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6" r:id="rId4"/>
  </p:sldMasterIdLst>
  <p:notesMasterIdLst>
    <p:notesMasterId r:id="rId22"/>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Lst>
  <p:sldSz cx="12192000" cy="6858000"/>
  <p:notesSz cx="6858000" cy="9144000"/>
  <p:embeddedFontLst>
    <p:embeddedFont>
      <p:font typeface="Avenir" panose="02000503020000020003" pitchFamily="2" charset="0"/>
      <p:regular r:id="rId23"/>
      <p:italic r:id="rId24"/>
    </p:embeddedFont>
    <p:embeddedFont>
      <p:font typeface="Lato" panose="020F0502020204030203" pitchFamily="34" charset="0"/>
      <p:regular r:id="rId25"/>
      <p:bold r:id="rId26"/>
      <p:italic r:id="rId27"/>
      <p:boldItalic r:id="rId28"/>
    </p:embeddedFont>
    <p:embeddedFont>
      <p:font typeface="Lato Black" panose="020F0502020204030203" pitchFamily="34" charset="0"/>
      <p:bold r:id="rId29"/>
      <p:italic r:id="rId30"/>
      <p:boldItalic r:id="rId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84"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E70B3"/>
    <a:srgbClr val="1B75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29D9C10-83CB-4A02-A5C7-A47F8935CA5E}">
  <a:tblStyle styleId="{029D9C10-83CB-4A02-A5C7-A47F8935CA5E}" styleName="Table_0">
    <a:wholeTbl>
      <a:tcTxStyle b="off" i="off">
        <a:font>
          <a:latin typeface="Calibri"/>
          <a:ea typeface="Calibri"/>
          <a:cs typeface="Calibri"/>
        </a:font>
        <a:schemeClr val="dk1"/>
      </a:tcTxStyle>
      <a:tcStyle>
        <a:tcBdr>
          <a:left>
            <a:ln w="12700" cap="flat" cmpd="sng">
              <a:solidFill>
                <a:schemeClr val="accent1"/>
              </a:solidFill>
              <a:prstDash val="solid"/>
              <a:round/>
              <a:headEnd type="none" w="sm" len="sm"/>
              <a:tailEnd type="none" w="sm" len="sm"/>
            </a:ln>
          </a:left>
          <a:right>
            <a:ln w="12700" cap="flat" cmpd="sng">
              <a:solidFill>
                <a:schemeClr val="accent1"/>
              </a:solidFill>
              <a:prstDash val="solid"/>
              <a:round/>
              <a:headEnd type="none" w="sm" len="sm"/>
              <a:tailEnd type="none" w="sm" len="sm"/>
            </a:ln>
          </a:right>
          <a:top>
            <a:ln w="12700" cap="flat" cmpd="sng">
              <a:solidFill>
                <a:schemeClr val="accent1"/>
              </a:solidFill>
              <a:prstDash val="solid"/>
              <a:round/>
              <a:headEnd type="none" w="sm" len="sm"/>
              <a:tailEnd type="none" w="sm" len="sm"/>
            </a:ln>
          </a:top>
          <a:bottom>
            <a:ln w="12700" cap="flat" cmpd="sng">
              <a:solidFill>
                <a:schemeClr val="accent1"/>
              </a:solidFill>
              <a:prstDash val="solid"/>
              <a:round/>
              <a:headEnd type="none" w="sm" len="sm"/>
              <a:tailEnd type="none" w="sm" len="sm"/>
            </a:ln>
          </a:bottom>
          <a:insideH>
            <a:ln w="12700" cap="flat" cmpd="sng">
              <a:solidFill>
                <a:schemeClr val="accent1"/>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chemeClr val="lt1"/>
          </a:solidFill>
        </a:fill>
      </a:tcStyle>
    </a:wholeTbl>
    <a:band1H>
      <a:tcTxStyle b="off" i="off"/>
      <a:tcStyle>
        <a:tcBdr/>
        <a:fill>
          <a:solidFill>
            <a:srgbClr val="FCE9E7"/>
          </a:solidFill>
        </a:fill>
      </a:tcStyle>
    </a:band1H>
    <a:band2H>
      <a:tcTxStyle b="off" i="off"/>
      <a:tcStyle>
        <a:tcBdr/>
      </a:tcStyle>
    </a:band2H>
    <a:band1V>
      <a:tcTxStyle b="off" i="off"/>
      <a:tcStyle>
        <a:tcBdr/>
        <a:fill>
          <a:solidFill>
            <a:srgbClr val="FCE9E7"/>
          </a:solidFill>
        </a:fill>
      </a:tcStyle>
    </a:band1V>
    <a:band2V>
      <a:tcTxStyle b="off" i="off"/>
      <a:tcStyle>
        <a:tcBdr/>
      </a:tcStyle>
    </a:band2V>
    <a:lastCol>
      <a:tcTxStyle b="on" i="off"/>
      <a:tcStyle>
        <a:tcBdr/>
      </a:tcStyle>
    </a:lastCol>
    <a:firstCol>
      <a:tcTxStyle b="on" i="off"/>
      <a:tcStyle>
        <a:tcBdr/>
      </a:tcStyle>
    </a:firstCol>
    <a:lastRow>
      <a:tcTxStyle b="on" i="off"/>
      <a:tcStyle>
        <a:tcBdr>
          <a:top>
            <a:ln w="50800" cap="flat" cmpd="sng">
              <a:solidFill>
                <a:schemeClr val="accent1"/>
              </a:solidFill>
              <a:prstDash val="solid"/>
              <a:round/>
              <a:headEnd type="none" w="sm" len="sm"/>
              <a:tailEnd type="none" w="sm" len="sm"/>
            </a:ln>
          </a:top>
        </a:tcBdr>
        <a:fill>
          <a:solidFill>
            <a:schemeClr val="l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317"/>
    <p:restoredTop sz="94691"/>
  </p:normalViewPr>
  <p:slideViewPr>
    <p:cSldViewPr snapToGrid="0" showGuides="1">
      <p:cViewPr varScale="1">
        <p:scale>
          <a:sx n="98" d="100"/>
          <a:sy n="98" d="100"/>
        </p:scale>
        <p:origin x="1192" y="192"/>
      </p:cViewPr>
      <p:guideLst>
        <p:guide orient="horz" pos="2184"/>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4.fntdata"/><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3.fntdata"/><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7.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2.fntdata"/><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1.fntdata"/><Relationship Id="rId28" Type="http://schemas.openxmlformats.org/officeDocument/2006/relationships/font" Target="fonts/font6.fntdata"/><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9.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tableStyles" Target="tableStyle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livia Haas" userId="2c4e8652-3669-437f-8c7e-6f1db24dc348" providerId="ADAL" clId="{F74A7F88-93E1-54D8-BCCD-8771232CBCE8}"/>
    <pc:docChg chg="modSld">
      <pc:chgData name="Olivia Haas" userId="2c4e8652-3669-437f-8c7e-6f1db24dc348" providerId="ADAL" clId="{F74A7F88-93E1-54D8-BCCD-8771232CBCE8}" dt="2026-02-18T18:10:06.143" v="1" actId="20577"/>
      <pc:docMkLst>
        <pc:docMk/>
      </pc:docMkLst>
      <pc:sldChg chg="modNotesTx">
        <pc:chgData name="Olivia Haas" userId="2c4e8652-3669-437f-8c7e-6f1db24dc348" providerId="ADAL" clId="{F74A7F88-93E1-54D8-BCCD-8771232CBCE8}" dt="2026-02-18T18:10:06.143" v="1" actId="20577"/>
        <pc:sldMkLst>
          <pc:docMk/>
          <pc:sldMk cId="0" sldId="25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dirty="0"/>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en-US"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lvl1pPr>
              <a:defRPr b="0" i="0">
                <a:latin typeface="Arial" panose="020B0604020202020204" pitchFamily="34" charset="0"/>
                <a:cs typeface="Arial" panose="020B0604020202020204" pitchFamily="34" charset="0"/>
              </a:defRPr>
            </a:lvl1pPr>
          </a:lstStyle>
          <a:p>
            <a:pPr algn="r">
              <a:buSzPts val="1200"/>
            </a:pPr>
            <a:fld id="{00000000-1234-1234-1234-123412341234}" type="slidenum">
              <a:rPr lang="en-US" sz="1200" smtClean="0">
                <a:solidFill>
                  <a:schemeClr val="dk1"/>
                </a:solidFill>
                <a:ea typeface="Calibri"/>
                <a:sym typeface="Calibri"/>
              </a:rPr>
              <a:pPr algn="r">
                <a:buSzPts val="1200"/>
              </a:pPr>
              <a:t>‹#›</a:t>
            </a:fld>
            <a:endParaRPr lang="en-US" sz="1200" dirty="0">
              <a:solidFill>
                <a:schemeClr val="dk1"/>
              </a:solidFill>
              <a:ea typeface="Calibri"/>
              <a:sym typeface="Calibri"/>
            </a:endParaRPr>
          </a:p>
        </p:txBody>
      </p:sp>
    </p:spTree>
  </p:cSld>
  <p:clrMap bg1="lt1" tx1="dk1" bg2="dk2" tx2="lt2" accent1="accent1" accent2="accent2" accent3="accent3" accent4="accent4" accent5="accent5" accent6="accent6" hlink="hlink" folHlink="folHlink"/>
  <p:notesStyle>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epa.gov/environmental-topics/air-topics"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s://www.who.int/teams/environment-climate-change-and-health/air-quality-and-health/health-impacts/types-of-pollutants" TargetMode="External"/><Relationship Id="rId5" Type="http://schemas.openxmlformats.org/officeDocument/2006/relationships/hyperlink" Target="https://epd.georgia.gov/outreach/outreach-educational-programs/learn-about-air-pollution" TargetMode="External"/><Relationship Id="rId4" Type="http://schemas.openxmlformats.org/officeDocument/2006/relationships/hyperlink" Target="https://scied.ucar.edu/learning-zone/air-quality/air-pollution"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atlregional.github.io/DASH/arees.html"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youtube.com/watch?v=v4tLH-BuqCA"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s://gema.georgia.gov/rockdale-county-biolab-fire-1"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 name="Google Shape;69;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Grades: 9th-10th </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Length of Lesson: Three class periods, each approximately 45 minutes</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Materials: </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Clear plastic cups or recycled glass jars – one per student.</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Liquid food coloring – one set for each group/table/student. For this lesson, we used red, green, yellow, and blue.</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Ground charcoal (from pet store, or ground substance that will not dissolve in water, e.g. coffee grounds)</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Cocoa mix and</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Lemonade drink mix </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Clean water</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Large container (to hold all of students’ water once they have completed the demonstration)</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None/>
            </a:pP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Student Handouts</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Handout 1: Air Pollution Worksheet</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Handout 2: Georgia Air Quality Trends 2010-2022</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Handout 3: Georgia Asthma Data Analysis</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dirty="0">
              <a:latin typeface="Arial" panose="020B0604020202020204" pitchFamily="34" charset="0"/>
              <a:cs typeface="Arial" panose="020B0604020202020204" pitchFamily="34" charset="0"/>
            </a:endParaRPr>
          </a:p>
        </p:txBody>
      </p:sp>
      <p:sp>
        <p:nvSpPr>
          <p:cNvPr id="70" name="Google Shape;70;p2: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1" name="Google Shape;71;p2: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72" name="Google Shape;72;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5" name="Google Shape;175;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Divide the students into seven groups. Assign each group one of the six pollutants, plus a group for VOCs.</a:t>
            </a:r>
            <a:endParaRPr sz="900" dirty="0">
              <a:latin typeface="Arial" panose="020B0604020202020204" pitchFamily="34" charset="0"/>
              <a:ea typeface="Lato"/>
              <a:cs typeface="Arial" panose="020B0604020202020204" pitchFamily="34" charset="0"/>
              <a:sym typeface="Lato"/>
            </a:endParaRPr>
          </a:p>
          <a:p>
            <a:pPr marL="0" lvl="0" indent="0" algn="l" rtl="0">
              <a:spcBef>
                <a:spcPts val="600"/>
              </a:spcBef>
              <a:spcAft>
                <a:spcPts val="0"/>
              </a:spcAft>
              <a:buNone/>
            </a:pPr>
            <a:r>
              <a:rPr lang="en-US" sz="900" dirty="0">
                <a:latin typeface="Arial" panose="020B0604020202020204" pitchFamily="34" charset="0"/>
                <a:ea typeface="Lato"/>
                <a:cs typeface="Arial" panose="020B0604020202020204" pitchFamily="34" charset="0"/>
                <a:sym typeface="Lato"/>
              </a:rPr>
              <a:t>Have each group research their pollutant, using the following websites. Have the groups research what causes their pollutant to be produced and the effects of their air pollutant on human health and the environment.</a:t>
            </a:r>
            <a:br>
              <a:rPr lang="en-US" sz="900" dirty="0">
                <a:latin typeface="Arial" panose="020B0604020202020204" pitchFamily="34" charset="0"/>
                <a:ea typeface="Lato"/>
                <a:cs typeface="Arial" panose="020B0604020202020204" pitchFamily="34" charset="0"/>
                <a:sym typeface="Lato"/>
              </a:rPr>
            </a:br>
            <a:r>
              <a:rPr lang="en-US" sz="900" dirty="0">
                <a:latin typeface="Arial" panose="020B0604020202020204" pitchFamily="34" charset="0"/>
                <a:ea typeface="Lato"/>
                <a:cs typeface="Arial" panose="020B0604020202020204" pitchFamily="34" charset="0"/>
                <a:sym typeface="Lato"/>
              </a:rPr>
              <a:t>	Air Topics - US EPA: </a:t>
            </a:r>
            <a:r>
              <a:rPr lang="en-US" sz="900" u="sng" dirty="0">
                <a:solidFill>
                  <a:srgbClr val="0000FF"/>
                </a:solidFill>
                <a:latin typeface="Arial" panose="020B0604020202020204" pitchFamily="34" charset="0"/>
                <a:ea typeface="Lato"/>
                <a:cs typeface="Arial" panose="020B0604020202020204" pitchFamily="34" charset="0"/>
                <a:sym typeface="Lato"/>
                <a:hlinkClick r:id="rId3">
                  <a:extLst>
                    <a:ext uri="{A12FA001-AC4F-418D-AE19-62706E023703}">
                      <ahyp:hlinkClr xmlns:ahyp="http://schemas.microsoft.com/office/drawing/2018/hyperlinkcolor" val="tx"/>
                    </a:ext>
                  </a:extLst>
                </a:hlinkClick>
              </a:rPr>
              <a:t>https://www.epa.gov/environmental-topics/air-topics</a:t>
            </a:r>
            <a:r>
              <a:rPr lang="en-US" sz="900" dirty="0">
                <a:solidFill>
                  <a:srgbClr val="0000FF"/>
                </a:solidFill>
                <a:latin typeface="Arial" panose="020B0604020202020204" pitchFamily="34" charset="0"/>
                <a:ea typeface="Lato"/>
                <a:cs typeface="Arial" panose="020B0604020202020204" pitchFamily="34" charset="0"/>
                <a:sym typeface="Lato"/>
              </a:rPr>
              <a:t> </a:t>
            </a:r>
            <a:endParaRPr sz="900" dirty="0">
              <a:solidFill>
                <a:srgbClr val="0000FF"/>
              </a:solidFill>
              <a:latin typeface="Arial" panose="020B0604020202020204" pitchFamily="34" charset="0"/>
              <a:ea typeface="Lato"/>
              <a:cs typeface="Arial" panose="020B0604020202020204" pitchFamily="34" charset="0"/>
              <a:sym typeface="Lato"/>
            </a:endParaRPr>
          </a:p>
          <a:p>
            <a:pPr marL="457200" lvl="0" indent="0" algn="l" rtl="0">
              <a:spcBef>
                <a:spcPts val="600"/>
              </a:spcBef>
              <a:spcAft>
                <a:spcPts val="0"/>
              </a:spcAft>
              <a:buClr>
                <a:schemeClr val="dk1"/>
              </a:buClr>
              <a:buSzPts val="1100"/>
              <a:buFont typeface="Arial"/>
              <a:buNone/>
            </a:pPr>
            <a:r>
              <a:rPr lang="en-US" sz="900" dirty="0">
                <a:latin typeface="Arial" panose="020B0604020202020204" pitchFamily="34" charset="0"/>
                <a:ea typeface="Lato"/>
                <a:cs typeface="Arial" panose="020B0604020202020204" pitchFamily="34" charset="0"/>
                <a:sym typeface="Lato"/>
              </a:rPr>
              <a:t>Air Pollution:</a:t>
            </a:r>
            <a:r>
              <a:rPr lang="en-US" sz="900" dirty="0">
                <a:solidFill>
                  <a:srgbClr val="0000FF"/>
                </a:solidFill>
                <a:latin typeface="Arial" panose="020B0604020202020204" pitchFamily="34" charset="0"/>
                <a:ea typeface="Lato"/>
                <a:cs typeface="Arial" panose="020B0604020202020204" pitchFamily="34" charset="0"/>
                <a:sym typeface="Lato"/>
              </a:rPr>
              <a:t> </a:t>
            </a:r>
            <a:r>
              <a:rPr lang="en-US" sz="900" u="sng" dirty="0">
                <a:solidFill>
                  <a:srgbClr val="0000FF"/>
                </a:solidFill>
                <a:latin typeface="Arial" panose="020B0604020202020204" pitchFamily="34" charset="0"/>
                <a:ea typeface="Lato"/>
                <a:cs typeface="Arial" panose="020B0604020202020204" pitchFamily="34" charset="0"/>
                <a:sym typeface="Lato"/>
                <a:hlinkClick r:id="rId4">
                  <a:extLst>
                    <a:ext uri="{A12FA001-AC4F-418D-AE19-62706E023703}">
                      <ahyp:hlinkClr xmlns:ahyp="http://schemas.microsoft.com/office/drawing/2018/hyperlinkcolor" val="tx"/>
                    </a:ext>
                  </a:extLst>
                </a:hlinkClick>
              </a:rPr>
              <a:t>https://scied.ucar.edu/learning-zone/air-quality/air-pollution</a:t>
            </a:r>
            <a:endParaRPr sz="900" dirty="0">
              <a:solidFill>
                <a:srgbClr val="0000FF"/>
              </a:solidFill>
              <a:latin typeface="Arial" panose="020B0604020202020204" pitchFamily="34" charset="0"/>
              <a:ea typeface="Lato"/>
              <a:cs typeface="Arial" panose="020B0604020202020204" pitchFamily="34" charset="0"/>
              <a:sym typeface="Lato"/>
            </a:endParaRPr>
          </a:p>
          <a:p>
            <a:pPr marL="457200" lvl="0" indent="0" algn="l" rtl="0">
              <a:spcBef>
                <a:spcPts val="600"/>
              </a:spcBef>
              <a:spcAft>
                <a:spcPts val="0"/>
              </a:spcAft>
              <a:buClr>
                <a:schemeClr val="dk1"/>
              </a:buClr>
              <a:buSzPts val="1100"/>
              <a:buFont typeface="Arial"/>
              <a:buNone/>
            </a:pPr>
            <a:r>
              <a:rPr lang="en-US" sz="900" dirty="0">
                <a:latin typeface="Arial" panose="020B0604020202020204" pitchFamily="34" charset="0"/>
                <a:ea typeface="Lato"/>
                <a:cs typeface="Arial" panose="020B0604020202020204" pitchFamily="34" charset="0"/>
                <a:sym typeface="Lato"/>
              </a:rPr>
              <a:t>Learn About Air Pollution:</a:t>
            </a:r>
            <a:r>
              <a:rPr lang="en-US" sz="900" dirty="0">
                <a:solidFill>
                  <a:srgbClr val="0000FF"/>
                </a:solidFill>
                <a:latin typeface="Arial" panose="020B0604020202020204" pitchFamily="34" charset="0"/>
                <a:ea typeface="Lato"/>
                <a:cs typeface="Arial" panose="020B0604020202020204" pitchFamily="34" charset="0"/>
                <a:sym typeface="Lato"/>
              </a:rPr>
              <a:t> </a:t>
            </a:r>
            <a:r>
              <a:rPr lang="en-US" sz="900" u="sng" dirty="0">
                <a:solidFill>
                  <a:srgbClr val="0000FF"/>
                </a:solidFill>
                <a:latin typeface="Arial" panose="020B0604020202020204" pitchFamily="34" charset="0"/>
                <a:ea typeface="Lato"/>
                <a:cs typeface="Arial" panose="020B0604020202020204" pitchFamily="34" charset="0"/>
                <a:sym typeface="Lato"/>
                <a:hlinkClick r:id="rId5">
                  <a:extLst>
                    <a:ext uri="{A12FA001-AC4F-418D-AE19-62706E023703}">
                      <ahyp:hlinkClr xmlns:ahyp="http://schemas.microsoft.com/office/drawing/2018/hyperlinkcolor" val="tx"/>
                    </a:ext>
                  </a:extLst>
                </a:hlinkClick>
              </a:rPr>
              <a:t>https://epd.georgia.gov/outreach/outreach-educational-programs/learn-about-air-pollution</a:t>
            </a:r>
            <a:endParaRPr sz="900" dirty="0">
              <a:solidFill>
                <a:srgbClr val="0000FF"/>
              </a:solidFill>
              <a:latin typeface="Arial" panose="020B0604020202020204" pitchFamily="34" charset="0"/>
              <a:ea typeface="Lato"/>
              <a:cs typeface="Arial" panose="020B0604020202020204" pitchFamily="34" charset="0"/>
              <a:sym typeface="Lato"/>
            </a:endParaRPr>
          </a:p>
          <a:p>
            <a:pPr marL="457200" lvl="0" indent="0" algn="l" rtl="0">
              <a:spcBef>
                <a:spcPts val="600"/>
              </a:spcBef>
              <a:spcAft>
                <a:spcPts val="0"/>
              </a:spcAft>
              <a:buClr>
                <a:schemeClr val="dk1"/>
              </a:buClr>
              <a:buSzPts val="1100"/>
              <a:buFont typeface="Arial"/>
              <a:buNone/>
            </a:pPr>
            <a:r>
              <a:rPr lang="en-US" sz="900" dirty="0">
                <a:latin typeface="Arial" panose="020B0604020202020204" pitchFamily="34" charset="0"/>
                <a:ea typeface="Lato"/>
                <a:cs typeface="Arial" panose="020B0604020202020204" pitchFamily="34" charset="0"/>
                <a:sym typeface="Lato"/>
              </a:rPr>
              <a:t>Air Quality, Energy, and Health - WHO: </a:t>
            </a:r>
            <a:r>
              <a:rPr lang="en-US" sz="900" u="sng" dirty="0">
                <a:solidFill>
                  <a:srgbClr val="0000FF"/>
                </a:solidFill>
                <a:latin typeface="Arial" panose="020B0604020202020204" pitchFamily="34" charset="0"/>
                <a:ea typeface="Lato"/>
                <a:cs typeface="Arial" panose="020B0604020202020204" pitchFamily="34" charset="0"/>
                <a:sym typeface="Lato"/>
                <a:hlinkClick r:id="rId6">
                  <a:extLst>
                    <a:ext uri="{A12FA001-AC4F-418D-AE19-62706E023703}">
                      <ahyp:hlinkClr xmlns:ahyp="http://schemas.microsoft.com/office/drawing/2018/hyperlinkcolor" val="tx"/>
                    </a:ext>
                  </a:extLst>
                </a:hlinkClick>
              </a:rPr>
              <a:t>https://www.who.int/teams/environment-climate-change-and-health/air-quality-and-health/health-impacts/types-of-pollutants</a:t>
            </a:r>
            <a:endParaRPr sz="900" dirty="0">
              <a:latin typeface="Arial" panose="020B0604020202020204" pitchFamily="34" charset="0"/>
              <a:ea typeface="Lato"/>
              <a:cs typeface="Arial" panose="020B0604020202020204" pitchFamily="34" charset="0"/>
              <a:sym typeface="Lato"/>
            </a:endParaRPr>
          </a:p>
          <a:p>
            <a:pPr marL="0" lvl="0" indent="0" algn="l" rtl="0">
              <a:spcBef>
                <a:spcPts val="600"/>
              </a:spcBef>
              <a:spcAft>
                <a:spcPts val="0"/>
              </a:spcAft>
              <a:buNone/>
            </a:pPr>
            <a:r>
              <a:rPr lang="en-US" sz="900" dirty="0">
                <a:solidFill>
                  <a:srgbClr val="002060"/>
                </a:solidFill>
                <a:latin typeface="Arial" panose="020B0604020202020204" pitchFamily="34" charset="0"/>
                <a:ea typeface="Lato"/>
                <a:cs typeface="Arial" panose="020B0604020202020204" pitchFamily="34" charset="0"/>
                <a:sym typeface="Lato"/>
              </a:rPr>
              <a:t>Ask each group to report out and share their findings to the class. </a:t>
            </a:r>
            <a:r>
              <a:rPr lang="en-US" sz="900" dirty="0">
                <a:latin typeface="Arial" panose="020B0604020202020204" pitchFamily="34" charset="0"/>
                <a:ea typeface="Lato"/>
                <a:cs typeface="Arial" panose="020B0604020202020204" pitchFamily="34" charset="0"/>
                <a:sym typeface="Lato"/>
              </a:rPr>
              <a:t>In their report out of their findings, they should provide a description of the pollutant and include at least 3 facts about it. </a:t>
            </a:r>
            <a:endParaRPr sz="900" dirty="0">
              <a:latin typeface="Arial" panose="020B0604020202020204" pitchFamily="34" charset="0"/>
              <a:ea typeface="Lato"/>
              <a:cs typeface="Arial" panose="020B0604020202020204" pitchFamily="34" charset="0"/>
              <a:sym typeface="Lato"/>
            </a:endParaRPr>
          </a:p>
          <a:p>
            <a:pPr marL="0" lvl="0" indent="0" algn="l" rtl="0">
              <a:spcBef>
                <a:spcPts val="600"/>
              </a:spcBef>
              <a:spcAft>
                <a:spcPts val="0"/>
              </a:spcAft>
              <a:buNone/>
            </a:pPr>
            <a:r>
              <a:rPr lang="en-US" sz="900" dirty="0">
                <a:solidFill>
                  <a:srgbClr val="002060"/>
                </a:solidFill>
                <a:latin typeface="Arial" panose="020B0604020202020204" pitchFamily="34" charset="0"/>
                <a:ea typeface="Lato"/>
                <a:cs typeface="Arial" panose="020B0604020202020204" pitchFamily="34" charset="0"/>
                <a:sym typeface="Lato"/>
              </a:rPr>
              <a:t>While each group shares their findings, have the rest of the class take notes using Student Handout 1: Air Pollution Worksheet. </a:t>
            </a:r>
            <a:endParaRPr sz="900" dirty="0">
              <a:solidFill>
                <a:srgbClr val="002060"/>
              </a:solidFill>
              <a:latin typeface="Arial" panose="020B0604020202020204" pitchFamily="34" charset="0"/>
              <a:ea typeface="Lato"/>
              <a:cs typeface="Arial" panose="020B0604020202020204" pitchFamily="34" charset="0"/>
              <a:sym typeface="Lato"/>
            </a:endParaRPr>
          </a:p>
          <a:p>
            <a:pPr marL="0" lvl="0" indent="0" algn="l" rtl="0">
              <a:spcBef>
                <a:spcPts val="600"/>
              </a:spcBef>
              <a:spcAft>
                <a:spcPts val="0"/>
              </a:spcAft>
              <a:buNone/>
            </a:pPr>
            <a:endParaRPr sz="900" dirty="0">
              <a:solidFill>
                <a:srgbClr val="002060"/>
              </a:solidFill>
              <a:latin typeface="Arial" panose="020B0604020202020204" pitchFamily="34" charset="0"/>
              <a:ea typeface="Lato"/>
              <a:cs typeface="Arial" panose="020B0604020202020204" pitchFamily="34" charset="0"/>
              <a:sym typeface="Lato"/>
            </a:endParaRPr>
          </a:p>
          <a:p>
            <a:pPr marL="0" lvl="0" indent="0" algn="l" rtl="0">
              <a:lnSpc>
                <a:spcPct val="100000"/>
              </a:lnSpc>
              <a:spcBef>
                <a:spcPts val="600"/>
              </a:spcBef>
              <a:spcAft>
                <a:spcPts val="0"/>
              </a:spcAft>
              <a:buSzPts val="1400"/>
              <a:buNone/>
            </a:pPr>
            <a:endParaRPr sz="1100" dirty="0">
              <a:latin typeface="Arial" panose="020B0604020202020204" pitchFamily="34" charset="0"/>
              <a:ea typeface="Lato"/>
              <a:cs typeface="Arial" panose="020B0604020202020204" pitchFamily="34" charset="0"/>
              <a:sym typeface="Lato"/>
            </a:endParaRPr>
          </a:p>
        </p:txBody>
      </p:sp>
      <p:sp>
        <p:nvSpPr>
          <p:cNvPr id="176" name="Google Shape;176;p13: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7" name="Google Shape;177;p13: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178" name="Google Shape;178;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4" name="Google Shape;184;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Ask your students the following questions:</a:t>
            </a:r>
            <a:endParaRPr sz="900" dirty="0">
              <a:latin typeface="Arial" panose="020B0604020202020204" pitchFamily="34" charset="0"/>
              <a:ea typeface="Lato"/>
              <a:cs typeface="Arial" panose="020B0604020202020204" pitchFamily="34" charset="0"/>
              <a:sym typeface="Lato"/>
            </a:endParaRPr>
          </a:p>
          <a:p>
            <a:pPr marL="457200" lvl="0" indent="0" algn="l" rtl="0">
              <a:spcBef>
                <a:spcPts val="600"/>
              </a:spcBef>
              <a:spcAft>
                <a:spcPts val="0"/>
              </a:spcAft>
              <a:buNone/>
            </a:pPr>
            <a:r>
              <a:rPr lang="en-US" sz="900" dirty="0">
                <a:latin typeface="Arial" panose="020B0604020202020204" pitchFamily="34" charset="0"/>
                <a:ea typeface="Lato"/>
                <a:cs typeface="Arial" panose="020B0604020202020204" pitchFamily="34" charset="0"/>
                <a:sym typeface="Lato"/>
              </a:rPr>
              <a:t>Look inside your cups. If the air pollution around you were this apparent, would you want to breathe the air? </a:t>
            </a:r>
            <a:endParaRPr sz="900" dirty="0">
              <a:latin typeface="Arial" panose="020B0604020202020204" pitchFamily="34" charset="0"/>
              <a:ea typeface="Lato"/>
              <a:cs typeface="Arial" panose="020B0604020202020204" pitchFamily="34" charset="0"/>
              <a:sym typeface="Lato"/>
            </a:endParaRPr>
          </a:p>
          <a:p>
            <a:pPr marL="914400" lvl="0" indent="0" algn="l" rtl="0">
              <a:spcBef>
                <a:spcPts val="600"/>
              </a:spcBef>
              <a:spcAft>
                <a:spcPts val="0"/>
              </a:spcAft>
              <a:buNone/>
            </a:pPr>
            <a:r>
              <a:rPr lang="en-US" sz="900" dirty="0">
                <a:latin typeface="Arial" panose="020B0604020202020204" pitchFamily="34" charset="0"/>
                <a:ea typeface="Lato"/>
                <a:cs typeface="Arial" panose="020B0604020202020204" pitchFamily="34" charset="0"/>
                <a:sym typeface="Lato"/>
              </a:rPr>
              <a:t>Answer: Definitely not! </a:t>
            </a:r>
            <a:endParaRPr sz="900" dirty="0">
              <a:latin typeface="Arial" panose="020B0604020202020204" pitchFamily="34" charset="0"/>
              <a:ea typeface="Lato"/>
              <a:cs typeface="Arial" panose="020B0604020202020204" pitchFamily="34" charset="0"/>
              <a:sym typeface="Lato"/>
            </a:endParaRPr>
          </a:p>
          <a:p>
            <a:pPr marL="457200" lvl="0" indent="0" algn="l" rtl="0">
              <a:spcBef>
                <a:spcPts val="600"/>
              </a:spcBef>
              <a:spcAft>
                <a:spcPts val="0"/>
              </a:spcAft>
              <a:buNone/>
            </a:pPr>
            <a:r>
              <a:rPr lang="en-US" sz="900" dirty="0">
                <a:latin typeface="Arial" panose="020B0604020202020204" pitchFamily="34" charset="0"/>
                <a:ea typeface="Lato"/>
                <a:cs typeface="Arial" panose="020B0604020202020204" pitchFamily="34" charset="0"/>
                <a:sym typeface="Lato"/>
              </a:rPr>
              <a:t>What other sources of air pollution, beyond those mentioned in this demonstration, could you think of as being produced in a single day?</a:t>
            </a:r>
            <a:endParaRPr sz="900" dirty="0">
              <a:latin typeface="Arial" panose="020B0604020202020204" pitchFamily="34" charset="0"/>
              <a:ea typeface="Lato"/>
              <a:cs typeface="Arial" panose="020B0604020202020204" pitchFamily="34" charset="0"/>
              <a:sym typeface="Lato"/>
            </a:endParaRPr>
          </a:p>
          <a:p>
            <a:pPr marL="914400" lvl="0" indent="0" algn="l" rtl="0">
              <a:spcBef>
                <a:spcPts val="600"/>
              </a:spcBef>
              <a:spcAft>
                <a:spcPts val="0"/>
              </a:spcAft>
              <a:buNone/>
            </a:pPr>
            <a:r>
              <a:rPr lang="en-US" sz="900" dirty="0">
                <a:latin typeface="Arial" panose="020B0604020202020204" pitchFamily="34" charset="0"/>
                <a:ea typeface="Lato"/>
                <a:cs typeface="Arial" panose="020B0604020202020204" pitchFamily="34" charset="0"/>
                <a:sym typeface="Lato"/>
              </a:rPr>
              <a:t>Possible Answers: Keeping the lights on in the house when not using them; turning on the air conditioner or heat in a home/apartment; dust from construction, demolition, and agricultural activities; and factory emissions. </a:t>
            </a:r>
            <a:endParaRPr sz="900" dirty="0">
              <a:latin typeface="Arial" panose="020B0604020202020204" pitchFamily="34" charset="0"/>
              <a:ea typeface="Lato"/>
              <a:cs typeface="Arial" panose="020B0604020202020204" pitchFamily="34" charset="0"/>
              <a:sym typeface="Lato"/>
            </a:endParaRPr>
          </a:p>
          <a:p>
            <a:pPr marL="0" lvl="0" indent="0" algn="l" rtl="0">
              <a:spcBef>
                <a:spcPts val="600"/>
              </a:spcBef>
              <a:spcAft>
                <a:spcPts val="0"/>
              </a:spcAft>
              <a:buNone/>
            </a:pPr>
            <a:r>
              <a:rPr lang="en-US" sz="900" dirty="0">
                <a:latin typeface="Arial" panose="020B0604020202020204" pitchFamily="34" charset="0"/>
                <a:ea typeface="Lato"/>
                <a:cs typeface="Arial" panose="020B0604020202020204" pitchFamily="34" charset="0"/>
                <a:sym typeface="Lato"/>
              </a:rPr>
              <a:t>Pour each student’s “polluted water” into the larger container and explain how this represents some of what people breathe every day.  Of course, much is diluted in the huge volume of the atmosphere, but it is getting more concentrated daily with more people increasing their activities, which contributes to air pollution.</a:t>
            </a:r>
            <a:endParaRPr sz="900" dirty="0">
              <a:latin typeface="Arial" panose="020B0604020202020204" pitchFamily="34" charset="0"/>
              <a:ea typeface="Lato"/>
              <a:cs typeface="Arial" panose="020B0604020202020204" pitchFamily="34" charset="0"/>
              <a:sym typeface="Lato"/>
            </a:endParaRPr>
          </a:p>
          <a:p>
            <a:pPr marL="457200" lvl="0" indent="0" algn="l" rtl="0">
              <a:spcBef>
                <a:spcPts val="600"/>
              </a:spcBef>
              <a:spcAft>
                <a:spcPts val="0"/>
              </a:spcAft>
              <a:buNone/>
            </a:pPr>
            <a:r>
              <a:rPr lang="en-US" sz="900" dirty="0">
                <a:latin typeface="Arial" panose="020B0604020202020204" pitchFamily="34" charset="0"/>
                <a:ea typeface="Lato"/>
                <a:cs typeface="Arial" panose="020B0604020202020204" pitchFamily="34" charset="0"/>
                <a:sym typeface="Lato"/>
              </a:rPr>
              <a:t>What could you do to reduce the number of pollutants released each day? Help students come up with a list of things they can do to reduce their impacts.</a:t>
            </a:r>
            <a:endParaRPr sz="900" dirty="0">
              <a:latin typeface="Arial" panose="020B0604020202020204" pitchFamily="34" charset="0"/>
              <a:ea typeface="Lato"/>
              <a:cs typeface="Arial" panose="020B0604020202020204" pitchFamily="34" charset="0"/>
              <a:sym typeface="Lato"/>
            </a:endParaRPr>
          </a:p>
          <a:p>
            <a:pPr marL="914400" lvl="0" indent="0" algn="l" rtl="0">
              <a:spcBef>
                <a:spcPts val="600"/>
              </a:spcBef>
              <a:spcAft>
                <a:spcPts val="0"/>
              </a:spcAft>
              <a:buNone/>
            </a:pPr>
            <a:r>
              <a:rPr lang="en-US" sz="900" dirty="0">
                <a:latin typeface="Arial" panose="020B0604020202020204" pitchFamily="34" charset="0"/>
                <a:ea typeface="Lato"/>
                <a:cs typeface="Arial" panose="020B0604020202020204" pitchFamily="34" charset="0"/>
                <a:sym typeface="Lato"/>
              </a:rPr>
              <a:t>Possible Answers: Drive less; use different modes of travel (bike, walk, etc.); buy smart (energy efficient and better quality for longer use); save energy; and reduce, reuse, recycle. </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600"/>
              </a:spcBef>
              <a:spcAft>
                <a:spcPts val="0"/>
              </a:spcAft>
              <a:buSzPts val="1400"/>
              <a:buNone/>
            </a:pPr>
            <a:endParaRPr dirty="0">
              <a:latin typeface="Arial" panose="020B0604020202020204" pitchFamily="34" charset="0"/>
              <a:cs typeface="Arial" panose="020B0604020202020204" pitchFamily="34" charset="0"/>
            </a:endParaRPr>
          </a:p>
        </p:txBody>
      </p:sp>
      <p:sp>
        <p:nvSpPr>
          <p:cNvPr id="185" name="Google Shape;185;p14: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6" name="Google Shape;186;p14: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187" name="Google Shape;187;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37ce550a07d_0_10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3" name="Google Shape;193;g37ce550a07d_0_10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Give students Student Handout 2: Georgia Air Quality Trends 2010-2022. Invite students to observe and discuss each of the graphs and how pollutant levels have changed over time. </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STUDENT SUPPORT</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Formative Assessment Opportunity</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As a potential formative assessment opportunity, have students write down their initial observations and prompt responses indicating how pollutant levels have changed over time and the relationship of these trends to activity habits. Collect these responses or have students share in a whole-class discussion to assess student understandings. </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sz="11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sz="1100" dirty="0">
              <a:latin typeface="Arial" panose="020B0604020202020204" pitchFamily="34" charset="0"/>
              <a:ea typeface="Lato"/>
              <a:cs typeface="Arial" panose="020B0604020202020204" pitchFamily="34" charset="0"/>
              <a:sym typeface="Lato"/>
            </a:endParaRPr>
          </a:p>
        </p:txBody>
      </p:sp>
      <p:sp>
        <p:nvSpPr>
          <p:cNvPr id="194" name="Google Shape;194;g37ce550a07d_0_100:notes"/>
          <p:cNvSpPr txBox="1">
            <a:spLocks noGrp="1"/>
          </p:cNvSpPr>
          <p:nvPr>
            <p:ph type="hdr" idx="3"/>
          </p:nvPr>
        </p:nvSpPr>
        <p:spPr>
          <a:xfrm>
            <a:off x="0" y="0"/>
            <a:ext cx="2971800" cy="45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5" name="Google Shape;195;g37ce550a07d_0_100:notes"/>
          <p:cNvSpPr txBox="1">
            <a:spLocks noGrp="1"/>
          </p:cNvSpPr>
          <p:nvPr>
            <p:ph type="ftr" idx="11"/>
          </p:nvPr>
        </p:nvSpPr>
        <p:spPr>
          <a:xfrm>
            <a:off x="0"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196" name="Google Shape;196;g37ce550a07d_0_10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37ce550a07d_0_1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2" name="Google Shape;202;g37ce550a07d_0_1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Ask students what they think has helped reduce these emissions so much since 1990. Use the following prompts to facilitate whole-class discussion about the local and regional trends:</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Thinking about your activity cup, what kinds of habits might help drive those kinds of improvements?</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Even though overall air quality is improving, Atlanta still has some of the worst air pollution days in the state. Why do you think that is? </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Do you see a connection between what we pour into our 'pollutant cups' and the air quality trends in Georgia or in cities like Atlanta?” </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LIVED EXPERIENCES</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Prompt students to compare activities from their “pollutant cups” (like driving or lawn mowing) with broader state-level reductions. Ask students if our individual habits are part of this bigger change. Why or why not?</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Air quality data isn’t just numbers on a chart—it affects real people every day. In Georgia, some communities experience more unhealthy air days than others, especially in bigger cities like Atlanta. Students can think about their own experiences:</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Have you ever noticed hazy skies or smog alerts?</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Do people in your community talk about air quality on hot summer days?</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Have you or someone you know had breathing trouble (like asthma) that feels worse during certain times of year?</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Looking at the state-level data, students can compare whether their lived experiences match the trends.</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sz="11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sz="11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sz="11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sz="1100" dirty="0">
              <a:latin typeface="Arial" panose="020B0604020202020204" pitchFamily="34" charset="0"/>
              <a:ea typeface="Lato"/>
              <a:cs typeface="Arial" panose="020B0604020202020204" pitchFamily="34" charset="0"/>
              <a:sym typeface="Lato"/>
            </a:endParaRPr>
          </a:p>
        </p:txBody>
      </p:sp>
      <p:sp>
        <p:nvSpPr>
          <p:cNvPr id="203" name="Google Shape;203;g37ce550a07d_0_112:notes"/>
          <p:cNvSpPr txBox="1">
            <a:spLocks noGrp="1"/>
          </p:cNvSpPr>
          <p:nvPr>
            <p:ph type="hdr" idx="3"/>
          </p:nvPr>
        </p:nvSpPr>
        <p:spPr>
          <a:xfrm>
            <a:off x="0" y="0"/>
            <a:ext cx="2971800" cy="45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4" name="Google Shape;204;g37ce550a07d_0_112:notes"/>
          <p:cNvSpPr txBox="1">
            <a:spLocks noGrp="1"/>
          </p:cNvSpPr>
          <p:nvPr>
            <p:ph type="ftr" idx="11"/>
          </p:nvPr>
        </p:nvSpPr>
        <p:spPr>
          <a:xfrm>
            <a:off x="0"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205" name="Google Shape;205;g37ce550a07d_0_11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37e35c86975_2_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 name="Google Shape;211;g37e35c86975_2_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Have students examine the Asthma - Children by State map from the Student Handout 3: Georgia Asthma Data Analysis and identify at least two noticeable patterns or trends. </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None/>
            </a:pP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After a brief peer discussion, students should write a short paragraph summarizing the patterns they observed and any regional differences they noticed.</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None/>
            </a:pP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Facilitate a class brainstorm or small group conversation about possible contributing factors. Students should then write a response identifying one or more factors and explaining how they might influence asthma rates in different regions.</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None/>
            </a:pP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Encourage students to think creatively about solutions and share ideas with a partner. Students should write a brief proposal for a public health initiative, including what it would target and how it could help reduce asthma disparities.</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p:txBody>
      </p:sp>
      <p:sp>
        <p:nvSpPr>
          <p:cNvPr id="212" name="Google Shape;212;g37e35c86975_2_4:notes"/>
          <p:cNvSpPr txBox="1">
            <a:spLocks noGrp="1"/>
          </p:cNvSpPr>
          <p:nvPr>
            <p:ph type="hdr" idx="3"/>
          </p:nvPr>
        </p:nvSpPr>
        <p:spPr>
          <a:xfrm>
            <a:off x="0" y="0"/>
            <a:ext cx="2971800" cy="45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3" name="Google Shape;213;g37e35c86975_2_4:notes"/>
          <p:cNvSpPr txBox="1">
            <a:spLocks noGrp="1"/>
          </p:cNvSpPr>
          <p:nvPr>
            <p:ph type="ftr" idx="11"/>
          </p:nvPr>
        </p:nvSpPr>
        <p:spPr>
          <a:xfrm>
            <a:off x="0"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214" name="Google Shape;214;g37e35c86975_2_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37e35c86975_2_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1" name="Google Shape;221;g37e35c86975_2_2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SzPts val="1100"/>
              <a:buNone/>
            </a:pPr>
            <a:r>
              <a:rPr lang="en-US" sz="900" dirty="0">
                <a:latin typeface="Arial" panose="020B0604020202020204" pitchFamily="34" charset="0"/>
                <a:ea typeface="Lato"/>
                <a:cs typeface="Arial" panose="020B0604020202020204" pitchFamily="34" charset="0"/>
                <a:sym typeface="Lato"/>
              </a:rPr>
              <a:t>Using the Asthma - Children Trends map, have students closely examine both lines on the graph and identify key similarities and differences.</a:t>
            </a:r>
            <a:endParaRPr sz="900" dirty="0">
              <a:latin typeface="Arial" panose="020B0604020202020204" pitchFamily="34" charset="0"/>
              <a:ea typeface="Lato"/>
              <a:cs typeface="Arial" panose="020B0604020202020204" pitchFamily="34" charset="0"/>
              <a:sym typeface="Lato"/>
            </a:endParaRPr>
          </a:p>
          <a:p>
            <a:pPr marL="0" lvl="0" indent="0" algn="l" rtl="0">
              <a:spcBef>
                <a:spcPts val="600"/>
              </a:spcBef>
              <a:spcAft>
                <a:spcPts val="0"/>
              </a:spcAft>
              <a:buSzPts val="1100"/>
              <a:buNone/>
            </a:pPr>
            <a:r>
              <a:rPr lang="en-US" sz="900" dirty="0">
                <a:latin typeface="Arial" panose="020B0604020202020204" pitchFamily="34" charset="0"/>
                <a:ea typeface="Lato"/>
                <a:cs typeface="Arial" panose="020B0604020202020204" pitchFamily="34" charset="0"/>
                <a:sym typeface="Lato"/>
              </a:rPr>
              <a:t>After a brief peer discussion, students should write a paragraph comparing the trends and suggesting possible reasons for any differences they observe.</a:t>
            </a:r>
            <a:endParaRPr sz="900" dirty="0">
              <a:latin typeface="Arial" panose="020B0604020202020204" pitchFamily="34" charset="0"/>
              <a:ea typeface="Lato"/>
              <a:cs typeface="Arial" panose="020B0604020202020204" pitchFamily="34" charset="0"/>
              <a:sym typeface="Lato"/>
            </a:endParaRPr>
          </a:p>
          <a:p>
            <a:pPr marL="0" lvl="0" indent="0" algn="l" rtl="0">
              <a:spcBef>
                <a:spcPts val="600"/>
              </a:spcBef>
              <a:spcAft>
                <a:spcPts val="0"/>
              </a:spcAft>
              <a:buSzPts val="1100"/>
              <a:buNone/>
            </a:pPr>
            <a:r>
              <a:rPr lang="en-US" sz="900" dirty="0">
                <a:latin typeface="Arial" panose="020B0604020202020204" pitchFamily="34" charset="0"/>
                <a:ea typeface="Lato"/>
                <a:cs typeface="Arial" panose="020B0604020202020204" pitchFamily="34" charset="0"/>
                <a:sym typeface="Lato"/>
              </a:rPr>
              <a:t>Facilitate a class brainstorm or small group conversation about events or changes that could have impacted asthma rates (e.g., air quality regulations, healthcare access). Students should then write a response explaining one initiative or environmental factor and how it may have affected the data.</a:t>
            </a:r>
            <a:endParaRPr sz="900" dirty="0">
              <a:latin typeface="Arial" panose="020B0604020202020204" pitchFamily="34" charset="0"/>
              <a:ea typeface="Lato"/>
              <a:cs typeface="Arial" panose="020B0604020202020204" pitchFamily="34" charset="0"/>
              <a:sym typeface="Lato"/>
            </a:endParaRPr>
          </a:p>
          <a:p>
            <a:pPr marL="0" lvl="0" indent="0" algn="l" rtl="0">
              <a:spcBef>
                <a:spcPts val="600"/>
              </a:spcBef>
              <a:spcAft>
                <a:spcPts val="0"/>
              </a:spcAft>
              <a:buClr>
                <a:srgbClr val="000000"/>
              </a:buClr>
              <a:buSzPts val="1100"/>
              <a:buFont typeface="Arial"/>
              <a:buNone/>
            </a:pPr>
            <a:r>
              <a:rPr lang="en-US" sz="900" dirty="0">
                <a:latin typeface="Arial" panose="020B0604020202020204" pitchFamily="34" charset="0"/>
                <a:ea typeface="Lato"/>
                <a:cs typeface="Arial" panose="020B0604020202020204" pitchFamily="34" charset="0"/>
                <a:sym typeface="Lato"/>
              </a:rPr>
              <a:t>Optional Extension: Encourage students to think about how this data could influence decisions made by health officials or lawmakers. Students should write a short proposal or reflection on how healthcare resources could be better allocated based on the trends shown in the graph.</a:t>
            </a:r>
            <a:endParaRPr sz="900" dirty="0">
              <a:latin typeface="Arial" panose="020B0604020202020204" pitchFamily="34" charset="0"/>
              <a:ea typeface="Lato"/>
              <a:cs typeface="Arial" panose="020B0604020202020204" pitchFamily="34" charset="0"/>
              <a:sym typeface="Lato"/>
            </a:endParaRPr>
          </a:p>
          <a:p>
            <a:pPr marL="0" lvl="0" indent="0" algn="l" rtl="0">
              <a:spcBef>
                <a:spcPts val="600"/>
              </a:spcBef>
              <a:spcAft>
                <a:spcPts val="0"/>
              </a:spcAft>
              <a:buSzPts val="1100"/>
              <a:buNone/>
            </a:pPr>
            <a:r>
              <a:rPr lang="en-US" sz="900" dirty="0">
                <a:latin typeface="Arial" panose="020B0604020202020204" pitchFamily="34" charset="0"/>
                <a:ea typeface="Lato"/>
                <a:cs typeface="Arial" panose="020B0604020202020204" pitchFamily="34" charset="0"/>
                <a:sym typeface="Lato"/>
              </a:rPr>
              <a:t>HEALTH AND PHYSICAL EDUCATION CONNECTION</a:t>
            </a: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SzPts val="1100"/>
              <a:buNone/>
            </a:pPr>
            <a:r>
              <a:rPr lang="en-US" sz="900" dirty="0">
                <a:latin typeface="Arial" panose="020B0604020202020204" pitchFamily="34" charset="0"/>
                <a:ea typeface="Lato"/>
                <a:cs typeface="Arial" panose="020B0604020202020204" pitchFamily="34" charset="0"/>
                <a:sym typeface="Lato"/>
              </a:rPr>
              <a:t>This activity connects to health education standards that focus on analyzing how environmental factors influence personal and community health. For example, in high school health standards, students are asked to:</a:t>
            </a:r>
            <a:endParaRPr sz="900" dirty="0">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Analyze the relationship between environmental factors and community health (e.g., air quality and asthma rates).</a:t>
            </a:r>
            <a:endParaRPr sz="900" dirty="0">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Describe how individual and collective actions can reduce health risks (e.g., reducing car trips can cut both emissions and pollution-related illnesses).</a:t>
            </a:r>
            <a:endParaRPr sz="900" dirty="0">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Evaluate the impact of social and cultural influences on health (e.g., where you live—urban, suburban, or rural—can change your transportation options and exposure to pollution).</a:t>
            </a: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SzPts val="1100"/>
              <a:buNone/>
            </a:pP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SzPts val="1100"/>
              <a:buNone/>
            </a:pPr>
            <a:r>
              <a:rPr lang="en-US" sz="900" dirty="0">
                <a:latin typeface="Arial" panose="020B0604020202020204" pitchFamily="34" charset="0"/>
                <a:ea typeface="Lato"/>
                <a:cs typeface="Arial" panose="020B0604020202020204" pitchFamily="34" charset="0"/>
                <a:sym typeface="Lato"/>
              </a:rPr>
              <a:t>By analyzing Georgia’s air quality trends, students are not just studying climate solutions, but also learning how the air you breathe connects directly to human health outcomes like asthma, heart disease, and stress and the impact of air pollution over time.</a:t>
            </a: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0"/>
              </a:spcAft>
              <a:buSzPts val="1100"/>
              <a:buNone/>
            </a:pPr>
            <a:endParaRPr sz="900" dirty="0">
              <a:latin typeface="Arial" panose="020B0604020202020204" pitchFamily="34" charset="0"/>
              <a:ea typeface="Lato"/>
              <a:cs typeface="Arial" panose="020B0604020202020204" pitchFamily="34" charset="0"/>
              <a:sym typeface="Lato"/>
            </a:endParaRPr>
          </a:p>
          <a:p>
            <a:pPr marL="0" lvl="0" indent="0" algn="l" rtl="0">
              <a:spcBef>
                <a:spcPts val="600"/>
              </a:spcBef>
              <a:spcAft>
                <a:spcPts val="0"/>
              </a:spcAft>
              <a:buSzPts val="1100"/>
              <a:buNone/>
            </a:pPr>
            <a:endParaRPr sz="1100" dirty="0">
              <a:latin typeface="Arial" panose="020B0604020202020204" pitchFamily="34" charset="0"/>
              <a:ea typeface="Lato"/>
              <a:cs typeface="Arial" panose="020B0604020202020204" pitchFamily="34" charset="0"/>
              <a:sym typeface="Lato"/>
            </a:endParaRPr>
          </a:p>
          <a:p>
            <a:pPr marL="0" lvl="0" indent="0" algn="l" rtl="0">
              <a:spcBef>
                <a:spcPts val="600"/>
              </a:spcBef>
              <a:spcAft>
                <a:spcPts val="600"/>
              </a:spcAft>
              <a:buClr>
                <a:schemeClr val="dk1"/>
              </a:buClr>
              <a:buSzPts val="1100"/>
              <a:buFont typeface="Arial"/>
              <a:buNone/>
            </a:pPr>
            <a:endParaRPr sz="1100" dirty="0">
              <a:latin typeface="Arial" panose="020B0604020202020204" pitchFamily="34" charset="0"/>
              <a:ea typeface="Lato"/>
              <a:cs typeface="Arial" panose="020B0604020202020204" pitchFamily="34" charset="0"/>
              <a:sym typeface="Lato"/>
            </a:endParaRPr>
          </a:p>
        </p:txBody>
      </p:sp>
      <p:sp>
        <p:nvSpPr>
          <p:cNvPr id="222" name="Google Shape;222;g37e35c86975_2_28:notes"/>
          <p:cNvSpPr txBox="1">
            <a:spLocks noGrp="1"/>
          </p:cNvSpPr>
          <p:nvPr>
            <p:ph type="hdr" idx="3"/>
          </p:nvPr>
        </p:nvSpPr>
        <p:spPr>
          <a:xfrm>
            <a:off x="0" y="0"/>
            <a:ext cx="2971800" cy="45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3" name="Google Shape;223;g37e35c86975_2_28:notes"/>
          <p:cNvSpPr txBox="1">
            <a:spLocks noGrp="1"/>
          </p:cNvSpPr>
          <p:nvPr>
            <p:ph type="ftr" idx="11"/>
          </p:nvPr>
        </p:nvSpPr>
        <p:spPr>
          <a:xfrm>
            <a:off x="0"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224" name="Google Shape;224;g37e35c86975_2_2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 name="Google Shape;231;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Tell students about the Atlanta Regional Commission’s Atlanta Roadside Emissions Exposure Study (AREES). AREES spatially depicts air quality throughout the 20-county Atlanta region, focusing on particulate matter concentrations resulting from the transportation system.</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Have students visit the AREES Interactive Mapping Tool website at</a:t>
            </a:r>
            <a:r>
              <a:rPr lang="en-US" sz="900" u="sng" dirty="0">
                <a:solidFill>
                  <a:schemeClr val="hlink"/>
                </a:solidFill>
                <a:latin typeface="Arial" panose="020B0604020202020204" pitchFamily="34" charset="0"/>
                <a:ea typeface="Lato"/>
                <a:cs typeface="Arial" panose="020B0604020202020204" pitchFamily="34" charset="0"/>
                <a:sym typeface="Lato"/>
                <a:hlinkClick r:id="rId3"/>
              </a:rPr>
              <a:t> https://atlregional.github.io/DASH/arees.html</a:t>
            </a:r>
            <a:r>
              <a:rPr lang="en-US" sz="900" dirty="0">
                <a:latin typeface="Arial" panose="020B0604020202020204" pitchFamily="34" charset="0"/>
                <a:ea typeface="Lato"/>
                <a:cs typeface="Arial" panose="020B0604020202020204" pitchFamily="34" charset="0"/>
                <a:sym typeface="Lato"/>
              </a:rPr>
              <a:t>. Challenge students to zoom into their neighborhood and identify the amount of particulate matter in their community. Guide them to notice how patterns at different scales (e.g. neighborhood, city, state) reveal different aspects of air quality, and how individual actions combine to affect larger-scale pollution trends.</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STUDENT SUPPORT</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Thoughtful Prompts for Guiding Data Analysis</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For students who need more guided support in distinguishing characteristics and determining trends in the data on the map, consider using the following guided prompts to elicit engaging responses:</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Find your community (or the closest city you know). What does the color show for your area? How does it compare to other parts of the state?</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Choose two different regions (for example, metro Atlanta vs. rural south Georgia). What differences do you notice in the color patterns? Why might those differences exist?</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Where are the highest roadway emissions located—near big cities, highways, rural areas, or somewhere else? Why do you think those spots show up that way?</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If you live in or near one of the high-color areas, what might that mean for people’s health? What conditions could get worse with higher PM2.5 exposure?</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What part of the map surprised you the most? Why? What new questions do you have after seeing those colors?</a:t>
            </a:r>
            <a:endParaRPr dirty="0">
              <a:latin typeface="Arial" panose="020B0604020202020204" pitchFamily="34" charset="0"/>
              <a:cs typeface="Arial" panose="020B0604020202020204" pitchFamily="34" charset="0"/>
            </a:endParaRPr>
          </a:p>
          <a:p>
            <a:pPr marL="0" lvl="0" indent="0" algn="l" rtl="0">
              <a:lnSpc>
                <a:spcPct val="100000"/>
              </a:lnSpc>
              <a:spcBef>
                <a:spcPts val="0"/>
              </a:spcBef>
              <a:spcAft>
                <a:spcPts val="0"/>
              </a:spcAft>
              <a:buSzPts val="1400"/>
              <a:buNone/>
            </a:pPr>
            <a:endParaRPr dirty="0">
              <a:latin typeface="Arial" panose="020B0604020202020204" pitchFamily="34" charset="0"/>
              <a:cs typeface="Arial" panose="020B0604020202020204" pitchFamily="34" charset="0"/>
            </a:endParaRPr>
          </a:p>
        </p:txBody>
      </p:sp>
      <p:sp>
        <p:nvSpPr>
          <p:cNvPr id="232" name="Google Shape;232;p15: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3" name="Google Shape;233;p15: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234" name="Google Shape;234;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37ce550a07d_0_1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g37ce550a07d_0_1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Ask students what areas in Georgia seem to have the most air pollution. Answers will vary›, but listen for any that include that typically areas near highways or areas lacking vegetation and tree cover will have higher pollution. </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Given what they’ve learned in the unit’s previous activities and their own experiences in their neighborhood, what are some potential solutions to improving air quality? Encourage students to design and refine these solutions using criteria (e.g., effectiveness, cost, feasibility) and to discuss possible trade-offs; mirroring how scientists and engineers address real-world problems. While answers will vary, listen for responses such as drive less; use different modes of travel (bike, walk, etc.); buy smart (energy efficient and better quality for longer use); save energy; and reduce, reuse, recycle. </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HEALTH AND PHYSICAL EDUCATION CONNECTION</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Having students look at the connection between different Georgia locations can help students focus on the impact of decisions on personal health and well-being and long-term outcomes of health and wellness. Ask students to consider how areas with higher pollution might require more creative solutions to mitigate negative impacts to human health over time.</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0" indent="0" algn="l" rtl="0">
              <a:spcBef>
                <a:spcPts val="0"/>
              </a:spcBef>
              <a:spcAft>
                <a:spcPts val="600"/>
              </a:spcAft>
              <a:buNone/>
            </a:pPr>
            <a:r>
              <a:rPr lang="en-US" sz="900" dirty="0">
                <a:latin typeface="Arial" panose="020B0604020202020204" pitchFamily="34" charset="0"/>
                <a:ea typeface="Lato"/>
                <a:cs typeface="Arial" panose="020B0604020202020204" pitchFamily="34" charset="0"/>
                <a:sym typeface="Lato"/>
              </a:rPr>
              <a:t>Before you go, ask students to share one thing they learned about how air pollution and health are connected. Ask students to continue thinking about how their choices can change the systems they are a part of.</a:t>
            </a:r>
            <a:endParaRPr sz="900" dirty="0">
              <a:latin typeface="Arial" panose="020B0604020202020204" pitchFamily="34" charset="0"/>
              <a:ea typeface="Lato"/>
              <a:cs typeface="Arial" panose="020B0604020202020204" pitchFamily="34" charset="0"/>
              <a:sym typeface="Lato"/>
            </a:endParaRPr>
          </a:p>
        </p:txBody>
      </p:sp>
      <p:sp>
        <p:nvSpPr>
          <p:cNvPr id="241" name="Google Shape;241;g37ce550a07d_0_126:notes"/>
          <p:cNvSpPr txBox="1">
            <a:spLocks noGrp="1"/>
          </p:cNvSpPr>
          <p:nvPr>
            <p:ph type="hdr" idx="3"/>
          </p:nvPr>
        </p:nvSpPr>
        <p:spPr>
          <a:xfrm>
            <a:off x="0" y="0"/>
            <a:ext cx="2971800" cy="45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2" name="Google Shape;242;g37ce550a07d_0_126:notes"/>
          <p:cNvSpPr txBox="1">
            <a:spLocks noGrp="1"/>
          </p:cNvSpPr>
          <p:nvPr>
            <p:ph type="ftr" idx="11"/>
          </p:nvPr>
        </p:nvSpPr>
        <p:spPr>
          <a:xfrm>
            <a:off x="0"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243" name="Google Shape;243;g37ce550a07d_0_1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17</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0" name="Google Shape;80;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1"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Tell students that the </a:t>
            </a:r>
            <a:r>
              <a:rPr lang="en-US" sz="900">
                <a:latin typeface="Arial" panose="020B0604020202020204" pitchFamily="34" charset="0"/>
                <a:ea typeface="Lato"/>
                <a:cs typeface="Arial" panose="020B0604020202020204" pitchFamily="34" charset="0"/>
                <a:sym typeface="Lato"/>
              </a:rPr>
              <a:t>issue of air </a:t>
            </a:r>
            <a:r>
              <a:rPr lang="en-US" sz="900" dirty="0">
                <a:latin typeface="Arial" panose="020B0604020202020204" pitchFamily="34" charset="0"/>
                <a:ea typeface="Lato"/>
                <a:cs typeface="Arial" panose="020B0604020202020204" pitchFamily="34" charset="0"/>
                <a:sym typeface="Lato"/>
              </a:rPr>
              <a:t>quality; – how good or bad the air is – during the May to Sept. months are often in the GA news.  Play the video “Atlanta air quality receives failing grade.”</a:t>
            </a: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Video hyperlink: </a:t>
            </a:r>
            <a:r>
              <a:rPr lang="en-US" sz="900" u="sng" dirty="0">
                <a:solidFill>
                  <a:schemeClr val="hlink"/>
                </a:solidFill>
                <a:latin typeface="Arial" panose="020B0604020202020204" pitchFamily="34" charset="0"/>
                <a:ea typeface="Lato"/>
                <a:cs typeface="Arial" panose="020B0604020202020204" pitchFamily="34" charset="0"/>
                <a:sym typeface="Lato"/>
                <a:hlinkClick r:id="rId3"/>
              </a:rPr>
              <a:t>https://www.youtube.com/watch?v=v4tLH-BuqCA</a:t>
            </a: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Video length: 2 minutes and 05 seconds</a:t>
            </a: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LIVED EXPERIENCES</a:t>
            </a: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Connect to students’ lived experiences by facilitating conversation as a class about air quality indicators in your local community. Ask students to compare how local air quality compares to the air quality in Atlanta (as shown in the video). Consider using the following prompts:</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How would you describe the air quality in your community? What do you notice about the air when you’re outside compared to when you’ve visited or heard about Atlanta?</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In what ways does air quality affect your daily life (walking, biking, sports, or just being outdoors)? How might that be different for someone living in a big city like Atlanta?</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What kinds of transportation do you see most often in your area (cars, buses, trucks, etc.)? How might that be similar to or different from Atlanta, and how could it change air quality?</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Have you or someone you know experienced asthma, allergies, or breathing problems? How might those experiences be influenced by air quality where you live compared to Atlanta?</a:t>
            </a: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Write the words “Air Quality” on the board and ask students the following questions:</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Do you think the quality of the air in your area is good or bad? How do you know? What evidence is there of air pollution? </a:t>
            </a:r>
            <a:endParaRPr sz="900" dirty="0">
              <a:latin typeface="Arial" panose="020B0604020202020204" pitchFamily="34" charset="0"/>
              <a:ea typeface="Lato"/>
              <a:cs typeface="Arial" panose="020B0604020202020204" pitchFamily="34" charset="0"/>
              <a:sym typeface="Lato"/>
            </a:endParaRPr>
          </a:p>
          <a:p>
            <a:pPr marL="914400" lvl="1"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Answer: Answers will vary. Some students will have noticed while others probably have not. Evidence of air pollution may include smog, EPA Air Quality Index warnings, etc.</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Have you ever experienced burning eyes, an itchy throat, or shortness of breath on polluted days?  </a:t>
            </a:r>
            <a:endParaRPr sz="900" dirty="0">
              <a:latin typeface="Arial" panose="020B0604020202020204" pitchFamily="34" charset="0"/>
              <a:ea typeface="Lato"/>
              <a:cs typeface="Arial" panose="020B0604020202020204" pitchFamily="34" charset="0"/>
              <a:sym typeface="Lato"/>
            </a:endParaRPr>
          </a:p>
          <a:p>
            <a:pPr marL="914400" lvl="1"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Answer: Answers will vary depending on whether students live in or go to school in areas with higher levels of air pollution.</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What time of the year does the air seem dirtiest? </a:t>
            </a:r>
            <a:endParaRPr sz="900" dirty="0">
              <a:latin typeface="Arial" panose="020B0604020202020204" pitchFamily="34" charset="0"/>
              <a:ea typeface="Lato"/>
              <a:cs typeface="Arial" panose="020B0604020202020204" pitchFamily="34" charset="0"/>
              <a:sym typeface="Lato"/>
            </a:endParaRPr>
          </a:p>
          <a:p>
            <a:pPr marL="914400" lvl="1"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Answer: Typically, the air will seem the dirtiest during the summer (May-Sept.) because air pollution is highest in the summer. Hotter temperatures and increased sunlight speed up the chemical processes associated with producing ground-level ozone which increases the likelihood of smog.</a:t>
            </a: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Ask students why there is so much talk about air quality.</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Answer: Poor air quality is extremely bad for our health. As the video discussed, poor air quality can be particularly bad for people who are active outside during the summer, as people who are physically active outside are potentially ingesting as much as 5 times more air pollution than those just sitting outside. </a:t>
            </a: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HEALTH AND PHYSICAL EDUCATION CONNECTION</a:t>
            </a: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This would be an excellent opportunity to have students discuss the prevalence of air quality across the country due to wildfires and natural sources of pollution that have been in the news and on social media platforms. Consider using the example of the </a:t>
            </a:r>
            <a:r>
              <a:rPr lang="en-US" sz="900" dirty="0" err="1">
                <a:latin typeface="Arial" panose="020B0604020202020204" pitchFamily="34" charset="0"/>
                <a:ea typeface="Lato"/>
                <a:cs typeface="Arial" panose="020B0604020202020204" pitchFamily="34" charset="0"/>
                <a:sym typeface="Lato"/>
              </a:rPr>
              <a:t>BioLab</a:t>
            </a:r>
            <a:r>
              <a:rPr lang="en-US" sz="900" dirty="0">
                <a:latin typeface="Arial" panose="020B0604020202020204" pitchFamily="34" charset="0"/>
                <a:ea typeface="Lato"/>
                <a:cs typeface="Arial" panose="020B0604020202020204" pitchFamily="34" charset="0"/>
                <a:sym typeface="Lato"/>
              </a:rPr>
              <a:t>, Inc. chemical fire in Rockdale County, GA in 2024. You can find information at the following link: </a:t>
            </a:r>
            <a:r>
              <a:rPr lang="en-US" sz="900" u="sng" dirty="0">
                <a:solidFill>
                  <a:schemeClr val="hlink"/>
                </a:solidFill>
                <a:latin typeface="Arial" panose="020B0604020202020204" pitchFamily="34" charset="0"/>
                <a:ea typeface="Lato"/>
                <a:cs typeface="Arial" panose="020B0604020202020204" pitchFamily="34" charset="0"/>
                <a:sym typeface="Lato"/>
                <a:hlinkClick r:id="rId4"/>
              </a:rPr>
              <a:t>https://gema.georgia.gov/rockdale-county-biolab-fire-1</a:t>
            </a:r>
            <a:r>
              <a:rPr lang="en-US" sz="900" dirty="0">
                <a:latin typeface="Arial" panose="020B0604020202020204" pitchFamily="34" charset="0"/>
                <a:ea typeface="Lato"/>
                <a:cs typeface="Arial" panose="020B0604020202020204" pitchFamily="34" charset="0"/>
                <a:sym typeface="Lato"/>
              </a:rPr>
              <a:t>.  Ask students to describe what evidence they are familiar with that relates to the connection between health issues and air quality in various communities across the country and compare them to their local community or areas in and around Georgia.</a:t>
            </a: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Guide students to identify the importance of air for living things. Ask students why having clean air is important to living organisms and how poor air quality can impact health outcomes in people. Extend the conversation to emphasize how air pollution also disrupts ecosystems, affecting plants, animals, and long-term ecosystem resilience.</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Answer: All living organisms need air to breathe. Air pollutants can lead to a host of human health issues, including the development of respiratory, cardiac, and cancer issues. Such issues include emphysema, asthma, chronic obstructive pulmonary disease (COPD), chronic bronchitis, increased risk of stroke and heart attack, and increased risk of breast and lung cancers.</a:t>
            </a: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endParaRPr sz="900" dirty="0">
              <a:latin typeface="Arial" panose="020B0604020202020204" pitchFamily="34" charset="0"/>
              <a:cs typeface="Arial" panose="020B0604020202020204" pitchFamily="34" charset="0"/>
            </a:endParaRPr>
          </a:p>
        </p:txBody>
      </p:sp>
      <p:sp>
        <p:nvSpPr>
          <p:cNvPr id="81" name="Google Shape;81;p6: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2" name="Google Shape;82;p6: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83" name="Google Shape;83;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 name="Google Shape;91;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1"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Provide information and write on the board the six pollutants they will be exploring. Explain that we also sometimes include Volatile Organic Compounds (VOCs) as a pollutant. Show the students the slide that lists them.</a:t>
            </a: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Air Pollutant</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Sulfur Dioxide (SO</a:t>
            </a:r>
            <a:r>
              <a:rPr lang="en-US" sz="900" baseline="-25000" dirty="0">
                <a:latin typeface="Arial" panose="020B0604020202020204" pitchFamily="34" charset="0"/>
                <a:ea typeface="Lato"/>
                <a:cs typeface="Arial" panose="020B0604020202020204" pitchFamily="34" charset="0"/>
                <a:sym typeface="Lato"/>
              </a:rPr>
              <a:t>2</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Nitrogen Dioxide (NO</a:t>
            </a:r>
            <a:r>
              <a:rPr lang="en-US" sz="900" baseline="-25000" dirty="0">
                <a:latin typeface="Arial" panose="020B0604020202020204" pitchFamily="34" charset="0"/>
                <a:ea typeface="Lato"/>
                <a:cs typeface="Arial" panose="020B0604020202020204" pitchFamily="34" charset="0"/>
                <a:sym typeface="Lato"/>
              </a:rPr>
              <a:t>2</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Carbon Monoxide (CO)</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Lead (Pb)</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Particulate Matter (PM</a:t>
            </a:r>
            <a:r>
              <a:rPr lang="en-US" sz="900" baseline="-25000" dirty="0">
                <a:latin typeface="Arial" panose="020B0604020202020204" pitchFamily="34" charset="0"/>
                <a:ea typeface="Lato"/>
                <a:cs typeface="Arial" panose="020B0604020202020204" pitchFamily="34" charset="0"/>
                <a:sym typeface="Lato"/>
              </a:rPr>
              <a:t>2.5</a:t>
            </a:r>
            <a:r>
              <a:rPr lang="en-US" sz="900" dirty="0">
                <a:latin typeface="Arial" panose="020B0604020202020204" pitchFamily="34" charset="0"/>
                <a:ea typeface="Lato"/>
                <a:cs typeface="Arial" panose="020B0604020202020204" pitchFamily="34" charset="0"/>
                <a:sym typeface="Lato"/>
              </a:rPr>
              <a:t> or PM</a:t>
            </a:r>
            <a:r>
              <a:rPr lang="en-US" sz="900" baseline="-25000" dirty="0">
                <a:latin typeface="Arial" panose="020B0604020202020204" pitchFamily="34" charset="0"/>
                <a:ea typeface="Lato"/>
                <a:cs typeface="Arial" panose="020B0604020202020204" pitchFamily="34" charset="0"/>
                <a:sym typeface="Lato"/>
              </a:rPr>
              <a:t>10</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Ozone (O</a:t>
            </a:r>
            <a:r>
              <a:rPr lang="en-US" sz="900" baseline="-25000" dirty="0">
                <a:latin typeface="Arial" panose="020B0604020202020204" pitchFamily="34" charset="0"/>
                <a:ea typeface="Lato"/>
                <a:cs typeface="Arial" panose="020B0604020202020204" pitchFamily="34" charset="0"/>
                <a:sym typeface="Lato"/>
              </a:rPr>
              <a:t>3</a:t>
            </a:r>
            <a:r>
              <a:rPr lang="en-US" sz="900" dirty="0">
                <a:latin typeface="Arial" panose="020B0604020202020204" pitchFamily="34" charset="0"/>
                <a:ea typeface="Lato"/>
                <a:cs typeface="Arial" panose="020B0604020202020204" pitchFamily="34" charset="0"/>
                <a:sym typeface="Lato"/>
              </a:rPr>
              <a:t>)</a:t>
            </a:r>
            <a:endParaRPr sz="900" dirty="0">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Volatile Organic Compounds (VOCs)</a:t>
            </a: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Facilitate conversation about how our everyday activities contribute to air pollution. Write the following on the board: Getting Around, Energy Use, Small Choices. With an elbow partner, ask students to discuss how their choices related to these categories might impact air pollution. Listen for choosing to ride a bike vs. taking a car, not using air conditioning, recycling, etc. Bring students to the conclusion that we are often unaware of how our everyday activities contribute to air pollution.</a:t>
            </a: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STUDENT SUPPORT</a:t>
            </a: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Encouraging Student Conversation</a:t>
            </a: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For students who need  support engaging in conversation with their peers, consider asking questions about each of the topic areas directly. Here are some example prompts to use: </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How might walking, biking, riding the bus, or driving impact the air we all breathe?</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What’s one way you or your family use energy every day (like heating, cooling, or electronics)? How could that connect to air pollution?</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What’s a small choice you make daily (like idling in the car, recycling, or turning off lights) that might make air cleaner—or dirtier—for your community? </a:t>
            </a: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Provide students will sentence starters so they can engage in conversation with a partner: </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“When I ____, it might cause more pollution because ____.”</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“A choice we make about energy is ____. This affects air quality by ____.”</a:t>
            </a:r>
            <a:endParaRPr sz="900" dirty="0">
              <a:latin typeface="Arial" panose="020B0604020202020204" pitchFamily="34" charset="0"/>
              <a:ea typeface="Lato"/>
              <a:cs typeface="Arial" panose="020B0604020202020204" pitchFamily="34" charset="0"/>
              <a:sym typeface="Lato"/>
            </a:endParaRPr>
          </a:p>
          <a:p>
            <a:pPr marL="457200" lvl="0" indent="-285750" algn="l" rtl="0">
              <a:lnSpc>
                <a:spcPct val="100000"/>
              </a:lnSpc>
              <a:spcBef>
                <a:spcPts val="0"/>
              </a:spcBef>
              <a:spcAft>
                <a:spcPts val="0"/>
              </a:spcAft>
              <a:buSzPts val="900"/>
              <a:buFont typeface="Lato"/>
              <a:buChar char="●"/>
            </a:pPr>
            <a:r>
              <a:rPr lang="en-US" sz="900" dirty="0">
                <a:latin typeface="Arial" panose="020B0604020202020204" pitchFamily="34" charset="0"/>
                <a:ea typeface="Lato"/>
                <a:cs typeface="Arial" panose="020B0604020202020204" pitchFamily="34" charset="0"/>
                <a:sym typeface="Lato"/>
              </a:rPr>
              <a:t>“One small choice that helps/hurts air quality is ____ because ____.”</a:t>
            </a: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1"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Image Source: Atlanta Journal Constitution</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dirty="0">
              <a:latin typeface="Arial" panose="020B0604020202020204" pitchFamily="34" charset="0"/>
              <a:cs typeface="Arial" panose="020B0604020202020204" pitchFamily="34" charset="0"/>
            </a:endParaRPr>
          </a:p>
        </p:txBody>
      </p:sp>
      <p:sp>
        <p:nvSpPr>
          <p:cNvPr id="92" name="Google Shape;92;p7: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3" name="Google Shape;93;p7: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94" name="Google Shape;94;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1" name="Google Shape;101;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900" dirty="0">
                <a:latin typeface="Arial" panose="020B0604020202020204" pitchFamily="34" charset="0"/>
                <a:ea typeface="Lato"/>
                <a:cs typeface="Arial" panose="020B0604020202020204" pitchFamily="34" charset="0"/>
                <a:sym typeface="Lato"/>
              </a:rPr>
              <a:t>Divide your class into small groups. Give each student a clear plastic cup or jar that is ¾ full of clean water. Give each group a set of supplies (food coloring, ground charcoal, cocoa mix, and drink mix).</a:t>
            </a:r>
            <a:endParaRPr sz="900" dirty="0">
              <a:latin typeface="Arial" panose="020B0604020202020204" pitchFamily="34" charset="0"/>
              <a:ea typeface="Lato"/>
              <a:cs typeface="Arial" panose="020B0604020202020204" pitchFamily="34" charset="0"/>
              <a:sym typeface="Lato"/>
            </a:endParaRPr>
          </a:p>
          <a:p>
            <a:pPr marL="0" lvl="0" indent="0" algn="l" rtl="0">
              <a:spcBef>
                <a:spcPts val="600"/>
              </a:spcBef>
              <a:spcAft>
                <a:spcPts val="0"/>
              </a:spcAft>
              <a:buNone/>
            </a:pPr>
            <a:r>
              <a:rPr lang="en-US" sz="900" dirty="0">
                <a:latin typeface="Arial" panose="020B0604020202020204" pitchFamily="34" charset="0"/>
                <a:ea typeface="Lato"/>
                <a:cs typeface="Arial" panose="020B0604020202020204" pitchFamily="34" charset="0"/>
                <a:sym typeface="Lato"/>
              </a:rPr>
              <a:t>Write on the board the corresponding food coloring or drink mix (below) and explain to the students that these colors/mixes will illustrate a particular pollutant that was discussed. Show the slide that lists them.</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600"/>
              </a:spcBef>
              <a:spcAft>
                <a:spcPts val="0"/>
              </a:spcAft>
              <a:buSzPts val="1400"/>
              <a:buNone/>
            </a:pPr>
            <a:endParaRPr dirty="0">
              <a:latin typeface="Arial" panose="020B0604020202020204" pitchFamily="34" charset="0"/>
              <a:cs typeface="Arial" panose="020B0604020202020204" pitchFamily="34" charset="0"/>
            </a:endParaRPr>
          </a:p>
        </p:txBody>
      </p:sp>
      <p:sp>
        <p:nvSpPr>
          <p:cNvPr id="102" name="Google Shape;102;p8: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3" name="Google Shape;103;p8: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104" name="Google Shape;104;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 name="Google Shape;111;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Tell the students that a series of “activities” will be read. If the student has participated in the “activity” within the past week, they are to add one drop/pinch of the corresponding pollutant into their cup of water. All activities will not apply to every student (for example, applying nail polish or mowing the lawn).</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STUDENT SUPPORT</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Using a Model</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r>
              <a:rPr lang="en-US" sz="900" dirty="0">
                <a:latin typeface="Arial" panose="020B0604020202020204" pitchFamily="34" charset="0"/>
                <a:ea typeface="Lato"/>
                <a:cs typeface="Arial" panose="020B0604020202020204" pitchFamily="34" charset="0"/>
                <a:sym typeface="Lato"/>
              </a:rPr>
              <a:t>Explain that this cup is functioning as a model, helping us visualize how everyday actions contribute to cumulative air pollution. One of the goals of using models is to help scientists represent and study systems that are too large, small, or invisible to observe directly. Give students time to think about how this activity serves as a model demonstrating air pollution.</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0"/>
              </a:spcBef>
              <a:spcAft>
                <a:spcPts val="0"/>
              </a:spcAft>
              <a:buSzPts val="1400"/>
              <a:buNone/>
            </a:pPr>
            <a:endParaRPr sz="900" dirty="0">
              <a:latin typeface="Arial" panose="020B0604020202020204" pitchFamily="34" charset="0"/>
              <a:ea typeface="Lato"/>
              <a:cs typeface="Arial" panose="020B0604020202020204" pitchFamily="34" charset="0"/>
              <a:sym typeface="Lato"/>
            </a:endParaRPr>
          </a:p>
          <a:p>
            <a:pPr marL="457200" lvl="0" indent="0" algn="l" rtl="0">
              <a:spcBef>
                <a:spcPts val="0"/>
              </a:spcBef>
              <a:spcAft>
                <a:spcPts val="0"/>
              </a:spcAft>
              <a:buClr>
                <a:schemeClr val="dk1"/>
              </a:buClr>
              <a:buSzPts val="1100"/>
              <a:buFont typeface="Arial"/>
              <a:buNone/>
            </a:pPr>
            <a:r>
              <a:rPr lang="en-US" sz="900" dirty="0">
                <a:latin typeface="Arial" panose="020B0604020202020204" pitchFamily="34" charset="0"/>
                <a:ea typeface="Lato"/>
                <a:cs typeface="Arial" panose="020B0604020202020204" pitchFamily="34" charset="0"/>
                <a:sym typeface="Lato"/>
              </a:rPr>
              <a:t>Here are the activities to read to students. Feel free to add or remove activities as they relate to the school or community.</a:t>
            </a:r>
            <a:endParaRPr sz="900" dirty="0">
              <a:latin typeface="Arial" panose="020B0604020202020204" pitchFamily="34" charset="0"/>
              <a:ea typeface="Lato"/>
              <a:cs typeface="Arial" panose="020B0604020202020204" pitchFamily="34" charset="0"/>
              <a:sym typeface="Lato"/>
            </a:endParaRPr>
          </a:p>
          <a:p>
            <a:pPr marL="914400" lvl="1" indent="-285750" algn="l" rtl="0">
              <a:spcBef>
                <a:spcPts val="600"/>
              </a:spcBef>
              <a:spcAft>
                <a:spcPts val="0"/>
              </a:spcAft>
              <a:buClr>
                <a:schemeClr val="dk1"/>
              </a:buClr>
              <a:buSzPts val="900"/>
              <a:buFont typeface="Lato"/>
              <a:buAutoNum type="alphaUcPeriod"/>
            </a:pPr>
            <a:r>
              <a:rPr lang="en-US" sz="900" dirty="0">
                <a:latin typeface="Arial" panose="020B0604020202020204" pitchFamily="34" charset="0"/>
                <a:ea typeface="Lato"/>
                <a:cs typeface="Arial" panose="020B0604020202020204" pitchFamily="34" charset="0"/>
                <a:sym typeface="Lato"/>
              </a:rPr>
              <a:t>You drove or were a passenger in a car/truck.</a:t>
            </a:r>
            <a:endParaRPr sz="900" dirty="0">
              <a:latin typeface="Arial" panose="020B0604020202020204" pitchFamily="34" charset="0"/>
              <a:ea typeface="Lato"/>
              <a:cs typeface="Arial" panose="020B0604020202020204" pitchFamily="34" charset="0"/>
              <a:sym typeface="Lato"/>
            </a:endParaRPr>
          </a:p>
          <a:p>
            <a:pPr marL="1371600" lvl="2" indent="-171450" algn="l" rtl="0">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drop of red coloring represents Carbon Monoxide (CO) in motor vehicle exhaust.</a:t>
            </a:r>
            <a:endParaRPr sz="900" dirty="0">
              <a:latin typeface="Arial" panose="020B0604020202020204" pitchFamily="34" charset="0"/>
              <a:ea typeface="Lato"/>
              <a:cs typeface="Arial" panose="020B0604020202020204" pitchFamily="34" charset="0"/>
              <a:sym typeface="Lato"/>
            </a:endParaRPr>
          </a:p>
          <a:p>
            <a:pPr marL="1371600" lvl="2" indent="-171450" algn="l" rtl="0">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drop of blue food coloring represents Volatile Organic Compounds (VOCs) produced by the engine when gasoline or oil is burned.</a:t>
            </a:r>
            <a:endParaRPr sz="900" dirty="0">
              <a:latin typeface="Arial" panose="020B0604020202020204" pitchFamily="34" charset="0"/>
              <a:ea typeface="Lato"/>
              <a:cs typeface="Arial" panose="020B0604020202020204" pitchFamily="34" charset="0"/>
              <a:sym typeface="Lato"/>
            </a:endParaRPr>
          </a:p>
          <a:p>
            <a:pPr marL="1371600" lvl="2" indent="-171450" algn="l" rtl="0">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pinch of lemonade mix represents Sulfur Dioxide (SO</a:t>
            </a:r>
            <a:r>
              <a:rPr lang="en-US" sz="900" baseline="-25000" dirty="0">
                <a:latin typeface="Arial" panose="020B0604020202020204" pitchFamily="34" charset="0"/>
                <a:ea typeface="Lato"/>
                <a:cs typeface="Arial" panose="020B0604020202020204" pitchFamily="34" charset="0"/>
                <a:sym typeface="Lato"/>
              </a:rPr>
              <a:t>2</a:t>
            </a:r>
            <a:r>
              <a:rPr lang="en-US" sz="900" dirty="0">
                <a:latin typeface="Arial" panose="020B0604020202020204" pitchFamily="34" charset="0"/>
                <a:ea typeface="Lato"/>
                <a:cs typeface="Arial" panose="020B0604020202020204" pitchFamily="34" charset="0"/>
                <a:sym typeface="Lato"/>
              </a:rPr>
              <a:t>) in auto exhaust.</a:t>
            </a:r>
            <a:endParaRPr sz="900" dirty="0">
              <a:latin typeface="Arial" panose="020B0604020202020204" pitchFamily="34" charset="0"/>
              <a:ea typeface="Lato"/>
              <a:cs typeface="Arial" panose="020B0604020202020204" pitchFamily="34" charset="0"/>
              <a:sym typeface="Lato"/>
            </a:endParaRPr>
          </a:p>
          <a:p>
            <a:pPr marL="1371600" lvl="2" indent="-171450" algn="l" rtl="0">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pinch of cocoa represents Nitrogen Dioxide (NO</a:t>
            </a:r>
            <a:r>
              <a:rPr lang="en-US" sz="900" baseline="-25000" dirty="0">
                <a:latin typeface="Arial" panose="020B0604020202020204" pitchFamily="34" charset="0"/>
                <a:ea typeface="Lato"/>
                <a:cs typeface="Arial" panose="020B0604020202020204" pitchFamily="34" charset="0"/>
                <a:sym typeface="Lato"/>
              </a:rPr>
              <a:t>2</a:t>
            </a:r>
            <a:r>
              <a:rPr lang="en-US" sz="900" dirty="0">
                <a:latin typeface="Arial" panose="020B0604020202020204" pitchFamily="34" charset="0"/>
                <a:ea typeface="Lato"/>
                <a:cs typeface="Arial" panose="020B0604020202020204" pitchFamily="34" charset="0"/>
                <a:sym typeface="Lato"/>
              </a:rPr>
              <a:t>) from vehicle exhaust.</a:t>
            </a:r>
            <a:endParaRPr sz="900" dirty="0">
              <a:latin typeface="Arial" panose="020B0604020202020204" pitchFamily="34" charset="0"/>
              <a:ea typeface="Lato"/>
              <a:cs typeface="Arial" panose="020B0604020202020204" pitchFamily="34" charset="0"/>
              <a:sym typeface="Lato"/>
            </a:endParaRPr>
          </a:p>
          <a:p>
            <a:pPr marL="914400" lvl="1" indent="-285750" algn="l" rtl="0">
              <a:spcBef>
                <a:spcPts val="600"/>
              </a:spcBef>
              <a:spcAft>
                <a:spcPts val="0"/>
              </a:spcAft>
              <a:buClr>
                <a:schemeClr val="dk1"/>
              </a:buClr>
              <a:buSzPts val="900"/>
              <a:buFont typeface="Lato"/>
              <a:buAutoNum type="alphaUcPeriod"/>
            </a:pPr>
            <a:r>
              <a:rPr lang="en-US" sz="900" dirty="0">
                <a:latin typeface="Arial" panose="020B0604020202020204" pitchFamily="34" charset="0"/>
                <a:ea typeface="Lato"/>
                <a:cs typeface="Arial" panose="020B0604020202020204" pitchFamily="34" charset="0"/>
                <a:sym typeface="Lato"/>
              </a:rPr>
              <a:t>You enjoyed heat, air conditioning, or a warm shower.</a:t>
            </a:r>
            <a:endParaRPr sz="900" dirty="0">
              <a:latin typeface="Arial" panose="020B0604020202020204" pitchFamily="34" charset="0"/>
              <a:ea typeface="Lato"/>
              <a:cs typeface="Arial" panose="020B0604020202020204" pitchFamily="34" charset="0"/>
              <a:sym typeface="Lato"/>
            </a:endParaRPr>
          </a:p>
          <a:p>
            <a:pPr marL="1371600" lvl="2" indent="-171450" algn="l" rtl="0">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drop of green food coloring represents Lead (Pb) in electricity generation.</a:t>
            </a:r>
            <a:endParaRPr sz="900" dirty="0">
              <a:latin typeface="Arial" panose="020B0604020202020204" pitchFamily="34" charset="0"/>
              <a:ea typeface="Lato"/>
              <a:cs typeface="Arial" panose="020B0604020202020204" pitchFamily="34" charset="0"/>
              <a:sym typeface="Lato"/>
            </a:endParaRPr>
          </a:p>
          <a:p>
            <a:pPr marL="1371600" lvl="2" indent="-171450" algn="l" rtl="0">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pinch lemonade mix represents Sulfur Dioxide (SO</a:t>
            </a:r>
            <a:r>
              <a:rPr lang="en-US" sz="900" baseline="-25000" dirty="0">
                <a:latin typeface="Arial" panose="020B0604020202020204" pitchFamily="34" charset="0"/>
                <a:ea typeface="Lato"/>
                <a:cs typeface="Arial" panose="020B0604020202020204" pitchFamily="34" charset="0"/>
                <a:sym typeface="Lato"/>
              </a:rPr>
              <a:t>2</a:t>
            </a:r>
            <a:r>
              <a:rPr lang="en-US" sz="900" dirty="0">
                <a:latin typeface="Arial" panose="020B0604020202020204" pitchFamily="34" charset="0"/>
                <a:ea typeface="Lato"/>
                <a:cs typeface="Arial" panose="020B0604020202020204" pitchFamily="34" charset="0"/>
                <a:sym typeface="Lato"/>
              </a:rPr>
              <a:t>) released from electric utilities.</a:t>
            </a:r>
            <a:endParaRPr sz="900" dirty="0">
              <a:latin typeface="Arial" panose="020B0604020202020204" pitchFamily="34" charset="0"/>
              <a:ea typeface="Lato"/>
              <a:cs typeface="Arial" panose="020B0604020202020204" pitchFamily="34" charset="0"/>
              <a:sym typeface="Lato"/>
            </a:endParaRPr>
          </a:p>
          <a:p>
            <a:pPr marL="1371600" lvl="2" indent="-171450" algn="l" rtl="0">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pinch of cocoa represents Nitrogen Dioxide (NO</a:t>
            </a:r>
            <a:r>
              <a:rPr lang="en-US" sz="900" baseline="-25000" dirty="0">
                <a:latin typeface="Arial" panose="020B0604020202020204" pitchFamily="34" charset="0"/>
                <a:ea typeface="Lato"/>
                <a:cs typeface="Arial" panose="020B0604020202020204" pitchFamily="34" charset="0"/>
                <a:sym typeface="Lato"/>
              </a:rPr>
              <a:t>2</a:t>
            </a:r>
            <a:r>
              <a:rPr lang="en-US" sz="900" dirty="0">
                <a:latin typeface="Arial" panose="020B0604020202020204" pitchFamily="34" charset="0"/>
                <a:ea typeface="Lato"/>
                <a:cs typeface="Arial" panose="020B0604020202020204" pitchFamily="34" charset="0"/>
                <a:sym typeface="Lato"/>
              </a:rPr>
              <a:t>) emitted by combustions used to generate electricity and heat water.</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600"/>
              </a:spcBef>
              <a:spcAft>
                <a:spcPts val="0"/>
              </a:spcAft>
              <a:buSzPts val="1400"/>
              <a:buNone/>
            </a:pPr>
            <a:endParaRPr dirty="0">
              <a:latin typeface="Arial" panose="020B0604020202020204" pitchFamily="34" charset="0"/>
              <a:cs typeface="Arial" panose="020B0604020202020204" pitchFamily="34" charset="0"/>
            </a:endParaRPr>
          </a:p>
        </p:txBody>
      </p:sp>
      <p:sp>
        <p:nvSpPr>
          <p:cNvPr id="112" name="Google Shape;112;p9: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3" name="Google Shape;113;p9: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114" name="Google Shape;114;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3" name="Google Shape;123;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914400" lvl="1" indent="-285750" algn="l" rtl="0">
              <a:spcBef>
                <a:spcPts val="0"/>
              </a:spcBef>
              <a:spcAft>
                <a:spcPts val="0"/>
              </a:spcAft>
              <a:buClr>
                <a:schemeClr val="dk1"/>
              </a:buClr>
              <a:buSzPts val="900"/>
              <a:buFont typeface="Lato"/>
              <a:buAutoNum type="alphaUcPeriod" startAt="3"/>
            </a:pPr>
            <a:r>
              <a:rPr lang="en-US" sz="900" dirty="0">
                <a:latin typeface="Arial" panose="020B0604020202020204" pitchFamily="34" charset="0"/>
                <a:ea typeface="Lato"/>
                <a:cs typeface="Arial" panose="020B0604020202020204" pitchFamily="34" charset="0"/>
                <a:sym typeface="Lato"/>
              </a:rPr>
              <a:t>You got ready for school or work and used nail polish or hairspray.</a:t>
            </a:r>
            <a:endParaRPr sz="900" dirty="0">
              <a:latin typeface="Arial" panose="020B0604020202020204" pitchFamily="34" charset="0"/>
              <a:ea typeface="Lato"/>
              <a:cs typeface="Arial" panose="020B0604020202020204" pitchFamily="34" charset="0"/>
              <a:sym typeface="Lato"/>
            </a:endParaRPr>
          </a:p>
          <a:p>
            <a:pPr marL="1371600" lvl="2" indent="-171450" algn="l" rtl="0">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drop of blue food coloring represents Volatile Organic Compounds (VOCs) in indoor air.</a:t>
            </a:r>
            <a:endParaRPr sz="900" dirty="0">
              <a:latin typeface="Arial" panose="020B0604020202020204" pitchFamily="34" charset="0"/>
              <a:ea typeface="Lato"/>
              <a:cs typeface="Arial" panose="020B0604020202020204" pitchFamily="34" charset="0"/>
              <a:sym typeface="Lato"/>
            </a:endParaRPr>
          </a:p>
          <a:p>
            <a:pPr marL="914400" lvl="1" indent="-285750" algn="l" rtl="0">
              <a:spcBef>
                <a:spcPts val="600"/>
              </a:spcBef>
              <a:spcAft>
                <a:spcPts val="0"/>
              </a:spcAft>
              <a:buClr>
                <a:schemeClr val="dk1"/>
              </a:buClr>
              <a:buSzPts val="900"/>
              <a:buFont typeface="Lato"/>
              <a:buAutoNum type="alphaUcPeriod" startAt="3"/>
            </a:pPr>
            <a:r>
              <a:rPr lang="en-US" sz="900" dirty="0">
                <a:latin typeface="Arial" panose="020B0604020202020204" pitchFamily="34" charset="0"/>
                <a:ea typeface="Lato"/>
                <a:cs typeface="Arial" panose="020B0604020202020204" pitchFamily="34" charset="0"/>
                <a:sym typeface="Lato"/>
              </a:rPr>
              <a:t>You used your computer, tablet, mobile phone, video game console.</a:t>
            </a:r>
            <a:endParaRPr sz="900" dirty="0">
              <a:latin typeface="Arial" panose="020B0604020202020204" pitchFamily="34" charset="0"/>
              <a:ea typeface="Lato"/>
              <a:cs typeface="Arial" panose="020B0604020202020204" pitchFamily="34" charset="0"/>
              <a:sym typeface="Lato"/>
            </a:endParaRPr>
          </a:p>
          <a:p>
            <a:pPr marL="1371600" lvl="2" indent="-171450" algn="l" rtl="0">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pinch of ground charcoal represents Particulate Matter (PM</a:t>
            </a:r>
            <a:r>
              <a:rPr lang="en-US" sz="900" baseline="-25000" dirty="0">
                <a:latin typeface="Arial" panose="020B0604020202020204" pitchFamily="34" charset="0"/>
                <a:ea typeface="Lato"/>
                <a:cs typeface="Arial" panose="020B0604020202020204" pitchFamily="34" charset="0"/>
                <a:sym typeface="Lato"/>
              </a:rPr>
              <a:t>2.5</a:t>
            </a:r>
            <a:r>
              <a:rPr lang="en-US" sz="900" dirty="0">
                <a:latin typeface="Arial" panose="020B0604020202020204" pitchFamily="34" charset="0"/>
                <a:ea typeface="Lato"/>
                <a:cs typeface="Arial" panose="020B0604020202020204" pitchFamily="34" charset="0"/>
                <a:sym typeface="Lato"/>
              </a:rPr>
              <a:t> or PM</a:t>
            </a:r>
            <a:r>
              <a:rPr lang="en-US" sz="900" baseline="-25000" dirty="0">
                <a:latin typeface="Arial" panose="020B0604020202020204" pitchFamily="34" charset="0"/>
                <a:ea typeface="Lato"/>
                <a:cs typeface="Arial" panose="020B0604020202020204" pitchFamily="34" charset="0"/>
                <a:sym typeface="Lato"/>
              </a:rPr>
              <a:t>10</a:t>
            </a:r>
            <a:r>
              <a:rPr lang="en-US" sz="900" dirty="0">
                <a:latin typeface="Arial" panose="020B0604020202020204" pitchFamily="34" charset="0"/>
                <a:ea typeface="Lato"/>
                <a:cs typeface="Arial" panose="020B0604020202020204" pitchFamily="34" charset="0"/>
                <a:sym typeface="Lato"/>
              </a:rPr>
              <a:t>) resulting from power plants burning coal to produce electricity.</a:t>
            </a:r>
            <a:endParaRPr sz="900" dirty="0">
              <a:latin typeface="Arial" panose="020B0604020202020204" pitchFamily="34" charset="0"/>
              <a:ea typeface="Lato"/>
              <a:cs typeface="Arial" panose="020B0604020202020204" pitchFamily="34" charset="0"/>
              <a:sym typeface="Lato"/>
            </a:endParaRPr>
          </a:p>
          <a:p>
            <a:pPr marL="1371600" lvl="2" indent="-171450" algn="l" rtl="0">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drop of green food coloring represents Lead (Pb) as a station source providing utilities.</a:t>
            </a:r>
            <a:endParaRPr sz="900" dirty="0">
              <a:latin typeface="Arial" panose="020B0604020202020204" pitchFamily="34" charset="0"/>
              <a:ea typeface="Lato"/>
              <a:cs typeface="Arial" panose="020B0604020202020204" pitchFamily="34" charset="0"/>
              <a:sym typeface="Lato"/>
            </a:endParaRPr>
          </a:p>
          <a:p>
            <a:pPr marL="1371600" lvl="2" indent="-171450" algn="l" rtl="0">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pinch of lemonade mix represents Sulfur Dioxide (SO</a:t>
            </a:r>
            <a:r>
              <a:rPr lang="en-US" sz="900" baseline="-25000" dirty="0">
                <a:latin typeface="Arial" panose="020B0604020202020204" pitchFamily="34" charset="0"/>
                <a:ea typeface="Lato"/>
                <a:cs typeface="Arial" panose="020B0604020202020204" pitchFamily="34" charset="0"/>
                <a:sym typeface="Lato"/>
              </a:rPr>
              <a:t>2</a:t>
            </a:r>
            <a:r>
              <a:rPr lang="en-US" sz="900" dirty="0">
                <a:latin typeface="Arial" panose="020B0604020202020204" pitchFamily="34" charset="0"/>
                <a:ea typeface="Lato"/>
                <a:cs typeface="Arial" panose="020B0604020202020204" pitchFamily="34" charset="0"/>
                <a:sym typeface="Lato"/>
              </a:rPr>
              <a:t>) from burning fossil fuels to create electricity.</a:t>
            </a:r>
            <a:endParaRPr sz="900" dirty="0">
              <a:latin typeface="Arial" panose="020B0604020202020204" pitchFamily="34" charset="0"/>
              <a:ea typeface="Lato"/>
              <a:cs typeface="Arial" panose="020B0604020202020204" pitchFamily="34" charset="0"/>
              <a:sym typeface="Lato"/>
            </a:endParaRPr>
          </a:p>
          <a:p>
            <a:pPr marL="914400" lvl="1" indent="-285750" algn="l" rtl="0">
              <a:spcBef>
                <a:spcPts val="600"/>
              </a:spcBef>
              <a:spcAft>
                <a:spcPts val="0"/>
              </a:spcAft>
              <a:buClr>
                <a:schemeClr val="dk1"/>
              </a:buClr>
              <a:buSzPts val="900"/>
              <a:buFont typeface="Lato"/>
              <a:buAutoNum type="alphaUcPeriod" startAt="3"/>
            </a:pPr>
            <a:r>
              <a:rPr lang="en-US" sz="900" dirty="0">
                <a:latin typeface="Arial" panose="020B0604020202020204" pitchFamily="34" charset="0"/>
                <a:ea typeface="Lato"/>
                <a:cs typeface="Arial" panose="020B0604020202020204" pitchFamily="34" charset="0"/>
                <a:sym typeface="Lato"/>
              </a:rPr>
              <a:t>You or your family burned firewood or yard debris.</a:t>
            </a:r>
            <a:endParaRPr sz="900" dirty="0">
              <a:latin typeface="Arial" panose="020B0604020202020204" pitchFamily="34" charset="0"/>
              <a:ea typeface="Lato"/>
              <a:cs typeface="Arial" panose="020B0604020202020204" pitchFamily="34" charset="0"/>
              <a:sym typeface="Lato"/>
            </a:endParaRPr>
          </a:p>
          <a:p>
            <a:pPr marL="1371600" lvl="2" indent="-171450" algn="l" rtl="0">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drop of red coloring represents the Carbon Monoxide (CO) in wood burning.</a:t>
            </a:r>
            <a:endParaRPr sz="900" dirty="0">
              <a:latin typeface="Arial" panose="020B0604020202020204" pitchFamily="34" charset="0"/>
              <a:ea typeface="Lato"/>
              <a:cs typeface="Arial" panose="020B0604020202020204" pitchFamily="34" charset="0"/>
              <a:sym typeface="Lato"/>
            </a:endParaRPr>
          </a:p>
          <a:p>
            <a:pPr marL="1371600" lvl="2" indent="-171450" algn="l" rtl="0">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pinch of ground charcoal represents Particulate Matter (PM</a:t>
            </a:r>
            <a:r>
              <a:rPr lang="en-US" sz="900" baseline="-25000" dirty="0">
                <a:latin typeface="Arial" panose="020B0604020202020204" pitchFamily="34" charset="0"/>
                <a:ea typeface="Lato"/>
                <a:cs typeface="Arial" panose="020B0604020202020204" pitchFamily="34" charset="0"/>
                <a:sym typeface="Lato"/>
              </a:rPr>
              <a:t>2.5</a:t>
            </a:r>
            <a:r>
              <a:rPr lang="en-US" sz="900" dirty="0">
                <a:latin typeface="Arial" panose="020B0604020202020204" pitchFamily="34" charset="0"/>
                <a:ea typeface="Lato"/>
                <a:cs typeface="Arial" panose="020B0604020202020204" pitchFamily="34" charset="0"/>
                <a:sym typeface="Lato"/>
              </a:rPr>
              <a:t> or PM</a:t>
            </a:r>
            <a:r>
              <a:rPr lang="en-US" sz="900" baseline="-25000" dirty="0">
                <a:latin typeface="Arial" panose="020B0604020202020204" pitchFamily="34" charset="0"/>
                <a:ea typeface="Lato"/>
                <a:cs typeface="Arial" panose="020B0604020202020204" pitchFamily="34" charset="0"/>
                <a:sym typeface="Lato"/>
              </a:rPr>
              <a:t>10</a:t>
            </a:r>
            <a:r>
              <a:rPr lang="en-US" sz="900" dirty="0">
                <a:latin typeface="Arial" panose="020B0604020202020204" pitchFamily="34" charset="0"/>
                <a:ea typeface="Lato"/>
                <a:cs typeface="Arial" panose="020B0604020202020204" pitchFamily="34" charset="0"/>
                <a:sym typeface="Lato"/>
              </a:rPr>
              <a:t>) in the burning, leaving ash and soot.</a:t>
            </a:r>
            <a:endParaRPr sz="900" dirty="0">
              <a:latin typeface="Arial" panose="020B0604020202020204" pitchFamily="34" charset="0"/>
              <a:ea typeface="Lato"/>
              <a:cs typeface="Arial" panose="020B0604020202020204" pitchFamily="34" charset="0"/>
              <a:sym typeface="Lato"/>
            </a:endParaRPr>
          </a:p>
          <a:p>
            <a:pPr marL="914400" lvl="1" indent="-285750" algn="l" rtl="0">
              <a:spcBef>
                <a:spcPts val="600"/>
              </a:spcBef>
              <a:spcAft>
                <a:spcPts val="0"/>
              </a:spcAft>
              <a:buClr>
                <a:schemeClr val="dk1"/>
              </a:buClr>
              <a:buSzPts val="900"/>
              <a:buFont typeface="Lato"/>
              <a:buAutoNum type="alphaUcPeriod" startAt="3"/>
            </a:pPr>
            <a:r>
              <a:rPr lang="en-US" sz="900" dirty="0">
                <a:latin typeface="Arial" panose="020B0604020202020204" pitchFamily="34" charset="0"/>
                <a:ea typeface="Lato"/>
                <a:cs typeface="Arial" panose="020B0604020202020204" pitchFamily="34" charset="0"/>
                <a:sym typeface="Lato"/>
              </a:rPr>
              <a:t>You or your family used paint or some type of solvent, like nail polish remover or cleaning supplies.</a:t>
            </a:r>
            <a:endParaRPr sz="900" dirty="0">
              <a:latin typeface="Arial" panose="020B0604020202020204" pitchFamily="34" charset="0"/>
              <a:ea typeface="Lato"/>
              <a:cs typeface="Arial" panose="020B0604020202020204" pitchFamily="34" charset="0"/>
              <a:sym typeface="Lato"/>
            </a:endParaRPr>
          </a:p>
          <a:p>
            <a:pPr marL="1371600" lvl="2" indent="-171450" algn="l" rtl="0">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drop of blue food coloring represents Volatile Organic Compounds (VOCs) when chemicals evaporate.</a:t>
            </a:r>
            <a:endParaRPr sz="900" dirty="0">
              <a:latin typeface="Arial" panose="020B0604020202020204" pitchFamily="34" charset="0"/>
              <a:ea typeface="Lato"/>
              <a:cs typeface="Arial" panose="020B0604020202020204" pitchFamily="34" charset="0"/>
              <a:sym typeface="Lato"/>
            </a:endParaRPr>
          </a:p>
          <a:p>
            <a:pPr marL="1371600" lvl="2" indent="-171450" algn="l" rtl="0">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drop of yellow food coloring represents Ozone (O</a:t>
            </a:r>
            <a:r>
              <a:rPr lang="en-US" sz="900" baseline="-25000" dirty="0">
                <a:latin typeface="Arial" panose="020B0604020202020204" pitchFamily="34" charset="0"/>
                <a:ea typeface="Lato"/>
                <a:cs typeface="Arial" panose="020B0604020202020204" pitchFamily="34" charset="0"/>
                <a:sym typeface="Lato"/>
              </a:rPr>
              <a:t>3</a:t>
            </a:r>
            <a:r>
              <a:rPr lang="en-US" sz="900" dirty="0">
                <a:latin typeface="Arial" panose="020B0604020202020204" pitchFamily="34" charset="0"/>
                <a:ea typeface="Lato"/>
                <a:cs typeface="Arial" panose="020B0604020202020204" pitchFamily="34" charset="0"/>
                <a:sym typeface="Lato"/>
              </a:rPr>
              <a:t>) evaporation.</a:t>
            </a:r>
            <a:endParaRPr sz="900" dirty="0">
              <a:latin typeface="Arial" panose="020B0604020202020204" pitchFamily="34" charset="0"/>
              <a:ea typeface="Lato"/>
              <a:cs typeface="Arial" panose="020B0604020202020204" pitchFamily="34" charset="0"/>
              <a:sym typeface="Lato"/>
            </a:endParaRPr>
          </a:p>
          <a:p>
            <a:pPr marL="0" lvl="0" indent="0" algn="l" rtl="0">
              <a:spcBef>
                <a:spcPts val="600"/>
              </a:spcBef>
              <a:spcAft>
                <a:spcPts val="600"/>
              </a:spcAft>
              <a:buNone/>
            </a:pPr>
            <a:endParaRPr sz="1100" dirty="0">
              <a:latin typeface="Arial" panose="020B0604020202020204" pitchFamily="34" charset="0"/>
              <a:ea typeface="Lato"/>
              <a:cs typeface="Arial" panose="020B0604020202020204" pitchFamily="34" charset="0"/>
              <a:sym typeface="Lato"/>
            </a:endParaRPr>
          </a:p>
        </p:txBody>
      </p:sp>
      <p:sp>
        <p:nvSpPr>
          <p:cNvPr id="124" name="Google Shape;124;p10: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5" name="Google Shape;125;p10: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126" name="Google Shape;126;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8" name="Google Shape;138;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914400" lvl="1" indent="-285750" algn="l" rtl="0">
              <a:spcBef>
                <a:spcPts val="0"/>
              </a:spcBef>
              <a:spcAft>
                <a:spcPts val="0"/>
              </a:spcAft>
              <a:buClr>
                <a:schemeClr val="dk1"/>
              </a:buClr>
              <a:buSzPts val="900"/>
              <a:buFont typeface="Lato"/>
              <a:buAutoNum type="alphaUcPeriod" startAt="7"/>
            </a:pPr>
            <a:r>
              <a:rPr lang="en-US" sz="900" dirty="0">
                <a:latin typeface="Arial" panose="020B0604020202020204" pitchFamily="34" charset="0"/>
                <a:ea typeface="Lato"/>
                <a:cs typeface="Arial" panose="020B0604020202020204" pitchFamily="34" charset="0"/>
                <a:sym typeface="Lato"/>
              </a:rPr>
              <a:t>You travel down a dirt or gravel road.</a:t>
            </a:r>
            <a:endParaRPr sz="900" dirty="0">
              <a:latin typeface="Arial" panose="020B0604020202020204" pitchFamily="34" charset="0"/>
              <a:ea typeface="Lato"/>
              <a:cs typeface="Arial" panose="020B0604020202020204" pitchFamily="34" charset="0"/>
              <a:sym typeface="Lato"/>
            </a:endParaRPr>
          </a:p>
          <a:p>
            <a:pPr marL="1371600" lvl="2" indent="-171450" algn="l" rtl="0">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pinch of ground charcoal represents Particulate Matter (PM</a:t>
            </a:r>
            <a:r>
              <a:rPr lang="en-US" sz="900" baseline="-25000" dirty="0">
                <a:latin typeface="Arial" panose="020B0604020202020204" pitchFamily="34" charset="0"/>
                <a:ea typeface="Lato"/>
                <a:cs typeface="Arial" panose="020B0604020202020204" pitchFamily="34" charset="0"/>
                <a:sym typeface="Lato"/>
              </a:rPr>
              <a:t>2.5</a:t>
            </a:r>
            <a:r>
              <a:rPr lang="en-US" sz="900" dirty="0">
                <a:latin typeface="Arial" panose="020B0604020202020204" pitchFamily="34" charset="0"/>
                <a:ea typeface="Lato"/>
                <a:cs typeface="Arial" panose="020B0604020202020204" pitchFamily="34" charset="0"/>
                <a:sym typeface="Lato"/>
              </a:rPr>
              <a:t> or PM</a:t>
            </a:r>
            <a:r>
              <a:rPr lang="en-US" sz="900" baseline="-25000" dirty="0">
                <a:latin typeface="Arial" panose="020B0604020202020204" pitchFamily="34" charset="0"/>
                <a:ea typeface="Lato"/>
                <a:cs typeface="Arial" panose="020B0604020202020204" pitchFamily="34" charset="0"/>
                <a:sym typeface="Lato"/>
              </a:rPr>
              <a:t>10</a:t>
            </a:r>
            <a:r>
              <a:rPr lang="en-US" sz="900" dirty="0">
                <a:latin typeface="Arial" panose="020B0604020202020204" pitchFamily="34" charset="0"/>
                <a:ea typeface="Lato"/>
                <a:cs typeface="Arial" panose="020B0604020202020204" pitchFamily="34" charset="0"/>
                <a:sym typeface="Lato"/>
              </a:rPr>
              <a:t>) from dust.</a:t>
            </a:r>
            <a:endParaRPr sz="900" dirty="0">
              <a:latin typeface="Arial" panose="020B0604020202020204" pitchFamily="34" charset="0"/>
              <a:ea typeface="Lato"/>
              <a:cs typeface="Arial" panose="020B0604020202020204" pitchFamily="34" charset="0"/>
              <a:sym typeface="Lato"/>
            </a:endParaRPr>
          </a:p>
          <a:p>
            <a:pPr marL="914400" lvl="1" indent="-285750" algn="l" rtl="0">
              <a:spcBef>
                <a:spcPts val="600"/>
              </a:spcBef>
              <a:spcAft>
                <a:spcPts val="0"/>
              </a:spcAft>
              <a:buClr>
                <a:schemeClr val="dk1"/>
              </a:buClr>
              <a:buSzPts val="900"/>
              <a:buFont typeface="Lato"/>
              <a:buAutoNum type="alphaUcPeriod" startAt="7"/>
            </a:pPr>
            <a:r>
              <a:rPr lang="en-US" sz="900" dirty="0">
                <a:latin typeface="Arial" panose="020B0604020202020204" pitchFamily="34" charset="0"/>
                <a:ea typeface="Lato"/>
                <a:cs typeface="Arial" panose="020B0604020202020204" pitchFamily="34" charset="0"/>
                <a:sym typeface="Lato"/>
              </a:rPr>
              <a:t>You or your family used gasoline-powered equipment to mow the lawn, blow yard clippings, or whack the weeds.</a:t>
            </a:r>
            <a:endParaRPr sz="900" dirty="0">
              <a:latin typeface="Arial" panose="020B0604020202020204" pitchFamily="34" charset="0"/>
              <a:ea typeface="Lato"/>
              <a:cs typeface="Arial" panose="020B0604020202020204" pitchFamily="34" charset="0"/>
              <a:sym typeface="Lato"/>
            </a:endParaRPr>
          </a:p>
          <a:p>
            <a:pPr marL="1371600" lvl="2" indent="-171450" algn="l" rtl="0">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drop of blue food coloring represents Volatile Organic Compounds (VOCs) in exhaust and gas vapors.</a:t>
            </a:r>
            <a:endParaRPr sz="900" dirty="0">
              <a:latin typeface="Arial" panose="020B0604020202020204" pitchFamily="34" charset="0"/>
              <a:ea typeface="Lato"/>
              <a:cs typeface="Arial" panose="020B0604020202020204" pitchFamily="34" charset="0"/>
              <a:sym typeface="Lato"/>
            </a:endParaRPr>
          </a:p>
          <a:p>
            <a:pPr marL="1371600" lvl="2" indent="-171450" algn="l" rtl="0">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pinch of lemonade mix represents Sulfur Dioxide (SO</a:t>
            </a:r>
            <a:r>
              <a:rPr lang="en-US" sz="900" baseline="-25000" dirty="0">
                <a:latin typeface="Arial" panose="020B0604020202020204" pitchFamily="34" charset="0"/>
                <a:ea typeface="Lato"/>
                <a:cs typeface="Arial" panose="020B0604020202020204" pitchFamily="34" charset="0"/>
                <a:sym typeface="Lato"/>
              </a:rPr>
              <a:t>2</a:t>
            </a:r>
            <a:r>
              <a:rPr lang="en-US" sz="900" dirty="0">
                <a:latin typeface="Arial" panose="020B0604020202020204" pitchFamily="34" charset="0"/>
                <a:ea typeface="Lato"/>
                <a:cs typeface="Arial" panose="020B0604020202020204" pitchFamily="34" charset="0"/>
                <a:sym typeface="Lato"/>
              </a:rPr>
              <a:t>) emitted by the equipment’s engine.</a:t>
            </a:r>
            <a:endParaRPr sz="900" dirty="0">
              <a:latin typeface="Arial" panose="020B0604020202020204" pitchFamily="34" charset="0"/>
              <a:ea typeface="Lato"/>
              <a:cs typeface="Arial" panose="020B0604020202020204" pitchFamily="34" charset="0"/>
              <a:sym typeface="Lato"/>
            </a:endParaRPr>
          </a:p>
          <a:p>
            <a:pPr marL="1371600" lvl="2" indent="-171450" algn="l" rtl="0">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pinch of cocoa represents Nitrogen Dioxide (NO</a:t>
            </a:r>
            <a:r>
              <a:rPr lang="en-US" sz="900" baseline="-25000" dirty="0">
                <a:latin typeface="Arial" panose="020B0604020202020204" pitchFamily="34" charset="0"/>
                <a:ea typeface="Lato"/>
                <a:cs typeface="Arial" panose="020B0604020202020204" pitchFamily="34" charset="0"/>
                <a:sym typeface="Lato"/>
              </a:rPr>
              <a:t>2</a:t>
            </a:r>
            <a:r>
              <a:rPr lang="en-US" sz="900" dirty="0">
                <a:latin typeface="Arial" panose="020B0604020202020204" pitchFamily="34" charset="0"/>
                <a:ea typeface="Lato"/>
                <a:cs typeface="Arial" panose="020B0604020202020204" pitchFamily="34" charset="0"/>
                <a:sym typeface="Lato"/>
              </a:rPr>
              <a:t>) in exhaust from burning fuel.</a:t>
            </a:r>
            <a:endParaRPr sz="900" dirty="0">
              <a:latin typeface="Arial" panose="020B0604020202020204" pitchFamily="34" charset="0"/>
              <a:ea typeface="Lato"/>
              <a:cs typeface="Arial" panose="020B0604020202020204" pitchFamily="34" charset="0"/>
              <a:sym typeface="Lato"/>
            </a:endParaRPr>
          </a:p>
          <a:p>
            <a:pPr marL="1371600" lvl="2" indent="-171450" algn="l" rtl="0">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drop of yellow food coloring represents Ozone (O</a:t>
            </a:r>
            <a:r>
              <a:rPr lang="en-US" sz="900" baseline="-25000" dirty="0">
                <a:latin typeface="Arial" panose="020B0604020202020204" pitchFamily="34" charset="0"/>
                <a:ea typeface="Lato"/>
                <a:cs typeface="Arial" panose="020B0604020202020204" pitchFamily="34" charset="0"/>
                <a:sym typeface="Lato"/>
              </a:rPr>
              <a:t>3</a:t>
            </a:r>
            <a:r>
              <a:rPr lang="en-US" sz="900" dirty="0">
                <a:latin typeface="Arial" panose="020B0604020202020204" pitchFamily="34" charset="0"/>
                <a:ea typeface="Lato"/>
                <a:cs typeface="Arial" panose="020B0604020202020204" pitchFamily="34" charset="0"/>
                <a:sym typeface="Lato"/>
              </a:rPr>
              <a:t>) from fuel combustions and evaporation.</a:t>
            </a:r>
            <a:endParaRPr sz="900" dirty="0">
              <a:latin typeface="Arial" panose="020B0604020202020204" pitchFamily="34" charset="0"/>
              <a:ea typeface="Lato"/>
              <a:cs typeface="Arial" panose="020B0604020202020204" pitchFamily="34" charset="0"/>
              <a:sym typeface="Lato"/>
            </a:endParaRPr>
          </a:p>
          <a:p>
            <a:pPr marL="914400" lvl="1" indent="-285750" algn="l" rtl="0">
              <a:spcBef>
                <a:spcPts val="600"/>
              </a:spcBef>
              <a:spcAft>
                <a:spcPts val="0"/>
              </a:spcAft>
              <a:buClr>
                <a:schemeClr val="dk1"/>
              </a:buClr>
              <a:buSzPts val="900"/>
              <a:buFont typeface="Lato"/>
              <a:buAutoNum type="alphaUcPeriod" startAt="7"/>
            </a:pPr>
            <a:r>
              <a:rPr lang="en-US" sz="900" dirty="0">
                <a:latin typeface="Arial" panose="020B0604020202020204" pitchFamily="34" charset="0"/>
                <a:ea typeface="Lato"/>
                <a:cs typeface="Arial" panose="020B0604020202020204" pitchFamily="34" charset="0"/>
                <a:sym typeface="Lato"/>
              </a:rPr>
              <a:t>You or your family purchased gasoline at the gas station.</a:t>
            </a:r>
            <a:endParaRPr sz="900" dirty="0">
              <a:latin typeface="Arial" panose="020B0604020202020204" pitchFamily="34" charset="0"/>
              <a:ea typeface="Lato"/>
              <a:cs typeface="Arial" panose="020B0604020202020204" pitchFamily="34" charset="0"/>
              <a:sym typeface="Lato"/>
            </a:endParaRPr>
          </a:p>
          <a:p>
            <a:pPr marL="1371600" lvl="2" indent="-171450" algn="l" rtl="0">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drop of yellow food coloring represents Ozone (O</a:t>
            </a:r>
            <a:r>
              <a:rPr lang="en-US" sz="900" baseline="-25000" dirty="0">
                <a:latin typeface="Arial" panose="020B0604020202020204" pitchFamily="34" charset="0"/>
                <a:ea typeface="Lato"/>
                <a:cs typeface="Arial" panose="020B0604020202020204" pitchFamily="34" charset="0"/>
                <a:sym typeface="Lato"/>
              </a:rPr>
              <a:t>3</a:t>
            </a:r>
            <a:r>
              <a:rPr lang="en-US" sz="900" dirty="0">
                <a:latin typeface="Arial" panose="020B0604020202020204" pitchFamily="34" charset="0"/>
                <a:ea typeface="Lato"/>
                <a:cs typeface="Arial" panose="020B0604020202020204" pitchFamily="34" charset="0"/>
                <a:sym typeface="Lato"/>
              </a:rPr>
              <a:t>) from evaporation while filling tank (mostly occurs on hot, sunny day).</a:t>
            </a:r>
            <a:endParaRPr sz="900" dirty="0">
              <a:latin typeface="Arial" panose="020B0604020202020204" pitchFamily="34" charset="0"/>
              <a:ea typeface="Lato"/>
              <a:cs typeface="Arial" panose="020B0604020202020204" pitchFamily="34" charset="0"/>
              <a:sym typeface="Lato"/>
            </a:endParaRPr>
          </a:p>
          <a:p>
            <a:pPr marL="1371600" lvl="2" indent="-171450" algn="l" rtl="0">
              <a:spcBef>
                <a:spcPts val="600"/>
              </a:spcBef>
              <a:spcAft>
                <a:spcPts val="60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drop of blue food coloring represents Volatile Organic Compounds (VOCs) when chemicals evaporate.</a:t>
            </a:r>
            <a:endParaRPr sz="900" dirty="0">
              <a:solidFill>
                <a:srgbClr val="F15A29"/>
              </a:solidFill>
              <a:latin typeface="Arial" panose="020B0604020202020204" pitchFamily="34" charset="0"/>
              <a:cs typeface="Arial" panose="020B0604020202020204" pitchFamily="34" charset="0"/>
            </a:endParaRPr>
          </a:p>
        </p:txBody>
      </p:sp>
      <p:sp>
        <p:nvSpPr>
          <p:cNvPr id="139" name="Google Shape;139;p11: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0" name="Google Shape;140;p11: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141" name="Google Shape;141;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1" name="Google Shape;151;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914400" lvl="1" indent="-285750" algn="l" rtl="0">
              <a:spcBef>
                <a:spcPts val="0"/>
              </a:spcBef>
              <a:spcAft>
                <a:spcPts val="0"/>
              </a:spcAft>
              <a:buClr>
                <a:schemeClr val="dk1"/>
              </a:buClr>
              <a:buSzPts val="900"/>
              <a:buFont typeface="Lato"/>
              <a:buAutoNum type="alphaUcPeriod" startAt="10"/>
            </a:pPr>
            <a:r>
              <a:rPr lang="en-US" sz="900" dirty="0">
                <a:latin typeface="Arial" panose="020B0604020202020204" pitchFamily="34" charset="0"/>
                <a:ea typeface="Lato"/>
                <a:cs typeface="Arial" panose="020B0604020202020204" pitchFamily="34" charset="0"/>
                <a:sym typeface="Lato"/>
              </a:rPr>
              <a:t>You put on your favorite shirt, which your parents had dry-cleaned for you.</a:t>
            </a:r>
            <a:endParaRPr sz="900" dirty="0">
              <a:latin typeface="Arial" panose="020B0604020202020204" pitchFamily="34" charset="0"/>
              <a:ea typeface="Lato"/>
              <a:cs typeface="Arial" panose="020B0604020202020204" pitchFamily="34" charset="0"/>
              <a:sym typeface="Lato"/>
            </a:endParaRPr>
          </a:p>
          <a:p>
            <a:pPr marL="1371600" lvl="2" indent="-171450" algn="l" rtl="0">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drop of blue food coloring represents Volatile Organic Compounds (VOCs) emitted by the dry-cleaning process.</a:t>
            </a:r>
            <a:endParaRPr sz="900" dirty="0">
              <a:latin typeface="Arial" panose="020B0604020202020204" pitchFamily="34" charset="0"/>
              <a:ea typeface="Lato"/>
              <a:cs typeface="Arial" panose="020B0604020202020204" pitchFamily="34" charset="0"/>
              <a:sym typeface="Lato"/>
            </a:endParaRPr>
          </a:p>
          <a:p>
            <a:pPr marL="914400" lvl="1" indent="-285750" algn="l" rtl="0">
              <a:spcBef>
                <a:spcPts val="600"/>
              </a:spcBef>
              <a:spcAft>
                <a:spcPts val="0"/>
              </a:spcAft>
              <a:buClr>
                <a:schemeClr val="dk1"/>
              </a:buClr>
              <a:buSzPts val="900"/>
              <a:buFont typeface="Lato"/>
              <a:buAutoNum type="alphaUcPeriod" startAt="10"/>
            </a:pPr>
            <a:r>
              <a:rPr lang="en-US" sz="900" dirty="0">
                <a:latin typeface="Arial" panose="020B0604020202020204" pitchFamily="34" charset="0"/>
                <a:ea typeface="Lato"/>
                <a:cs typeface="Arial" panose="020B0604020202020204" pitchFamily="34" charset="0"/>
                <a:sym typeface="Lato"/>
              </a:rPr>
              <a:t>A car was idling outside of your home for almost 10 minutes. </a:t>
            </a:r>
            <a:endParaRPr sz="900" dirty="0">
              <a:latin typeface="Arial" panose="020B0604020202020204" pitchFamily="34" charset="0"/>
              <a:ea typeface="Lato"/>
              <a:cs typeface="Arial" panose="020B0604020202020204" pitchFamily="34" charset="0"/>
              <a:sym typeface="Lato"/>
            </a:endParaRPr>
          </a:p>
          <a:p>
            <a:pPr marL="1371600" lvl="2" indent="-171450" algn="l" rtl="0">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drop of red coloring represents Carbon Monoxide (CO) from vehicle exhaust. </a:t>
            </a:r>
            <a:endParaRPr sz="900" dirty="0">
              <a:latin typeface="Arial" panose="020B0604020202020204" pitchFamily="34" charset="0"/>
              <a:ea typeface="Lato"/>
              <a:cs typeface="Arial" panose="020B0604020202020204" pitchFamily="34" charset="0"/>
              <a:sym typeface="Lato"/>
            </a:endParaRPr>
          </a:p>
          <a:p>
            <a:pPr marL="1371600" lvl="2" indent="-171450" algn="l" rtl="0">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pinch of lemonade mix represents Sulfur Dioxide (SO</a:t>
            </a:r>
            <a:r>
              <a:rPr lang="en-US" sz="900" baseline="-25000" dirty="0">
                <a:latin typeface="Arial" panose="020B0604020202020204" pitchFamily="34" charset="0"/>
                <a:ea typeface="Lato"/>
                <a:cs typeface="Arial" panose="020B0604020202020204" pitchFamily="34" charset="0"/>
                <a:sym typeface="Lato"/>
              </a:rPr>
              <a:t>2</a:t>
            </a:r>
            <a:r>
              <a:rPr lang="en-US" sz="900" dirty="0">
                <a:latin typeface="Arial" panose="020B0604020202020204" pitchFamily="34" charset="0"/>
                <a:ea typeface="Lato"/>
                <a:cs typeface="Arial" panose="020B0604020202020204" pitchFamily="34" charset="0"/>
                <a:sym typeface="Lato"/>
              </a:rPr>
              <a:t>) gas from industrial emissions.</a:t>
            </a:r>
            <a:endParaRPr sz="900" dirty="0">
              <a:latin typeface="Arial" panose="020B0604020202020204" pitchFamily="34" charset="0"/>
              <a:ea typeface="Lato"/>
              <a:cs typeface="Arial" panose="020B0604020202020204" pitchFamily="34" charset="0"/>
              <a:sym typeface="Lato"/>
            </a:endParaRPr>
          </a:p>
          <a:p>
            <a:pPr marL="1371600" lvl="2" indent="-171450" algn="l" rtl="0">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pinch of cocoa represents traces of Nitrogen Dioxide (NO</a:t>
            </a:r>
            <a:r>
              <a:rPr lang="en-US" sz="900" baseline="-25000" dirty="0">
                <a:latin typeface="Arial" panose="020B0604020202020204" pitchFamily="34" charset="0"/>
                <a:ea typeface="Lato"/>
                <a:cs typeface="Arial" panose="020B0604020202020204" pitchFamily="34" charset="0"/>
                <a:sym typeface="Lato"/>
              </a:rPr>
              <a:t>2</a:t>
            </a:r>
            <a:r>
              <a:rPr lang="en-US" sz="900" dirty="0">
                <a:latin typeface="Arial" panose="020B0604020202020204" pitchFamily="34" charset="0"/>
                <a:ea typeface="Lato"/>
                <a:cs typeface="Arial" panose="020B0604020202020204" pitchFamily="34" charset="0"/>
                <a:sym typeface="Lato"/>
              </a:rPr>
              <a:t>) from traffic pollution.</a:t>
            </a:r>
            <a:endParaRPr sz="900" dirty="0">
              <a:latin typeface="Arial" panose="020B0604020202020204" pitchFamily="34" charset="0"/>
              <a:ea typeface="Lato"/>
              <a:cs typeface="Arial" panose="020B0604020202020204" pitchFamily="34" charset="0"/>
              <a:sym typeface="Lato"/>
            </a:endParaRPr>
          </a:p>
          <a:p>
            <a:pPr marL="914400" lvl="1" indent="-285750" algn="l" rtl="0">
              <a:spcBef>
                <a:spcPts val="600"/>
              </a:spcBef>
              <a:spcAft>
                <a:spcPts val="0"/>
              </a:spcAft>
              <a:buClr>
                <a:schemeClr val="dk1"/>
              </a:buClr>
              <a:buSzPts val="900"/>
              <a:buFont typeface="Lato"/>
              <a:buAutoNum type="alphaUcPeriod" startAt="10"/>
            </a:pPr>
            <a:r>
              <a:rPr lang="en-US" sz="900" dirty="0">
                <a:latin typeface="Arial" panose="020B0604020202020204" pitchFamily="34" charset="0"/>
                <a:ea typeface="Lato"/>
                <a:cs typeface="Arial" panose="020B0604020202020204" pitchFamily="34" charset="0"/>
                <a:sym typeface="Lato"/>
              </a:rPr>
              <a:t>You used office equipment such as a printer or copier.</a:t>
            </a:r>
            <a:endParaRPr sz="900" dirty="0">
              <a:latin typeface="Arial" panose="020B0604020202020204" pitchFamily="34" charset="0"/>
              <a:ea typeface="Lato"/>
              <a:cs typeface="Arial" panose="020B0604020202020204" pitchFamily="34" charset="0"/>
              <a:sym typeface="Lato"/>
            </a:endParaRPr>
          </a:p>
          <a:p>
            <a:pPr marL="1371600" lvl="2" indent="-171450" algn="l" rtl="0">
              <a:spcBef>
                <a:spcPts val="60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1 drop of blue food coloring represents the Volatile Organic Compounds (VOCs) released when equipment is used.</a:t>
            </a:r>
            <a:endParaRPr sz="900" dirty="0">
              <a:latin typeface="Arial" panose="020B0604020202020204" pitchFamily="34" charset="0"/>
              <a:ea typeface="Lato"/>
              <a:cs typeface="Arial" panose="020B0604020202020204" pitchFamily="34" charset="0"/>
              <a:sym typeface="Lato"/>
            </a:endParaRPr>
          </a:p>
          <a:p>
            <a:pPr marL="0" lvl="0" indent="0" algn="l" rtl="0">
              <a:spcBef>
                <a:spcPts val="600"/>
              </a:spcBef>
              <a:spcAft>
                <a:spcPts val="0"/>
              </a:spcAft>
              <a:buNone/>
            </a:pPr>
            <a:endParaRPr sz="11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600"/>
              </a:spcBef>
              <a:spcAft>
                <a:spcPts val="0"/>
              </a:spcAft>
              <a:buSzPts val="1400"/>
              <a:buNone/>
            </a:pPr>
            <a:endParaRPr dirty="0">
              <a:latin typeface="Arial" panose="020B0604020202020204" pitchFamily="34" charset="0"/>
              <a:cs typeface="Arial" panose="020B0604020202020204" pitchFamily="34" charset="0"/>
            </a:endParaRPr>
          </a:p>
        </p:txBody>
      </p:sp>
      <p:sp>
        <p:nvSpPr>
          <p:cNvPr id="152" name="Google Shape;152;p12: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3" name="Google Shape;153;p12:notes"/>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154" name="Google Shape;154;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37ce550a07d_0_7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6" name="Google Shape;166;g37ce550a07d_0_7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SzPts val="1100"/>
              <a:buNone/>
            </a:pPr>
            <a:r>
              <a:rPr lang="en-US" sz="900" dirty="0">
                <a:latin typeface="Arial" panose="020B0604020202020204" pitchFamily="34" charset="0"/>
                <a:ea typeface="Lato"/>
                <a:cs typeface="Arial" panose="020B0604020202020204" pitchFamily="34" charset="0"/>
                <a:sym typeface="Lato"/>
              </a:rPr>
              <a:t>LIVED EXPERIENCES</a:t>
            </a:r>
            <a:endParaRPr sz="900" dirty="0">
              <a:latin typeface="Arial" panose="020B0604020202020204" pitchFamily="34" charset="0"/>
              <a:ea typeface="Lato"/>
              <a:cs typeface="Arial" panose="020B0604020202020204" pitchFamily="34" charset="0"/>
              <a:sym typeface="Lato"/>
            </a:endParaRPr>
          </a:p>
          <a:p>
            <a:pPr marL="0" lvl="0" indent="0" algn="l" rtl="0">
              <a:spcBef>
                <a:spcPts val="600"/>
              </a:spcBef>
              <a:spcAft>
                <a:spcPts val="0"/>
              </a:spcAft>
              <a:buSzPts val="1100"/>
              <a:buNone/>
            </a:pPr>
            <a:r>
              <a:rPr lang="en-US" sz="900" dirty="0">
                <a:latin typeface="Arial" panose="020B0604020202020204" pitchFamily="34" charset="0"/>
                <a:ea typeface="Lato"/>
                <a:cs typeface="Arial" panose="020B0604020202020204" pitchFamily="34" charset="0"/>
                <a:sym typeface="Lato"/>
              </a:rPr>
              <a:t>Consider taking the activities above and modifying them to represent more localized activities in your community. </a:t>
            </a:r>
            <a:endParaRPr sz="900" dirty="0">
              <a:latin typeface="Arial" panose="020B0604020202020204" pitchFamily="34" charset="0"/>
              <a:ea typeface="Lato"/>
              <a:cs typeface="Arial" panose="020B0604020202020204" pitchFamily="34" charset="0"/>
              <a:sym typeface="Lato"/>
            </a:endParaRPr>
          </a:p>
          <a:p>
            <a:pPr marL="0" lvl="0" indent="0" algn="l" rtl="0">
              <a:spcBef>
                <a:spcPts val="600"/>
              </a:spcBef>
              <a:spcAft>
                <a:spcPts val="0"/>
              </a:spcAft>
              <a:buSzPts val="1100"/>
              <a:buNone/>
            </a:pPr>
            <a:r>
              <a:rPr lang="en-US" sz="900" dirty="0">
                <a:latin typeface="Arial" panose="020B0604020202020204" pitchFamily="34" charset="0"/>
                <a:ea typeface="Lato"/>
                <a:cs typeface="Arial" panose="020B0604020202020204" pitchFamily="34" charset="0"/>
                <a:sym typeface="Lato"/>
              </a:rPr>
              <a:t>Remind students that the way we live our daily lives can add “invisible pollutants” to the air and environment around us. Riding in a car, mowing the lawn, or even using certain household products all give off small amounts of pollution. Ask students to think about their own week:</a:t>
            </a:r>
            <a:endParaRPr sz="900" dirty="0">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What activities did you do that might have added pollutants to the air?</a:t>
            </a:r>
            <a:endParaRPr sz="900" dirty="0">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How often do those activities happen in your family or community?</a:t>
            </a:r>
            <a:endParaRPr sz="900" dirty="0">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Do people in different places (cities, suburbs, rural areas) have the same kinds of pollution sources, or are they different?</a:t>
            </a:r>
            <a:endParaRPr sz="900" dirty="0">
              <a:latin typeface="Arial" panose="020B0604020202020204" pitchFamily="34" charset="0"/>
              <a:ea typeface="Lato"/>
              <a:cs typeface="Arial" panose="020B0604020202020204" pitchFamily="34" charset="0"/>
              <a:sym typeface="Lato"/>
            </a:endParaRPr>
          </a:p>
          <a:p>
            <a:pPr marL="0" lvl="0" indent="0" algn="l" rtl="0">
              <a:spcBef>
                <a:spcPts val="600"/>
              </a:spcBef>
              <a:spcAft>
                <a:spcPts val="0"/>
              </a:spcAft>
              <a:buClr>
                <a:schemeClr val="dk1"/>
              </a:buClr>
              <a:buSzPts val="1100"/>
              <a:buFont typeface="Arial"/>
              <a:buNone/>
            </a:pPr>
            <a:r>
              <a:rPr lang="en-US" sz="900" dirty="0">
                <a:latin typeface="Arial" panose="020B0604020202020204" pitchFamily="34" charset="0"/>
                <a:ea typeface="Lato"/>
                <a:cs typeface="Arial" panose="020B0604020202020204" pitchFamily="34" charset="0"/>
                <a:sym typeface="Lato"/>
              </a:rPr>
              <a:t>At the end of the activity, ask all students to put their cups together in the center of their group. Give them time to compare them to one another and make general observations about their appearance. Allow students to engage in conversation about their results using the following prompts:</a:t>
            </a:r>
            <a:endParaRPr sz="900" dirty="0">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How does your cup look compared to your partner’s? </a:t>
            </a:r>
            <a:endParaRPr sz="900" dirty="0">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What might explain the differences in how many “pollutants” you added? </a:t>
            </a:r>
            <a:endParaRPr sz="900" dirty="0">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Which human activities are causing the changes in your cup? What effects did you see?</a:t>
            </a:r>
            <a:endParaRPr sz="900" dirty="0">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How might the activities in your cup connect to air quality in your neighborhood or town?</a:t>
            </a:r>
            <a:endParaRPr sz="900" dirty="0">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If this cup represented the air we breathe, what health effects might result from the pollutants inside? </a:t>
            </a:r>
            <a:endParaRPr sz="900" dirty="0">
              <a:latin typeface="Arial" panose="020B0604020202020204" pitchFamily="34" charset="0"/>
              <a:ea typeface="Lato"/>
              <a:cs typeface="Arial" panose="020B0604020202020204" pitchFamily="34" charset="0"/>
              <a:sym typeface="Lato"/>
            </a:endParaRPr>
          </a:p>
          <a:p>
            <a:pPr marL="457200" lvl="0" indent="-285750" algn="l" rtl="0">
              <a:spcBef>
                <a:spcPts val="0"/>
              </a:spcBef>
              <a:spcAft>
                <a:spcPts val="0"/>
              </a:spcAft>
              <a:buClr>
                <a:schemeClr val="dk1"/>
              </a:buClr>
              <a:buSzPts val="900"/>
              <a:buFont typeface="Lato"/>
              <a:buChar char="●"/>
            </a:pPr>
            <a:r>
              <a:rPr lang="en-US" sz="900" dirty="0">
                <a:latin typeface="Arial" panose="020B0604020202020204" pitchFamily="34" charset="0"/>
                <a:ea typeface="Lato"/>
                <a:cs typeface="Arial" panose="020B0604020202020204" pitchFamily="34" charset="0"/>
                <a:sym typeface="Lato"/>
              </a:rPr>
              <a:t>What’s one small change you or your community could make to reduce the “pollutants” in the cup if we did this again next week?</a:t>
            </a:r>
            <a:endParaRPr sz="900" dirty="0">
              <a:latin typeface="Arial" panose="020B0604020202020204" pitchFamily="34" charset="0"/>
              <a:ea typeface="Lato"/>
              <a:cs typeface="Arial" panose="020B0604020202020204" pitchFamily="34" charset="0"/>
              <a:sym typeface="Lato"/>
            </a:endParaRPr>
          </a:p>
          <a:p>
            <a:pPr marL="0" lvl="0" indent="0" algn="l" rtl="0">
              <a:lnSpc>
                <a:spcPct val="100000"/>
              </a:lnSpc>
              <a:spcBef>
                <a:spcPts val="600"/>
              </a:spcBef>
              <a:spcAft>
                <a:spcPts val="0"/>
              </a:spcAft>
              <a:buSzPts val="1400"/>
              <a:buNone/>
            </a:pPr>
            <a:endParaRPr sz="1100" dirty="0">
              <a:latin typeface="Arial" panose="020B0604020202020204" pitchFamily="34" charset="0"/>
              <a:ea typeface="Lato"/>
              <a:cs typeface="Arial" panose="020B0604020202020204" pitchFamily="34" charset="0"/>
              <a:sym typeface="Lato"/>
            </a:endParaRPr>
          </a:p>
        </p:txBody>
      </p:sp>
      <p:sp>
        <p:nvSpPr>
          <p:cNvPr id="167" name="Google Shape;167;g37ce550a07d_0_75:notes"/>
          <p:cNvSpPr txBox="1">
            <a:spLocks noGrp="1"/>
          </p:cNvSpPr>
          <p:nvPr>
            <p:ph type="hdr" idx="3"/>
          </p:nvPr>
        </p:nvSpPr>
        <p:spPr>
          <a:xfrm>
            <a:off x="0" y="0"/>
            <a:ext cx="2971800" cy="4587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8" name="Google Shape;168;g37ce550a07d_0_75:notes"/>
          <p:cNvSpPr txBox="1">
            <a:spLocks noGrp="1"/>
          </p:cNvSpPr>
          <p:nvPr>
            <p:ph type="ftr" idx="11"/>
          </p:nvPr>
        </p:nvSpPr>
        <p:spPr>
          <a:xfrm>
            <a:off x="0" y="8685213"/>
            <a:ext cx="2971800" cy="458700"/>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endParaRPr/>
          </a:p>
        </p:txBody>
      </p:sp>
      <p:sp>
        <p:nvSpPr>
          <p:cNvPr id="169" name="Google Shape;169;g37ce550a07d_0_7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Blank" type="blank">
  <p:cSld name="BLANK">
    <p:spTree>
      <p:nvGrpSpPr>
        <p:cNvPr id="1" name="Shape 12"/>
        <p:cNvGrpSpPr/>
        <p:nvPr/>
      </p:nvGrpSpPr>
      <p:grpSpPr>
        <a:xfrm>
          <a:off x="0" y="0"/>
          <a:ext cx="0" cy="0"/>
          <a:chOff x="0" y="0"/>
          <a:chExt cx="0" cy="0"/>
        </a:xfrm>
      </p:grpSpPr>
      <p:sp>
        <p:nvSpPr>
          <p:cNvPr id="13" name="Google Shape;13;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rial" panose="020B0604020202020204" pitchFamily="34" charset="0"/>
                <a:ea typeface="Arial" panose="020B0604020202020204" pitchFamily="34" charset="0"/>
                <a:cs typeface="Arial" panose="020B0604020202020204" pitchFamily="34" charset="0"/>
                <a:sym typeface="Avenir"/>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3A3838"/>
                </a:solidFill>
                <a:latin typeface="Avenir"/>
                <a:ea typeface="Avenir"/>
                <a:cs typeface="Avenir"/>
                <a:sym typeface="Avenir"/>
              </a:defRPr>
            </a:lvl9pPr>
          </a:lstStyle>
          <a:p>
            <a:fld id="{00000000-1234-1234-1234-123412341234}"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5_Title Slide">
  <p:cSld name="5_Title Slide">
    <p:spTree>
      <p:nvGrpSpPr>
        <p:cNvPr id="1" name="Shape 19"/>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25"/>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Slide">
  <p:cSld name="2_Title Slide">
    <p:spTree>
      <p:nvGrpSpPr>
        <p:cNvPr id="1" name="Shape 35"/>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45"/>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56"/>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65"/>
        <p:cNvGrpSpPr/>
        <p:nvPr/>
      </p:nvGrpSpPr>
      <p:grpSpPr>
        <a:xfrm>
          <a:off x="0" y="0"/>
          <a:ext cx="0" cy="0"/>
          <a:chOff x="0" y="0"/>
          <a:chExt cx="0" cy="0"/>
        </a:xfrm>
      </p:grpSpPr>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66"/>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sv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grpSp>
        <p:nvGrpSpPr>
          <p:cNvPr id="2" name="Group 1">
            <a:extLst>
              <a:ext uri="{FF2B5EF4-FFF2-40B4-BE49-F238E27FC236}">
                <a16:creationId xmlns:a16="http://schemas.microsoft.com/office/drawing/2014/main" id="{36078CAD-B426-0818-C117-506CB05268F0}"/>
              </a:ext>
            </a:extLst>
          </p:cNvPr>
          <p:cNvGrpSpPr/>
          <p:nvPr userDrawn="1"/>
        </p:nvGrpSpPr>
        <p:grpSpPr>
          <a:xfrm>
            <a:off x="504541" y="434343"/>
            <a:ext cx="11231495" cy="6143030"/>
            <a:chOff x="504541" y="434343"/>
            <a:chExt cx="11231495" cy="6143030"/>
          </a:xfrm>
        </p:grpSpPr>
        <p:grpSp>
          <p:nvGrpSpPr>
            <p:cNvPr id="3" name="Group 2">
              <a:extLst>
                <a:ext uri="{FF2B5EF4-FFF2-40B4-BE49-F238E27FC236}">
                  <a16:creationId xmlns:a16="http://schemas.microsoft.com/office/drawing/2014/main" id="{928A243E-442B-F506-CCA6-056E99E8A22A}"/>
                </a:ext>
              </a:extLst>
            </p:cNvPr>
            <p:cNvGrpSpPr/>
            <p:nvPr/>
          </p:nvGrpSpPr>
          <p:grpSpPr>
            <a:xfrm>
              <a:off x="1910993" y="506818"/>
              <a:ext cx="9776465" cy="262765"/>
              <a:chOff x="1910993" y="506818"/>
              <a:chExt cx="9776465" cy="262765"/>
            </a:xfrm>
          </p:grpSpPr>
          <p:cxnSp>
            <p:nvCxnSpPr>
              <p:cNvPr id="7" name="Straight Connector 6">
                <a:extLst>
                  <a:ext uri="{FF2B5EF4-FFF2-40B4-BE49-F238E27FC236}">
                    <a16:creationId xmlns:a16="http://schemas.microsoft.com/office/drawing/2014/main" id="{31426FA2-C28F-6E04-3537-B389CDCD9DE0}"/>
                  </a:ext>
                </a:extLst>
              </p:cNvPr>
              <p:cNvCxnSpPr>
                <a:cxnSpLocks/>
              </p:cNvCxnSpPr>
              <p:nvPr/>
            </p:nvCxnSpPr>
            <p:spPr>
              <a:xfrm>
                <a:off x="1910993" y="629668"/>
                <a:ext cx="7280198" cy="0"/>
              </a:xfrm>
              <a:prstGeom prst="line">
                <a:avLst/>
              </a:prstGeom>
              <a:ln w="15875">
                <a:solidFill>
                  <a:srgbClr val="54464A"/>
                </a:solidFill>
              </a:ln>
            </p:spPr>
            <p:style>
              <a:lnRef idx="1">
                <a:schemeClr val="accent1"/>
              </a:lnRef>
              <a:fillRef idx="0">
                <a:schemeClr val="accent1"/>
              </a:fillRef>
              <a:effectRef idx="0">
                <a:schemeClr val="accent1"/>
              </a:effectRef>
              <a:fontRef idx="minor">
                <a:schemeClr val="tx1"/>
              </a:fontRef>
            </p:style>
          </p:cxnSp>
          <p:pic>
            <p:nvPicPr>
              <p:cNvPr id="8" name="Graphic 7">
                <a:extLst>
                  <a:ext uri="{FF2B5EF4-FFF2-40B4-BE49-F238E27FC236}">
                    <a16:creationId xmlns:a16="http://schemas.microsoft.com/office/drawing/2014/main" id="{559E0676-98BF-B6FD-0F30-90A147CC0EA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191191" y="506818"/>
                <a:ext cx="2496267" cy="262765"/>
              </a:xfrm>
              <a:prstGeom prst="rect">
                <a:avLst/>
              </a:prstGeom>
            </p:spPr>
          </p:pic>
        </p:grpSp>
        <p:sp>
          <p:nvSpPr>
            <p:cNvPr id="4" name="Google Shape;117;p13">
              <a:extLst>
                <a:ext uri="{FF2B5EF4-FFF2-40B4-BE49-F238E27FC236}">
                  <a16:creationId xmlns:a16="http://schemas.microsoft.com/office/drawing/2014/main" id="{C3294DCE-F9E5-92C8-D06A-2B123422B5CE}"/>
                </a:ext>
              </a:extLst>
            </p:cNvPr>
            <p:cNvSpPr txBox="1">
              <a:spLocks/>
            </p:cNvSpPr>
            <p:nvPr/>
          </p:nvSpPr>
          <p:spPr>
            <a:xfrm>
              <a:off x="504541" y="434343"/>
              <a:ext cx="3212435" cy="289643"/>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3A3838"/>
                </a:buClr>
                <a:buSzPts val="4400"/>
                <a:buFont typeface="Avenir"/>
                <a:buNone/>
                <a:defRPr sz="4400" b="0" i="0" u="none" strike="noStrike" cap="none">
                  <a:solidFill>
                    <a:srgbClr val="3A3838"/>
                  </a:solidFill>
                  <a:latin typeface="Avenir"/>
                  <a:ea typeface="Avenir"/>
                  <a:cs typeface="Avenir"/>
                  <a:sym typeface="Avenir"/>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chemeClr val="lt1"/>
                </a:buClr>
                <a:buFont typeface="Lato Black"/>
                <a:buNone/>
              </a:pPr>
              <a:r>
                <a:rPr lang="en-US" sz="1400" b="0" i="0" dirty="0">
                  <a:solidFill>
                    <a:srgbClr val="54464A"/>
                  </a:solidFill>
                  <a:latin typeface="Arial" panose="020B0604020202020204" pitchFamily="34" charset="0"/>
                  <a:ea typeface="Lato Black"/>
                  <a:cs typeface="Arial" panose="020B0604020202020204" pitchFamily="34" charset="0"/>
                  <a:sym typeface="Lato Black"/>
                </a:rPr>
                <a:t>Air Pollution 101</a:t>
              </a:r>
              <a:endParaRPr lang="en-US" sz="1400" b="0" i="0" dirty="0">
                <a:solidFill>
                  <a:srgbClr val="54464A"/>
                </a:solidFill>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AD3C03D5-BD4E-AE41-E93E-71B8A5ECCB21}"/>
                </a:ext>
              </a:extLst>
            </p:cNvPr>
            <p:cNvCxnSpPr>
              <a:cxnSpLocks/>
            </p:cNvCxnSpPr>
            <p:nvPr/>
          </p:nvCxnSpPr>
          <p:spPr>
            <a:xfrm flipH="1">
              <a:off x="1648944" y="6493258"/>
              <a:ext cx="10087092" cy="0"/>
            </a:xfrm>
            <a:prstGeom prst="line">
              <a:avLst/>
            </a:prstGeom>
            <a:ln w="15875">
              <a:solidFill>
                <a:srgbClr val="54464A"/>
              </a:solidFill>
            </a:ln>
          </p:spPr>
          <p:style>
            <a:lnRef idx="1">
              <a:schemeClr val="accent1"/>
            </a:lnRef>
            <a:fillRef idx="0">
              <a:schemeClr val="accent1"/>
            </a:fillRef>
            <a:effectRef idx="0">
              <a:schemeClr val="accent1"/>
            </a:effectRef>
            <a:fontRef idx="minor">
              <a:schemeClr val="tx1"/>
            </a:fontRef>
          </p:style>
        </p:cxnSp>
        <p:pic>
          <p:nvPicPr>
            <p:cNvPr id="6" name="Picture 5" descr="Logo, company name&#10;&#10;AI-generated content may be incorrect.">
              <a:extLst>
                <a:ext uri="{FF2B5EF4-FFF2-40B4-BE49-F238E27FC236}">
                  <a16:creationId xmlns:a16="http://schemas.microsoft.com/office/drawing/2014/main" id="{7DF046A7-88E4-8092-2F53-A80988FFF33A}"/>
                </a:ext>
              </a:extLst>
            </p:cNvPr>
            <p:cNvPicPr>
              <a:picLocks noChangeAspect="1"/>
            </p:cNvPicPr>
            <p:nvPr/>
          </p:nvPicPr>
          <p:blipFill>
            <a:blip r:embed="rId1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504541" y="5952296"/>
              <a:ext cx="1144403" cy="625077"/>
            </a:xfrm>
            <a:prstGeom prst="rect">
              <a:avLst/>
            </a:prstGeom>
          </p:spPr>
        </p:pic>
      </p:gr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hyperlink" Target="https://www.americashealthrankings.org/explore/measures/asthma_overall/GA"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www.americashealthrankings.org/explore/measures/asthma_overall/GA" TargetMode="External"/><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19.jpg"/></Relationships>
</file>

<file path=ppt/slides/_rels/slide16.xml.rels><?xml version="1.0" encoding="UTF-8" standalone="yes"?>
<Relationships xmlns="http://schemas.openxmlformats.org/package/2006/relationships"><Relationship Id="rId3" Type="http://schemas.openxmlformats.org/officeDocument/2006/relationships/hyperlink" Target="https://atlregional.github.io/DASH/arees.html" TargetMode="External"/><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watch?v=v4tLH-BuqCA" TargetMode="External"/><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image" Target="../media/image6.jpg"/><Relationship Id="rId4" Type="http://schemas.openxmlformats.org/officeDocument/2006/relationships/hyperlink" Target="http://www.youtube.com/watch?v=v4tLH-BuqCA"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2" name="Rectangle 1">
            <a:extLst>
              <a:ext uri="{FF2B5EF4-FFF2-40B4-BE49-F238E27FC236}">
                <a16:creationId xmlns:a16="http://schemas.microsoft.com/office/drawing/2014/main" id="{54E2AEB9-5FEA-0C8E-1B82-1C1B148D7E40}"/>
              </a:ext>
            </a:extLst>
          </p:cNvPr>
          <p:cNvSpPr/>
          <p:nvPr/>
        </p:nvSpPr>
        <p:spPr>
          <a:xfrm>
            <a:off x="0" y="3860249"/>
            <a:ext cx="12192000" cy="28764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Google Shape;117;p13">
            <a:extLst>
              <a:ext uri="{FF2B5EF4-FFF2-40B4-BE49-F238E27FC236}">
                <a16:creationId xmlns:a16="http://schemas.microsoft.com/office/drawing/2014/main" id="{7C8C9369-00D1-E512-A6E1-1592076F9106}"/>
              </a:ext>
            </a:extLst>
          </p:cNvPr>
          <p:cNvSpPr txBox="1">
            <a:spLocks/>
          </p:cNvSpPr>
          <p:nvPr/>
        </p:nvSpPr>
        <p:spPr>
          <a:xfrm>
            <a:off x="4716258" y="4415346"/>
            <a:ext cx="6995578" cy="1905596"/>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595959"/>
              </a:buClr>
              <a:buSzPts val="3600"/>
              <a:buFont typeface="Lato Black"/>
              <a:buNone/>
              <a:defRPr sz="3600" b="0" i="0" u="none" strike="noStrike" cap="none">
                <a:solidFill>
                  <a:srgbClr val="595959"/>
                </a:solidFill>
                <a:latin typeface="Lato Black"/>
                <a:ea typeface="Lato Black"/>
                <a:cs typeface="Lato Black"/>
                <a:sym typeface="Lato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chemeClr val="lt1"/>
              </a:buClr>
              <a:buSzPts val="4400"/>
            </a:pPr>
            <a:r>
              <a:rPr lang="en-US" sz="6000" b="1" dirty="0">
                <a:solidFill>
                  <a:srgbClr val="54464A"/>
                </a:solidFill>
                <a:latin typeface="Arial" panose="020B0604020202020204" pitchFamily="34" charset="0"/>
                <a:cs typeface="Arial" panose="020B0604020202020204" pitchFamily="34" charset="0"/>
              </a:rPr>
              <a:t>Air Pollution 101</a:t>
            </a:r>
          </a:p>
        </p:txBody>
      </p:sp>
      <p:pic>
        <p:nvPicPr>
          <p:cNvPr id="4" name="Picture 3" descr="Logo, company name&#10;&#10;AI-generated content may be incorrect.">
            <a:extLst>
              <a:ext uri="{FF2B5EF4-FFF2-40B4-BE49-F238E27FC236}">
                <a16:creationId xmlns:a16="http://schemas.microsoft.com/office/drawing/2014/main" id="{09338EB3-6EA5-9B8E-E318-9295494CB6CB}"/>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499095" y="4415346"/>
            <a:ext cx="2889534" cy="1905598"/>
          </a:xfrm>
          <a:prstGeom prst="rect">
            <a:avLst/>
          </a:prstGeom>
        </p:spPr>
      </p:pic>
      <p:pic>
        <p:nvPicPr>
          <p:cNvPr id="6" name="Picture 5">
            <a:extLst>
              <a:ext uri="{FF2B5EF4-FFF2-40B4-BE49-F238E27FC236}">
                <a16:creationId xmlns:a16="http://schemas.microsoft.com/office/drawing/2014/main" id="{72EE9081-453B-6CC9-4F3A-82872CCC73B0}"/>
              </a:ext>
            </a:extLst>
          </p:cNvPr>
          <p:cNvPicPr>
            <a:picLocks noChangeAspect="1"/>
          </p:cNvPicPr>
          <p:nvPr/>
        </p:nvPicPr>
        <p:blipFill>
          <a:blip r:embed="rId4"/>
          <a:srcRect t="6787" b="6787"/>
          <a:stretch>
            <a:fillRect/>
          </a:stretch>
        </p:blipFill>
        <p:spPr>
          <a:xfrm>
            <a:off x="0" y="0"/>
            <a:ext cx="12191999" cy="3922178"/>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1" name="Google Shape;181;p19"/>
          <p:cNvSpPr txBox="1">
            <a:spLocks noGrp="1"/>
          </p:cNvSpPr>
          <p:nvPr>
            <p:ph type="body" idx="4294967295"/>
          </p:nvPr>
        </p:nvSpPr>
        <p:spPr>
          <a:xfrm>
            <a:off x="486470" y="1623961"/>
            <a:ext cx="11219060" cy="4941000"/>
          </a:xfrm>
          <a:prstGeom prst="rect">
            <a:avLst/>
          </a:prstGeom>
          <a:noFill/>
          <a:ln>
            <a:noFill/>
          </a:ln>
        </p:spPr>
        <p:txBody>
          <a:bodyPr spcFirstLastPara="1" wrap="square" lIns="91425" tIns="45700" rIns="91425" bIns="45700" anchor="t" anchorCtr="0">
            <a:normAutofit/>
          </a:bodyPr>
          <a:lstStyle/>
          <a:p>
            <a:pPr marL="514350" lvl="0" indent="-527050" algn="l" rtl="0">
              <a:lnSpc>
                <a:spcPct val="90000"/>
              </a:lnSpc>
              <a:spcBef>
                <a:spcPts val="1000"/>
              </a:spcBef>
              <a:spcAft>
                <a:spcPts val="0"/>
              </a:spcAft>
              <a:buClr>
                <a:schemeClr val="dk1"/>
              </a:buClr>
              <a:buSzPts val="2600"/>
              <a:buFont typeface="Lato"/>
              <a:buAutoNum type="arabicPeriod"/>
            </a:pPr>
            <a:r>
              <a:rPr lang="en-US" sz="2400" dirty="0">
                <a:solidFill>
                  <a:schemeClr val="dk1"/>
                </a:solidFill>
              </a:rPr>
              <a:t>Research your pollutant, using the websites provided. </a:t>
            </a:r>
            <a:endParaRPr sz="2400" dirty="0">
              <a:solidFill>
                <a:schemeClr val="dk1"/>
              </a:solidFill>
            </a:endParaRPr>
          </a:p>
          <a:p>
            <a:pPr marL="1028700" lvl="1" indent="-285750" algn="l" rtl="0">
              <a:lnSpc>
                <a:spcPct val="90000"/>
              </a:lnSpc>
              <a:spcBef>
                <a:spcPts val="1000"/>
              </a:spcBef>
              <a:spcAft>
                <a:spcPts val="0"/>
              </a:spcAft>
              <a:buClr>
                <a:schemeClr val="dk1"/>
              </a:buClr>
              <a:buSzPts val="2600"/>
              <a:buFont typeface="Calibri"/>
              <a:buChar char="•"/>
            </a:pPr>
            <a:r>
              <a:rPr lang="en-US" sz="2400" dirty="0">
                <a:solidFill>
                  <a:schemeClr val="dk1"/>
                </a:solidFill>
              </a:rPr>
              <a:t>What causes your pollutant to be produced?</a:t>
            </a:r>
            <a:endParaRPr sz="2400" dirty="0">
              <a:solidFill>
                <a:schemeClr val="dk1"/>
              </a:solidFill>
            </a:endParaRPr>
          </a:p>
          <a:p>
            <a:pPr marL="1028700" lvl="1" indent="-285750" algn="l" rtl="0">
              <a:lnSpc>
                <a:spcPct val="90000"/>
              </a:lnSpc>
              <a:spcBef>
                <a:spcPts val="1000"/>
              </a:spcBef>
              <a:spcAft>
                <a:spcPts val="600"/>
              </a:spcAft>
              <a:buClr>
                <a:schemeClr val="dk1"/>
              </a:buClr>
              <a:buSzPts val="2600"/>
              <a:buFont typeface="Calibri"/>
              <a:buChar char="•"/>
            </a:pPr>
            <a:r>
              <a:rPr lang="en-US" sz="2400" dirty="0">
                <a:solidFill>
                  <a:schemeClr val="dk1"/>
                </a:solidFill>
              </a:rPr>
              <a:t>What are the effects of their air pollutant on human</a:t>
            </a:r>
            <a:br>
              <a:rPr lang="en-US" sz="2400" dirty="0">
                <a:solidFill>
                  <a:schemeClr val="dk1"/>
                </a:solidFill>
              </a:rPr>
            </a:br>
            <a:r>
              <a:rPr lang="en-US" sz="2400" dirty="0">
                <a:solidFill>
                  <a:schemeClr val="dk1"/>
                </a:solidFill>
              </a:rPr>
              <a:t>health and the environment?</a:t>
            </a:r>
            <a:endParaRPr sz="2400" dirty="0">
              <a:solidFill>
                <a:schemeClr val="dk1"/>
              </a:solidFill>
            </a:endParaRPr>
          </a:p>
          <a:p>
            <a:pPr marL="514350" lvl="0" indent="-527050" algn="l" rtl="0">
              <a:lnSpc>
                <a:spcPct val="90000"/>
              </a:lnSpc>
              <a:spcBef>
                <a:spcPts val="1000"/>
              </a:spcBef>
              <a:spcAft>
                <a:spcPts val="600"/>
              </a:spcAft>
              <a:buClr>
                <a:schemeClr val="dk1"/>
              </a:buClr>
              <a:buSzPts val="2600"/>
              <a:buFont typeface="Lato"/>
              <a:buAutoNum type="arabicPeriod"/>
            </a:pPr>
            <a:r>
              <a:rPr lang="en-US" sz="2400" dirty="0">
                <a:solidFill>
                  <a:schemeClr val="dk1"/>
                </a:solidFill>
              </a:rPr>
              <a:t>Format your findings into a presentation to share with the class. </a:t>
            </a:r>
            <a:endParaRPr sz="2400" dirty="0">
              <a:solidFill>
                <a:schemeClr val="dk1"/>
              </a:solidFill>
            </a:endParaRPr>
          </a:p>
          <a:p>
            <a:pPr marL="514350" lvl="0" indent="-527050" algn="l" rtl="0">
              <a:lnSpc>
                <a:spcPct val="90000"/>
              </a:lnSpc>
              <a:spcBef>
                <a:spcPts val="1000"/>
              </a:spcBef>
              <a:spcAft>
                <a:spcPts val="600"/>
              </a:spcAft>
              <a:buClr>
                <a:schemeClr val="dk1"/>
              </a:buClr>
              <a:buSzPts val="2600"/>
              <a:buFont typeface="Lato"/>
              <a:buAutoNum type="arabicPeriod"/>
            </a:pPr>
            <a:r>
              <a:rPr lang="en-US" sz="2400" dirty="0">
                <a:solidFill>
                  <a:schemeClr val="dk1"/>
                </a:solidFill>
              </a:rPr>
              <a:t>In your presentation, you should provide a description of the pollutant and include at least 3 facts about it. </a:t>
            </a:r>
            <a:endParaRPr sz="2400" dirty="0">
              <a:solidFill>
                <a:schemeClr val="dk1"/>
              </a:solidFill>
            </a:endParaRPr>
          </a:p>
          <a:p>
            <a:pPr marL="514350" lvl="0" indent="-527050" algn="l" rtl="0">
              <a:lnSpc>
                <a:spcPct val="90000"/>
              </a:lnSpc>
              <a:spcBef>
                <a:spcPts val="1000"/>
              </a:spcBef>
              <a:spcAft>
                <a:spcPts val="600"/>
              </a:spcAft>
              <a:buClr>
                <a:schemeClr val="dk1"/>
              </a:buClr>
              <a:buSzPts val="2600"/>
              <a:buFont typeface="Lato"/>
              <a:buAutoNum type="arabicPeriod"/>
            </a:pPr>
            <a:r>
              <a:rPr lang="en-US" sz="2400" dirty="0">
                <a:solidFill>
                  <a:schemeClr val="dk1"/>
                </a:solidFill>
              </a:rPr>
              <a:t>During each presentation, listen and take notes using your </a:t>
            </a:r>
            <a:r>
              <a:rPr lang="en-US" sz="2400" b="1" dirty="0">
                <a:solidFill>
                  <a:schemeClr val="dk1"/>
                </a:solidFill>
              </a:rPr>
              <a:t>Student Handout 1: Air Pollution Worksheet</a:t>
            </a:r>
            <a:r>
              <a:rPr lang="en-US" sz="2400" dirty="0">
                <a:solidFill>
                  <a:schemeClr val="dk1"/>
                </a:solidFill>
              </a:rPr>
              <a:t>.</a:t>
            </a:r>
            <a:endParaRPr sz="2400" dirty="0">
              <a:solidFill>
                <a:schemeClr val="dk1"/>
              </a:solidFill>
            </a:endParaRPr>
          </a:p>
        </p:txBody>
      </p:sp>
      <p:sp>
        <p:nvSpPr>
          <p:cNvPr id="2" name="Google Shape;95;p12">
            <a:extLst>
              <a:ext uri="{FF2B5EF4-FFF2-40B4-BE49-F238E27FC236}">
                <a16:creationId xmlns:a16="http://schemas.microsoft.com/office/drawing/2014/main" id="{87F80C40-D16B-4A75-5C94-480078DF8ECE}"/>
              </a:ext>
            </a:extLst>
          </p:cNvPr>
          <p:cNvSpPr txBox="1">
            <a:spLocks/>
          </p:cNvSpPr>
          <p:nvPr/>
        </p:nvSpPr>
        <p:spPr>
          <a:xfrm>
            <a:off x="486470" y="650670"/>
            <a:ext cx="10515600" cy="1325563"/>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rgbClr val="595959"/>
              </a:buClr>
              <a:buSzPts val="3600"/>
              <a:buFont typeface="Lato Black"/>
              <a:buNone/>
            </a:pPr>
            <a:r>
              <a:rPr lang="en-US" sz="4200" b="1" dirty="0">
                <a:solidFill>
                  <a:srgbClr val="1E70B3"/>
                </a:solidFill>
              </a:rPr>
              <a:t>Researching Air Pollutants</a:t>
            </a:r>
            <a:endParaRPr lang="en-US" sz="4200" b="1" dirty="0">
              <a:solidFill>
                <a:srgbClr val="1B75BC"/>
              </a:solidFill>
              <a:latin typeface="Arial" panose="020B0604020202020204" pitchFamily="34" charset="0"/>
              <a:cs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90" name="Google Shape;190;p20"/>
          <p:cNvSpPr txBox="1">
            <a:spLocks noGrp="1"/>
          </p:cNvSpPr>
          <p:nvPr>
            <p:ph type="body" idx="4294967295"/>
          </p:nvPr>
        </p:nvSpPr>
        <p:spPr>
          <a:xfrm>
            <a:off x="414728" y="1683235"/>
            <a:ext cx="11075865" cy="4964112"/>
          </a:xfrm>
          <a:prstGeom prst="rect">
            <a:avLst/>
          </a:prstGeom>
          <a:noFill/>
          <a:ln>
            <a:noFill/>
          </a:ln>
        </p:spPr>
        <p:txBody>
          <a:bodyPr spcFirstLastPara="1" wrap="square" lIns="91425" tIns="45700" rIns="91425" bIns="45700" anchor="t" anchorCtr="0">
            <a:normAutofit/>
          </a:bodyPr>
          <a:lstStyle/>
          <a:p>
            <a:pPr marL="514350" lvl="1" indent="-395288" algn="l" rtl="0">
              <a:lnSpc>
                <a:spcPct val="100000"/>
              </a:lnSpc>
              <a:spcBef>
                <a:spcPts val="1000"/>
              </a:spcBef>
              <a:spcAft>
                <a:spcPts val="1200"/>
              </a:spcAft>
              <a:buClr>
                <a:schemeClr val="dk1"/>
              </a:buClr>
              <a:buSzPts val="2800"/>
              <a:buFont typeface="Lato"/>
              <a:buAutoNum type="arabicPeriod"/>
            </a:pPr>
            <a:r>
              <a:rPr lang="en-US" sz="2400" dirty="0">
                <a:solidFill>
                  <a:schemeClr val="dk1"/>
                </a:solidFill>
              </a:rPr>
              <a:t>Look inside your cups. If the air pollution around you were this apparent, would you want to breathe the air?</a:t>
            </a:r>
            <a:endParaRPr sz="2400" dirty="0">
              <a:solidFill>
                <a:schemeClr val="dk1"/>
              </a:solidFill>
            </a:endParaRPr>
          </a:p>
          <a:p>
            <a:pPr marL="514350" lvl="1" indent="-395288" algn="l" rtl="0">
              <a:lnSpc>
                <a:spcPct val="100000"/>
              </a:lnSpc>
              <a:spcBef>
                <a:spcPts val="2000"/>
              </a:spcBef>
              <a:spcAft>
                <a:spcPts val="1200"/>
              </a:spcAft>
              <a:buClr>
                <a:schemeClr val="dk1"/>
              </a:buClr>
              <a:buSzPts val="2800"/>
              <a:buFont typeface="Lato"/>
              <a:buAutoNum type="arabicPeriod"/>
            </a:pPr>
            <a:r>
              <a:rPr lang="en-US" sz="2400" dirty="0">
                <a:solidFill>
                  <a:schemeClr val="dk1"/>
                </a:solidFill>
              </a:rPr>
              <a:t>What other sources of air pollution, beyond those mentioned in this demonstration, could you think of as being produced in a single day?</a:t>
            </a:r>
            <a:endParaRPr sz="2400" dirty="0">
              <a:solidFill>
                <a:schemeClr val="dk1"/>
              </a:solidFill>
            </a:endParaRPr>
          </a:p>
          <a:p>
            <a:pPr marL="514350" lvl="1" indent="-395288" algn="l" rtl="0">
              <a:lnSpc>
                <a:spcPct val="100000"/>
              </a:lnSpc>
              <a:spcBef>
                <a:spcPts val="2000"/>
              </a:spcBef>
              <a:spcAft>
                <a:spcPts val="1200"/>
              </a:spcAft>
              <a:buClr>
                <a:schemeClr val="dk1"/>
              </a:buClr>
              <a:buSzPts val="2800"/>
              <a:buFont typeface="Lato"/>
              <a:buAutoNum type="arabicPeriod"/>
            </a:pPr>
            <a:r>
              <a:rPr lang="en-US" sz="2400" dirty="0">
                <a:solidFill>
                  <a:schemeClr val="dk1"/>
                </a:solidFill>
              </a:rPr>
              <a:t>What could you do to reduce the number of pollutants</a:t>
            </a:r>
            <a:br>
              <a:rPr lang="en-US" sz="2400" dirty="0">
                <a:solidFill>
                  <a:schemeClr val="dk1"/>
                </a:solidFill>
              </a:rPr>
            </a:br>
            <a:r>
              <a:rPr lang="en-US" sz="2400" dirty="0">
                <a:solidFill>
                  <a:schemeClr val="dk1"/>
                </a:solidFill>
              </a:rPr>
              <a:t>released each day?  </a:t>
            </a:r>
            <a:endParaRPr sz="2400" dirty="0">
              <a:solidFill>
                <a:schemeClr val="dk1"/>
              </a:solidFill>
            </a:endParaRPr>
          </a:p>
          <a:p>
            <a:pPr marL="457200" lvl="1" indent="0" algn="l" rtl="0">
              <a:lnSpc>
                <a:spcPct val="90000"/>
              </a:lnSpc>
              <a:spcBef>
                <a:spcPts val="2000"/>
              </a:spcBef>
              <a:spcAft>
                <a:spcPts val="0"/>
              </a:spcAft>
              <a:buClr>
                <a:srgbClr val="3F3F3F"/>
              </a:buClr>
              <a:buSzPts val="1800"/>
              <a:buNone/>
            </a:pPr>
            <a:endParaRPr sz="1800" dirty="0"/>
          </a:p>
        </p:txBody>
      </p:sp>
      <p:sp>
        <p:nvSpPr>
          <p:cNvPr id="2" name="Google Shape;95;p12">
            <a:extLst>
              <a:ext uri="{FF2B5EF4-FFF2-40B4-BE49-F238E27FC236}">
                <a16:creationId xmlns:a16="http://schemas.microsoft.com/office/drawing/2014/main" id="{16196E36-DDDF-FF83-AB53-E34FE1BBC29D}"/>
              </a:ext>
            </a:extLst>
          </p:cNvPr>
          <p:cNvSpPr txBox="1">
            <a:spLocks/>
          </p:cNvSpPr>
          <p:nvPr/>
        </p:nvSpPr>
        <p:spPr>
          <a:xfrm>
            <a:off x="464436" y="650670"/>
            <a:ext cx="10515600" cy="1325563"/>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rgbClr val="595959"/>
              </a:buClr>
              <a:buSzPts val="3600"/>
              <a:buFont typeface="Lato Black"/>
              <a:buNone/>
            </a:pPr>
            <a:r>
              <a:rPr lang="en-US" sz="4200" b="1" dirty="0">
                <a:solidFill>
                  <a:srgbClr val="1E70B3"/>
                </a:solidFill>
              </a:rPr>
              <a:t>Discussion and Data Analysis</a:t>
            </a:r>
            <a:endParaRPr lang="en-US" sz="4200" b="1" dirty="0">
              <a:solidFill>
                <a:srgbClr val="1B75BC"/>
              </a:solidFill>
              <a:latin typeface="Arial" panose="020B0604020202020204" pitchFamily="34" charset="0"/>
              <a:cs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2" name="Google Shape;95;p12">
            <a:extLst>
              <a:ext uri="{FF2B5EF4-FFF2-40B4-BE49-F238E27FC236}">
                <a16:creationId xmlns:a16="http://schemas.microsoft.com/office/drawing/2014/main" id="{134EFF88-8EB8-3110-EB53-9B00A690AF3F}"/>
              </a:ext>
            </a:extLst>
          </p:cNvPr>
          <p:cNvSpPr txBox="1">
            <a:spLocks/>
          </p:cNvSpPr>
          <p:nvPr/>
        </p:nvSpPr>
        <p:spPr>
          <a:xfrm>
            <a:off x="464436" y="650670"/>
            <a:ext cx="10515600" cy="1325563"/>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rgbClr val="595959"/>
              </a:buClr>
              <a:buSzPts val="3600"/>
              <a:buFont typeface="Lato Black"/>
              <a:buNone/>
            </a:pPr>
            <a:r>
              <a:rPr lang="en-US" sz="4200" b="1" dirty="0">
                <a:solidFill>
                  <a:srgbClr val="1E70B3"/>
                </a:solidFill>
              </a:rPr>
              <a:t>Discussion and Data Analysis</a:t>
            </a:r>
            <a:endParaRPr lang="en-US" sz="4200" b="1" dirty="0">
              <a:solidFill>
                <a:srgbClr val="1B75BC"/>
              </a:solidFill>
              <a:latin typeface="Arial" panose="020B0604020202020204" pitchFamily="34" charset="0"/>
              <a:cs typeface="Arial" panose="020B0604020202020204" pitchFamily="34" charset="0"/>
            </a:endParaRPr>
          </a:p>
        </p:txBody>
      </p:sp>
      <p:sp>
        <p:nvSpPr>
          <p:cNvPr id="3" name="Google Shape;190;p20">
            <a:extLst>
              <a:ext uri="{FF2B5EF4-FFF2-40B4-BE49-F238E27FC236}">
                <a16:creationId xmlns:a16="http://schemas.microsoft.com/office/drawing/2014/main" id="{03264569-91A6-32E4-7F68-25A77498377B}"/>
              </a:ext>
            </a:extLst>
          </p:cNvPr>
          <p:cNvSpPr txBox="1">
            <a:spLocks/>
          </p:cNvSpPr>
          <p:nvPr/>
        </p:nvSpPr>
        <p:spPr>
          <a:xfrm>
            <a:off x="414729" y="1683235"/>
            <a:ext cx="10565308" cy="4964112"/>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514350" lvl="1" indent="-395288">
              <a:spcBef>
                <a:spcPts val="2000"/>
              </a:spcBef>
              <a:spcAft>
                <a:spcPts val="1200"/>
              </a:spcAft>
              <a:buClr>
                <a:schemeClr val="dk1"/>
              </a:buClr>
              <a:buSzPts val="2800"/>
              <a:buFont typeface="Lato"/>
              <a:buAutoNum type="arabicPeriod"/>
            </a:pPr>
            <a:r>
              <a:rPr lang="en-US" sz="2400" dirty="0">
                <a:solidFill>
                  <a:schemeClr val="dk1"/>
                </a:solidFill>
              </a:rPr>
              <a:t>Look at the Student Handout: Georgia Air Quality Trends 2010-2022. </a:t>
            </a:r>
          </a:p>
          <a:p>
            <a:pPr marL="514350" lvl="1" indent="-395288">
              <a:spcBef>
                <a:spcPts val="2000"/>
              </a:spcBef>
              <a:spcAft>
                <a:spcPts val="1200"/>
              </a:spcAft>
              <a:buClr>
                <a:schemeClr val="dk1"/>
              </a:buClr>
              <a:buSzPts val="2800"/>
              <a:buFont typeface="Lato"/>
              <a:buAutoNum type="arabicPeriod"/>
            </a:pPr>
            <a:r>
              <a:rPr lang="en-US" sz="2400" dirty="0">
                <a:solidFill>
                  <a:schemeClr val="dk1"/>
                </a:solidFill>
              </a:rPr>
              <a:t>Observe and discuss each of the graphs and how the pollutant levels have changed over time.</a:t>
            </a:r>
          </a:p>
          <a:p>
            <a:pPr marL="457200" lvl="1">
              <a:lnSpc>
                <a:spcPct val="90000"/>
              </a:lnSpc>
              <a:spcBef>
                <a:spcPts val="2000"/>
              </a:spcBef>
              <a:buClr>
                <a:srgbClr val="3F3F3F"/>
              </a:buClr>
              <a:buSzPts val="1800"/>
            </a:pPr>
            <a:endParaRPr lang="en-US" sz="1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8" name="Google Shape;208;p22"/>
          <p:cNvSpPr txBox="1">
            <a:spLocks noGrp="1"/>
          </p:cNvSpPr>
          <p:nvPr>
            <p:ph type="body" idx="4294967295"/>
          </p:nvPr>
        </p:nvSpPr>
        <p:spPr>
          <a:xfrm>
            <a:off x="414728" y="1817782"/>
            <a:ext cx="11312836" cy="4642263"/>
          </a:xfrm>
          <a:prstGeom prst="rect">
            <a:avLst/>
          </a:prstGeom>
          <a:noFill/>
          <a:ln>
            <a:noFill/>
          </a:ln>
        </p:spPr>
        <p:txBody>
          <a:bodyPr spcFirstLastPara="1" wrap="square" lIns="91425" tIns="45700" rIns="91425" bIns="45700" anchor="t" anchorCtr="0">
            <a:normAutofit/>
          </a:bodyPr>
          <a:lstStyle/>
          <a:p>
            <a:pPr marL="404813" lvl="1" indent="-285750" algn="l" rtl="0">
              <a:lnSpc>
                <a:spcPct val="100000"/>
              </a:lnSpc>
              <a:spcBef>
                <a:spcPts val="0"/>
              </a:spcBef>
              <a:spcAft>
                <a:spcPts val="1200"/>
              </a:spcAft>
              <a:buClr>
                <a:schemeClr val="dk1"/>
              </a:buClr>
              <a:buSzPts val="2800"/>
              <a:buChar char="•"/>
            </a:pPr>
            <a:r>
              <a:rPr lang="en-US" sz="2400" dirty="0">
                <a:solidFill>
                  <a:schemeClr val="dk1"/>
                </a:solidFill>
              </a:rPr>
              <a:t>What do you think has helped reduce these emissions so much since 1990?</a:t>
            </a:r>
            <a:endParaRPr sz="2400" dirty="0">
              <a:solidFill>
                <a:schemeClr val="dk1"/>
              </a:solidFill>
            </a:endParaRPr>
          </a:p>
          <a:p>
            <a:pPr marL="404813" lvl="1" indent="-285750" algn="l" rtl="0">
              <a:lnSpc>
                <a:spcPct val="100000"/>
              </a:lnSpc>
              <a:spcBef>
                <a:spcPts val="1000"/>
              </a:spcBef>
              <a:spcAft>
                <a:spcPts val="1200"/>
              </a:spcAft>
              <a:buClr>
                <a:schemeClr val="dk1"/>
              </a:buClr>
              <a:buSzPts val="2800"/>
              <a:buChar char="•"/>
            </a:pPr>
            <a:r>
              <a:rPr lang="en-US" sz="2400" dirty="0">
                <a:solidFill>
                  <a:schemeClr val="dk1"/>
                </a:solidFill>
              </a:rPr>
              <a:t>Thinking about your activity cup, what kinds of habits might help drive those kinds of improvements?</a:t>
            </a:r>
            <a:endParaRPr sz="2400" dirty="0">
              <a:solidFill>
                <a:schemeClr val="dk1"/>
              </a:solidFill>
            </a:endParaRPr>
          </a:p>
          <a:p>
            <a:pPr marL="404813" lvl="1" indent="-285750" algn="l" rtl="0">
              <a:lnSpc>
                <a:spcPct val="100000"/>
              </a:lnSpc>
              <a:spcBef>
                <a:spcPts val="1000"/>
              </a:spcBef>
              <a:spcAft>
                <a:spcPts val="1200"/>
              </a:spcAft>
              <a:buClr>
                <a:schemeClr val="dk1"/>
              </a:buClr>
              <a:buSzPts val="2800"/>
              <a:buChar char="•"/>
            </a:pPr>
            <a:r>
              <a:rPr lang="en-US" sz="2400" dirty="0">
                <a:solidFill>
                  <a:schemeClr val="dk1"/>
                </a:solidFill>
              </a:rPr>
              <a:t>Even though overall air quality is improving, Atlanta still has some of the worst air pollution days in the state. Why do you think that is? </a:t>
            </a:r>
            <a:endParaRPr sz="2400" dirty="0">
              <a:solidFill>
                <a:schemeClr val="dk1"/>
              </a:solidFill>
            </a:endParaRPr>
          </a:p>
          <a:p>
            <a:pPr marL="404813" lvl="1" indent="-285750" algn="l" rtl="0">
              <a:lnSpc>
                <a:spcPct val="100000"/>
              </a:lnSpc>
              <a:spcBef>
                <a:spcPts val="1000"/>
              </a:spcBef>
              <a:spcAft>
                <a:spcPts val="1200"/>
              </a:spcAft>
              <a:buClr>
                <a:schemeClr val="dk1"/>
              </a:buClr>
              <a:buSzPts val="2800"/>
              <a:buChar char="•"/>
            </a:pPr>
            <a:r>
              <a:rPr lang="en-US" sz="2400" dirty="0">
                <a:solidFill>
                  <a:schemeClr val="dk1"/>
                </a:solidFill>
              </a:rPr>
              <a:t>Do you see a connection between what we pour into our ‘pollutant cups’ and the air quality trends in Georgia or in cities like Atlanta? </a:t>
            </a:r>
            <a:endParaRPr sz="2400" dirty="0">
              <a:solidFill>
                <a:schemeClr val="dk1"/>
              </a:solidFill>
            </a:endParaRPr>
          </a:p>
        </p:txBody>
      </p:sp>
      <p:sp>
        <p:nvSpPr>
          <p:cNvPr id="2" name="Google Shape;95;p12">
            <a:extLst>
              <a:ext uri="{FF2B5EF4-FFF2-40B4-BE49-F238E27FC236}">
                <a16:creationId xmlns:a16="http://schemas.microsoft.com/office/drawing/2014/main" id="{D05CA8C8-9FCA-DF92-E084-7B8B4C4D51D4}"/>
              </a:ext>
            </a:extLst>
          </p:cNvPr>
          <p:cNvSpPr txBox="1">
            <a:spLocks/>
          </p:cNvSpPr>
          <p:nvPr/>
        </p:nvSpPr>
        <p:spPr>
          <a:xfrm>
            <a:off x="464436" y="650670"/>
            <a:ext cx="10515600" cy="1325563"/>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rgbClr val="595959"/>
              </a:buClr>
              <a:buSzPts val="3600"/>
              <a:buFont typeface="Lato Black"/>
              <a:buNone/>
            </a:pPr>
            <a:r>
              <a:rPr lang="en-US" sz="4200" b="1" dirty="0">
                <a:solidFill>
                  <a:srgbClr val="1E70B3"/>
                </a:solidFill>
              </a:rPr>
              <a:t>Discussion and Data Analysis</a:t>
            </a:r>
            <a:endParaRPr lang="en-US" sz="4200" b="1" dirty="0">
              <a:solidFill>
                <a:srgbClr val="1B75BC"/>
              </a:solidFill>
              <a:latin typeface="Arial" panose="020B0604020202020204" pitchFamily="34" charset="0"/>
              <a:cs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pic>
        <p:nvPicPr>
          <p:cNvPr id="217" name="Google Shape;217;p23"/>
          <p:cNvPicPr preferRelativeResize="0"/>
          <p:nvPr/>
        </p:nvPicPr>
        <p:blipFill>
          <a:blip r:embed="rId3">
            <a:alphaModFix/>
          </a:blip>
          <a:stretch>
            <a:fillRect/>
          </a:stretch>
        </p:blipFill>
        <p:spPr>
          <a:xfrm>
            <a:off x="3142225" y="1877081"/>
            <a:ext cx="5907550" cy="3702625"/>
          </a:xfrm>
          <a:prstGeom prst="rect">
            <a:avLst/>
          </a:prstGeom>
          <a:noFill/>
          <a:ln>
            <a:solidFill>
              <a:schemeClr val="tx2">
                <a:lumMod val="90000"/>
              </a:schemeClr>
            </a:solidFill>
          </a:ln>
          <a:effectLst>
            <a:outerShdw blurRad="50800" dist="38100" dir="2700000" algn="tl" rotWithShape="0">
              <a:prstClr val="black">
                <a:alpha val="40000"/>
              </a:prstClr>
            </a:outerShdw>
          </a:effectLst>
        </p:spPr>
      </p:pic>
      <p:sp>
        <p:nvSpPr>
          <p:cNvPr id="218" name="Google Shape;218;p23"/>
          <p:cNvSpPr txBox="1"/>
          <p:nvPr/>
        </p:nvSpPr>
        <p:spPr>
          <a:xfrm>
            <a:off x="752250" y="5777350"/>
            <a:ext cx="10687500" cy="595389"/>
          </a:xfrm>
          <a:prstGeom prst="rect">
            <a:avLst/>
          </a:prstGeom>
          <a:noFill/>
          <a:ln>
            <a:noFill/>
          </a:ln>
        </p:spPr>
        <p:txBody>
          <a:bodyPr spcFirstLastPara="1" wrap="square" lIns="91425" tIns="91425" rIns="91425" bIns="91425" anchor="t" anchorCtr="0">
            <a:spAutoFit/>
          </a:bodyPr>
          <a:lstStyle/>
          <a:p>
            <a:pPr marL="0" lvl="0" indent="228600" algn="ctr" rtl="0">
              <a:lnSpc>
                <a:spcPct val="107916"/>
              </a:lnSpc>
              <a:spcBef>
                <a:spcPts val="1000"/>
              </a:spcBef>
              <a:spcAft>
                <a:spcPts val="0"/>
              </a:spcAft>
              <a:buNone/>
            </a:pPr>
            <a:r>
              <a:rPr lang="en-US" sz="1600" dirty="0">
                <a:solidFill>
                  <a:schemeClr val="dk1"/>
                </a:solidFill>
                <a:highlight>
                  <a:srgbClr val="FFFFFF"/>
                </a:highlight>
                <a:latin typeface="Arial" panose="020B0604020202020204" pitchFamily="34" charset="0"/>
                <a:ea typeface="Lato"/>
                <a:cs typeface="Arial" panose="020B0604020202020204" pitchFamily="34" charset="0"/>
                <a:sym typeface="Lato"/>
              </a:rPr>
              <a:t>Source: </a:t>
            </a:r>
            <a:r>
              <a:rPr lang="en-US" sz="1600" u="sng" dirty="0">
                <a:solidFill>
                  <a:srgbClr val="1155CC"/>
                </a:solidFill>
                <a:highlight>
                  <a:srgbClr val="FFFFFF"/>
                </a:highlight>
                <a:latin typeface="Arial" panose="020B0604020202020204" pitchFamily="34" charset="0"/>
                <a:ea typeface="Lato"/>
                <a:cs typeface="Arial" panose="020B0604020202020204" pitchFamily="34" charset="0"/>
                <a:sym typeface="Lato"/>
                <a:hlinkClick r:id="rId4">
                  <a:extLst>
                    <a:ext uri="{A12FA001-AC4F-418D-AE19-62706E023703}">
                      <ahyp:hlinkClr xmlns:ahyp="http://schemas.microsoft.com/office/drawing/2018/hyperlinkcolor" val="tx"/>
                    </a:ext>
                  </a:extLst>
                </a:hlinkClick>
              </a:rPr>
              <a:t>https://www.americashealthrankings.org/explore/measures/asthma_overall/GA</a:t>
            </a:r>
            <a:endParaRPr sz="1600" dirty="0">
              <a:solidFill>
                <a:schemeClr val="dk1"/>
              </a:solidFill>
              <a:highlight>
                <a:srgbClr val="FFFFFF"/>
              </a:highlight>
              <a:latin typeface="Arial" panose="020B0604020202020204" pitchFamily="34" charset="0"/>
              <a:ea typeface="Lato"/>
              <a:cs typeface="Arial" panose="020B0604020202020204" pitchFamily="34" charset="0"/>
              <a:sym typeface="Lato"/>
            </a:endParaRPr>
          </a:p>
        </p:txBody>
      </p:sp>
      <p:sp>
        <p:nvSpPr>
          <p:cNvPr id="4" name="Google Shape;95;p12">
            <a:extLst>
              <a:ext uri="{FF2B5EF4-FFF2-40B4-BE49-F238E27FC236}">
                <a16:creationId xmlns:a16="http://schemas.microsoft.com/office/drawing/2014/main" id="{FE1DBEEB-A652-C62A-A627-2D6EF463337D}"/>
              </a:ext>
            </a:extLst>
          </p:cNvPr>
          <p:cNvSpPr txBox="1">
            <a:spLocks/>
          </p:cNvSpPr>
          <p:nvPr/>
        </p:nvSpPr>
        <p:spPr>
          <a:xfrm>
            <a:off x="464436" y="650670"/>
            <a:ext cx="10515600" cy="1325563"/>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rgbClr val="595959"/>
              </a:buClr>
              <a:buSzPts val="3600"/>
              <a:buFont typeface="Lato Black"/>
              <a:buNone/>
            </a:pPr>
            <a:r>
              <a:rPr lang="en-US" sz="4200" b="1" dirty="0">
                <a:solidFill>
                  <a:srgbClr val="1E70B3"/>
                </a:solidFill>
              </a:rPr>
              <a:t>Discussion and Data Analysis</a:t>
            </a:r>
            <a:endParaRPr lang="en-US" sz="4200" b="1" dirty="0">
              <a:solidFill>
                <a:srgbClr val="1B75BC"/>
              </a:solidFill>
              <a:latin typeface="Arial" panose="020B0604020202020204" pitchFamily="34" charset="0"/>
              <a:cs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7" name="Google Shape;227;p24"/>
          <p:cNvSpPr txBox="1"/>
          <p:nvPr/>
        </p:nvSpPr>
        <p:spPr>
          <a:xfrm>
            <a:off x="752250" y="5777350"/>
            <a:ext cx="10687500" cy="595389"/>
          </a:xfrm>
          <a:prstGeom prst="rect">
            <a:avLst/>
          </a:prstGeom>
          <a:noFill/>
          <a:ln>
            <a:noFill/>
          </a:ln>
        </p:spPr>
        <p:txBody>
          <a:bodyPr spcFirstLastPara="1" wrap="square" lIns="91425" tIns="91425" rIns="91425" bIns="91425" anchor="t" anchorCtr="0">
            <a:spAutoFit/>
          </a:bodyPr>
          <a:lstStyle/>
          <a:p>
            <a:pPr marL="0" lvl="0" indent="228600" algn="ctr" rtl="0">
              <a:lnSpc>
                <a:spcPct val="107916"/>
              </a:lnSpc>
              <a:spcBef>
                <a:spcPts val="1000"/>
              </a:spcBef>
              <a:spcAft>
                <a:spcPts val="0"/>
              </a:spcAft>
              <a:buNone/>
            </a:pPr>
            <a:r>
              <a:rPr lang="en-US" sz="1600" dirty="0">
                <a:solidFill>
                  <a:schemeClr val="dk1"/>
                </a:solidFill>
                <a:highlight>
                  <a:srgbClr val="FFFFFF"/>
                </a:highlight>
                <a:latin typeface="Arial" panose="020B0604020202020204" pitchFamily="34" charset="0"/>
                <a:ea typeface="Lato"/>
                <a:cs typeface="Arial" panose="020B0604020202020204" pitchFamily="34" charset="0"/>
                <a:sym typeface="Lato"/>
              </a:rPr>
              <a:t>Source: </a:t>
            </a:r>
            <a:r>
              <a:rPr lang="en-US" sz="1600" u="sng" dirty="0">
                <a:solidFill>
                  <a:srgbClr val="1155CC"/>
                </a:solidFill>
                <a:highlight>
                  <a:srgbClr val="FFFFFF"/>
                </a:highlight>
                <a:latin typeface="Arial" panose="020B0604020202020204" pitchFamily="34" charset="0"/>
                <a:ea typeface="Lato"/>
                <a:cs typeface="Arial" panose="020B0604020202020204" pitchFamily="34" charset="0"/>
                <a:sym typeface="Lato"/>
                <a:hlinkClick r:id="rId3">
                  <a:extLst>
                    <a:ext uri="{A12FA001-AC4F-418D-AE19-62706E023703}">
                      <ahyp:hlinkClr xmlns:ahyp="http://schemas.microsoft.com/office/drawing/2018/hyperlinkcolor" val="tx"/>
                    </a:ext>
                  </a:extLst>
                </a:hlinkClick>
              </a:rPr>
              <a:t>https://www.americashealthrankings.org/explore/measures/asthma_overall/GA</a:t>
            </a:r>
            <a:endParaRPr sz="1600" dirty="0">
              <a:solidFill>
                <a:schemeClr val="dk1"/>
              </a:solidFill>
              <a:highlight>
                <a:srgbClr val="FFFFFF"/>
              </a:highlight>
              <a:latin typeface="Arial" panose="020B0604020202020204" pitchFamily="34" charset="0"/>
              <a:ea typeface="Lato"/>
              <a:cs typeface="Arial" panose="020B0604020202020204" pitchFamily="34" charset="0"/>
              <a:sym typeface="Lato"/>
            </a:endParaRPr>
          </a:p>
        </p:txBody>
      </p:sp>
      <p:pic>
        <p:nvPicPr>
          <p:cNvPr id="228" name="Google Shape;228;p24"/>
          <p:cNvPicPr preferRelativeResize="0"/>
          <p:nvPr/>
        </p:nvPicPr>
        <p:blipFill>
          <a:blip r:embed="rId4">
            <a:alphaModFix/>
          </a:blip>
          <a:stretch>
            <a:fillRect/>
          </a:stretch>
        </p:blipFill>
        <p:spPr>
          <a:xfrm>
            <a:off x="1524687" y="1678252"/>
            <a:ext cx="9142625" cy="4231300"/>
          </a:xfrm>
          <a:prstGeom prst="rect">
            <a:avLst/>
          </a:prstGeom>
          <a:noFill/>
          <a:ln>
            <a:solidFill>
              <a:schemeClr val="tx2">
                <a:lumMod val="90000"/>
              </a:schemeClr>
            </a:solidFill>
          </a:ln>
          <a:effectLst>
            <a:outerShdw blurRad="50800" dist="38100" dir="2700000" algn="tl" rotWithShape="0">
              <a:prstClr val="black">
                <a:alpha val="40000"/>
              </a:prstClr>
            </a:outerShdw>
          </a:effectLst>
        </p:spPr>
      </p:pic>
      <p:sp>
        <p:nvSpPr>
          <p:cNvPr id="2" name="Google Shape;95;p12">
            <a:extLst>
              <a:ext uri="{FF2B5EF4-FFF2-40B4-BE49-F238E27FC236}">
                <a16:creationId xmlns:a16="http://schemas.microsoft.com/office/drawing/2014/main" id="{1B046D33-0048-13BA-8537-046CAA4C6F1E}"/>
              </a:ext>
            </a:extLst>
          </p:cNvPr>
          <p:cNvSpPr txBox="1">
            <a:spLocks/>
          </p:cNvSpPr>
          <p:nvPr/>
        </p:nvSpPr>
        <p:spPr>
          <a:xfrm>
            <a:off x="464436" y="650670"/>
            <a:ext cx="10515600" cy="1325563"/>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rgbClr val="595959"/>
              </a:buClr>
              <a:buSzPts val="3600"/>
              <a:buFont typeface="Lato Black"/>
              <a:buNone/>
            </a:pPr>
            <a:r>
              <a:rPr lang="en-US" sz="4200" b="1" dirty="0">
                <a:solidFill>
                  <a:srgbClr val="1E70B3"/>
                </a:solidFill>
              </a:rPr>
              <a:t>Discussion and Data Analysis</a:t>
            </a:r>
            <a:endParaRPr lang="en-US" sz="4200" b="1" dirty="0">
              <a:solidFill>
                <a:srgbClr val="1B75BC"/>
              </a:solidFill>
              <a:latin typeface="Arial" panose="020B0604020202020204" pitchFamily="34" charset="0"/>
              <a:cs typeface="Arial" panose="020B06040202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 name="Google Shape;95;p12">
            <a:extLst>
              <a:ext uri="{FF2B5EF4-FFF2-40B4-BE49-F238E27FC236}">
                <a16:creationId xmlns:a16="http://schemas.microsoft.com/office/drawing/2014/main" id="{AEB7C0FC-FD66-9238-6702-57198041C128}"/>
              </a:ext>
            </a:extLst>
          </p:cNvPr>
          <p:cNvSpPr txBox="1">
            <a:spLocks/>
          </p:cNvSpPr>
          <p:nvPr/>
        </p:nvSpPr>
        <p:spPr>
          <a:xfrm>
            <a:off x="464436" y="981176"/>
            <a:ext cx="10515600" cy="1325563"/>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rgbClr val="595959"/>
              </a:buClr>
              <a:buSzPts val="3600"/>
              <a:buFont typeface="Lato Black"/>
              <a:buNone/>
            </a:pPr>
            <a:r>
              <a:rPr lang="en-US" sz="4200" b="1" dirty="0">
                <a:solidFill>
                  <a:srgbClr val="1E70B3"/>
                </a:solidFill>
                <a:latin typeface="Arial" panose="020B0604020202020204" pitchFamily="34" charset="0"/>
                <a:cs typeface="Arial" panose="020B0604020202020204" pitchFamily="34" charset="0"/>
              </a:rPr>
              <a:t>What is the Air Quality in</a:t>
            </a:r>
            <a:br>
              <a:rPr lang="en-US" sz="4200" b="1" dirty="0">
                <a:solidFill>
                  <a:srgbClr val="1E70B3"/>
                </a:solidFill>
                <a:latin typeface="Arial" panose="020B0604020202020204" pitchFamily="34" charset="0"/>
                <a:cs typeface="Arial" panose="020B0604020202020204" pitchFamily="34" charset="0"/>
              </a:rPr>
            </a:br>
            <a:r>
              <a:rPr lang="en-US" sz="4200" b="1" dirty="0">
                <a:solidFill>
                  <a:srgbClr val="1E70B3"/>
                </a:solidFill>
                <a:latin typeface="Arial" panose="020B0604020202020204" pitchFamily="34" charset="0"/>
                <a:cs typeface="Arial" panose="020B0604020202020204" pitchFamily="34" charset="0"/>
              </a:rPr>
              <a:t>Your Neighborhood?</a:t>
            </a:r>
            <a:endParaRPr lang="en-US" sz="4200" b="1" dirty="0">
              <a:solidFill>
                <a:srgbClr val="1B75BC"/>
              </a:solidFill>
              <a:latin typeface="Arial" panose="020B0604020202020204" pitchFamily="34" charset="0"/>
              <a:cs typeface="Arial" panose="020B0604020202020204" pitchFamily="34" charset="0"/>
            </a:endParaRPr>
          </a:p>
        </p:txBody>
      </p:sp>
      <p:sp>
        <p:nvSpPr>
          <p:cNvPr id="3" name="Google Shape;190;p20">
            <a:extLst>
              <a:ext uri="{FF2B5EF4-FFF2-40B4-BE49-F238E27FC236}">
                <a16:creationId xmlns:a16="http://schemas.microsoft.com/office/drawing/2014/main" id="{BD5B2535-76AA-55E5-BF30-7292A4774BD7}"/>
              </a:ext>
            </a:extLst>
          </p:cNvPr>
          <p:cNvSpPr txBox="1">
            <a:spLocks/>
          </p:cNvSpPr>
          <p:nvPr/>
        </p:nvSpPr>
        <p:spPr>
          <a:xfrm>
            <a:off x="464435" y="2429693"/>
            <a:ext cx="11257511" cy="2868027"/>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514350" lvl="1" indent="-395288">
              <a:spcBef>
                <a:spcPts val="2000"/>
              </a:spcBef>
              <a:spcAft>
                <a:spcPts val="1200"/>
              </a:spcAft>
              <a:buClr>
                <a:schemeClr val="dk1"/>
              </a:buClr>
              <a:buSzPts val="2800"/>
              <a:buFont typeface="Lato"/>
              <a:buAutoNum type="arabicPeriod"/>
            </a:pPr>
            <a:r>
              <a:rPr lang="en-US" sz="2400" dirty="0">
                <a:solidFill>
                  <a:schemeClr val="dk1"/>
                </a:solidFill>
              </a:rPr>
              <a:t>On your devices, visit the </a:t>
            </a:r>
            <a:r>
              <a:rPr lang="en-US" sz="2400" b="1" dirty="0">
                <a:solidFill>
                  <a:schemeClr val="dk1"/>
                </a:solidFill>
              </a:rPr>
              <a:t>Atlanta Regional Commission’s Atlanta Roadside Emissions Exposure Study </a:t>
            </a:r>
            <a:r>
              <a:rPr lang="en-US" sz="2400" dirty="0">
                <a:solidFill>
                  <a:schemeClr val="dk1"/>
                </a:solidFill>
              </a:rPr>
              <a:t>(</a:t>
            </a:r>
            <a:r>
              <a:rPr lang="en-US" sz="2400" b="1" dirty="0">
                <a:solidFill>
                  <a:schemeClr val="dk1"/>
                </a:solidFill>
              </a:rPr>
              <a:t>AREES) Interactive Mapping Tool</a:t>
            </a:r>
            <a:r>
              <a:rPr lang="en-US" sz="2400" dirty="0">
                <a:solidFill>
                  <a:schemeClr val="dk1"/>
                </a:solidFill>
              </a:rPr>
              <a:t> website: </a:t>
            </a:r>
            <a:r>
              <a:rPr lang="en-US" sz="2400" u="sng" dirty="0">
                <a:solidFill>
                  <a:schemeClr val="hlink"/>
                </a:solidFill>
                <a:hlinkClick r:id="rId3"/>
              </a:rPr>
              <a:t>https://atlregional.github.io/DASH/arees.html</a:t>
            </a:r>
            <a:r>
              <a:rPr lang="en-US" sz="2400" dirty="0"/>
              <a:t>. </a:t>
            </a:r>
          </a:p>
          <a:p>
            <a:pPr marL="514350" lvl="1" indent="-395288">
              <a:spcBef>
                <a:spcPts val="2000"/>
              </a:spcBef>
              <a:spcAft>
                <a:spcPts val="1200"/>
              </a:spcAft>
              <a:buClr>
                <a:schemeClr val="dk1"/>
              </a:buClr>
              <a:buSzPts val="2800"/>
              <a:buFont typeface="Lato"/>
              <a:buAutoNum type="arabicPeriod"/>
            </a:pPr>
            <a:r>
              <a:rPr lang="en-US" sz="2400" dirty="0">
                <a:solidFill>
                  <a:schemeClr val="dk1"/>
                </a:solidFill>
              </a:rPr>
              <a:t>Zoom into your neighborhood and record the amount of particulate matter in your community. </a:t>
            </a:r>
            <a:endParaRPr lang="en-US" sz="24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6" name="Google Shape;246;p26"/>
          <p:cNvSpPr txBox="1">
            <a:spLocks noGrp="1"/>
          </p:cNvSpPr>
          <p:nvPr>
            <p:ph type="body" idx="4294967295"/>
          </p:nvPr>
        </p:nvSpPr>
        <p:spPr>
          <a:xfrm>
            <a:off x="597861" y="2375662"/>
            <a:ext cx="10515600" cy="2175600"/>
          </a:xfrm>
          <a:prstGeom prst="rect">
            <a:avLst/>
          </a:prstGeom>
          <a:noFill/>
          <a:ln>
            <a:noFill/>
          </a:ln>
        </p:spPr>
        <p:txBody>
          <a:bodyPr spcFirstLastPara="1" wrap="square" lIns="91425" tIns="45700" rIns="91425" bIns="45700" anchor="t" anchorCtr="0">
            <a:normAutofit/>
          </a:bodyPr>
          <a:lstStyle/>
          <a:p>
            <a:pPr marL="457200" lvl="0" indent="-457200" algn="l" rtl="0">
              <a:lnSpc>
                <a:spcPct val="100000"/>
              </a:lnSpc>
              <a:spcBef>
                <a:spcPts val="1200"/>
              </a:spcBef>
              <a:spcAft>
                <a:spcPts val="0"/>
              </a:spcAft>
              <a:buClr>
                <a:schemeClr val="dk1"/>
              </a:buClr>
              <a:buSzPts val="2800"/>
              <a:buChar char="•"/>
            </a:pPr>
            <a:r>
              <a:rPr lang="en-US" sz="2400" dirty="0">
                <a:solidFill>
                  <a:schemeClr val="dk1"/>
                </a:solidFill>
              </a:rPr>
              <a:t>What areas in Atlanta seem to have the most air pollution?</a:t>
            </a:r>
            <a:endParaRPr sz="2400" dirty="0">
              <a:solidFill>
                <a:schemeClr val="dk1"/>
              </a:solidFill>
            </a:endParaRPr>
          </a:p>
          <a:p>
            <a:pPr marL="457200" lvl="0" indent="-457200" algn="l" rtl="0">
              <a:lnSpc>
                <a:spcPct val="100000"/>
              </a:lnSpc>
              <a:spcBef>
                <a:spcPts val="1200"/>
              </a:spcBef>
              <a:spcAft>
                <a:spcPts val="0"/>
              </a:spcAft>
              <a:buClr>
                <a:schemeClr val="dk1"/>
              </a:buClr>
              <a:buSzPts val="2800"/>
              <a:buChar char="•"/>
            </a:pPr>
            <a:r>
              <a:rPr lang="en-US" sz="2400" dirty="0">
                <a:solidFill>
                  <a:schemeClr val="dk1"/>
                </a:solidFill>
              </a:rPr>
              <a:t>Given what you’ve learned in the unit’s previous activities and your own experiences in your neighborhood, what are some potential solutions to improving air quality locally?  </a:t>
            </a:r>
            <a:endParaRPr sz="2400" dirty="0">
              <a:solidFill>
                <a:schemeClr val="dk1"/>
              </a:solidFill>
            </a:endParaRPr>
          </a:p>
        </p:txBody>
      </p:sp>
      <p:sp>
        <p:nvSpPr>
          <p:cNvPr id="2" name="Google Shape;95;p12">
            <a:extLst>
              <a:ext uri="{FF2B5EF4-FFF2-40B4-BE49-F238E27FC236}">
                <a16:creationId xmlns:a16="http://schemas.microsoft.com/office/drawing/2014/main" id="{AA3E562F-D4AD-8012-C9F0-3648F297F21E}"/>
              </a:ext>
            </a:extLst>
          </p:cNvPr>
          <p:cNvSpPr txBox="1">
            <a:spLocks/>
          </p:cNvSpPr>
          <p:nvPr/>
        </p:nvSpPr>
        <p:spPr>
          <a:xfrm>
            <a:off x="464436" y="981176"/>
            <a:ext cx="10515600" cy="1325563"/>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rgbClr val="595959"/>
              </a:buClr>
              <a:buSzPts val="3600"/>
              <a:buFont typeface="Lato Black"/>
              <a:buNone/>
            </a:pPr>
            <a:r>
              <a:rPr lang="en-US" sz="4200" b="1" dirty="0">
                <a:solidFill>
                  <a:srgbClr val="1E70B3"/>
                </a:solidFill>
                <a:latin typeface="Arial" panose="020B0604020202020204" pitchFamily="34" charset="0"/>
                <a:cs typeface="Arial" panose="020B0604020202020204" pitchFamily="34" charset="0"/>
              </a:rPr>
              <a:t>What is the Air Quality in</a:t>
            </a:r>
            <a:br>
              <a:rPr lang="en-US" sz="4200" b="1" dirty="0">
                <a:solidFill>
                  <a:srgbClr val="1E70B3"/>
                </a:solidFill>
                <a:latin typeface="Arial" panose="020B0604020202020204" pitchFamily="34" charset="0"/>
                <a:cs typeface="Arial" panose="020B0604020202020204" pitchFamily="34" charset="0"/>
              </a:rPr>
            </a:br>
            <a:r>
              <a:rPr lang="en-US" sz="4200" b="1" dirty="0">
                <a:solidFill>
                  <a:srgbClr val="1E70B3"/>
                </a:solidFill>
                <a:latin typeface="Arial" panose="020B0604020202020204" pitchFamily="34" charset="0"/>
                <a:cs typeface="Arial" panose="020B0604020202020204" pitchFamily="34" charset="0"/>
              </a:rPr>
              <a:t>Your Neighborhood?</a:t>
            </a:r>
            <a:endParaRPr lang="en-US" sz="4200" b="1" dirty="0">
              <a:solidFill>
                <a:srgbClr val="1B75BC"/>
              </a:solidFill>
              <a:latin typeface="Arial" panose="020B0604020202020204" pitchFamily="34" charset="0"/>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Google Shape;85;p11"/>
          <p:cNvSpPr txBox="1">
            <a:spLocks noGrp="1"/>
          </p:cNvSpPr>
          <p:nvPr>
            <p:ph type="body" idx="4294967295"/>
          </p:nvPr>
        </p:nvSpPr>
        <p:spPr>
          <a:xfrm>
            <a:off x="546265" y="1833457"/>
            <a:ext cx="5549735" cy="3988200"/>
          </a:xfrm>
          <a:prstGeom prst="rect">
            <a:avLst/>
          </a:prstGeom>
          <a:noFill/>
          <a:ln>
            <a:noFill/>
          </a:ln>
        </p:spPr>
        <p:txBody>
          <a:bodyPr spcFirstLastPara="1" wrap="square" lIns="91425" tIns="45700" rIns="91425" bIns="45700" anchor="t" anchorCtr="0">
            <a:noAutofit/>
          </a:bodyPr>
          <a:lstStyle/>
          <a:p>
            <a:pPr marL="457200" lvl="0" indent="-457200" algn="l" rtl="0">
              <a:lnSpc>
                <a:spcPct val="90000"/>
              </a:lnSpc>
              <a:spcBef>
                <a:spcPts val="0"/>
              </a:spcBef>
              <a:spcAft>
                <a:spcPts val="0"/>
              </a:spcAft>
              <a:buClr>
                <a:schemeClr val="dk1"/>
              </a:buClr>
              <a:buSzPts val="2400"/>
              <a:buFont typeface="Calibri"/>
              <a:buAutoNum type="arabicPeriod"/>
            </a:pPr>
            <a:r>
              <a:rPr lang="en-US" sz="2400" dirty="0">
                <a:solidFill>
                  <a:schemeClr val="dk1"/>
                </a:solidFill>
              </a:rPr>
              <a:t>Do you think the quality of the air in your neighborhood is good or bad? How do you know? What evidence is there of air pollution? </a:t>
            </a:r>
            <a:endParaRPr sz="2400" dirty="0">
              <a:solidFill>
                <a:schemeClr val="dk1"/>
              </a:solidFill>
            </a:endParaRPr>
          </a:p>
          <a:p>
            <a:pPr marL="457200" lvl="0" indent="-457200" algn="l" rtl="0">
              <a:lnSpc>
                <a:spcPct val="90000"/>
              </a:lnSpc>
              <a:spcBef>
                <a:spcPts val="1000"/>
              </a:spcBef>
              <a:spcAft>
                <a:spcPts val="0"/>
              </a:spcAft>
              <a:buClr>
                <a:schemeClr val="dk1"/>
              </a:buClr>
              <a:buSzPts val="2400"/>
              <a:buFont typeface="Calibri"/>
              <a:buAutoNum type="arabicPeriod"/>
            </a:pPr>
            <a:r>
              <a:rPr lang="en-US" sz="2400" dirty="0">
                <a:solidFill>
                  <a:schemeClr val="dk1"/>
                </a:solidFill>
              </a:rPr>
              <a:t>Have you ever experienced burning eyes, itchy throat, or shortness of breath on polluted days? </a:t>
            </a:r>
            <a:endParaRPr sz="2400" dirty="0">
              <a:solidFill>
                <a:schemeClr val="dk1"/>
              </a:solidFill>
            </a:endParaRPr>
          </a:p>
          <a:p>
            <a:pPr marL="457200" lvl="0" indent="-457200" algn="l" rtl="0">
              <a:lnSpc>
                <a:spcPct val="90000"/>
              </a:lnSpc>
              <a:spcBef>
                <a:spcPts val="1000"/>
              </a:spcBef>
              <a:spcAft>
                <a:spcPts val="0"/>
              </a:spcAft>
              <a:buClr>
                <a:schemeClr val="dk1"/>
              </a:buClr>
              <a:buSzPts val="2400"/>
              <a:buFont typeface="Calibri"/>
              <a:buAutoNum type="arabicPeriod"/>
            </a:pPr>
            <a:r>
              <a:rPr lang="en-US" sz="2400" dirty="0">
                <a:solidFill>
                  <a:schemeClr val="dk1"/>
                </a:solidFill>
              </a:rPr>
              <a:t>What time of the year does the air seem “dirtiest?”</a:t>
            </a:r>
            <a:endParaRPr sz="2400" dirty="0">
              <a:solidFill>
                <a:schemeClr val="dk1"/>
              </a:solidFill>
            </a:endParaRPr>
          </a:p>
          <a:p>
            <a:pPr marL="0" lvl="0" indent="0" algn="l" rtl="0">
              <a:lnSpc>
                <a:spcPct val="90000"/>
              </a:lnSpc>
              <a:spcBef>
                <a:spcPts val="1000"/>
              </a:spcBef>
              <a:spcAft>
                <a:spcPts val="0"/>
              </a:spcAft>
              <a:buClr>
                <a:srgbClr val="3F3F3F"/>
              </a:buClr>
              <a:buSzPts val="1800"/>
              <a:buNone/>
            </a:pPr>
            <a:endParaRPr sz="1800" dirty="0"/>
          </a:p>
        </p:txBody>
      </p:sp>
      <p:sp>
        <p:nvSpPr>
          <p:cNvPr id="86" name="Google Shape;86;p11"/>
          <p:cNvSpPr txBox="1"/>
          <p:nvPr/>
        </p:nvSpPr>
        <p:spPr>
          <a:xfrm>
            <a:off x="6381348" y="4786215"/>
            <a:ext cx="4959450"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u="sng" dirty="0">
                <a:solidFill>
                  <a:schemeClr val="hlink"/>
                </a:solidFill>
                <a:latin typeface="Arial" panose="020B0604020202020204" pitchFamily="34" charset="0"/>
                <a:ea typeface="Calibri"/>
                <a:cs typeface="Arial" panose="020B0604020202020204" pitchFamily="34" charset="0"/>
                <a:sym typeface="Calibri"/>
                <a:hlinkClick r:id="rId3"/>
              </a:rPr>
              <a:t>https://www.youtube.com/watch?v=v4tLH-BuqCA</a:t>
            </a:r>
            <a:endParaRPr sz="1400" u="none" strike="noStrike" cap="none" dirty="0">
              <a:solidFill>
                <a:schemeClr val="dk1"/>
              </a:solidFill>
              <a:latin typeface="Arial" panose="020B0604020202020204" pitchFamily="34" charset="0"/>
              <a:ea typeface="Calibri"/>
              <a:cs typeface="Arial" panose="020B0604020202020204" pitchFamily="34" charset="0"/>
              <a:sym typeface="Calibri"/>
            </a:endParaRPr>
          </a:p>
        </p:txBody>
      </p:sp>
      <p:pic>
        <p:nvPicPr>
          <p:cNvPr id="88" name="Google Shape;88;p11" descr="A new report says that metro Atlanta residents are breathing some of the worst air in the Southeast. Residents are being exposed to more smog and soot pollution since last year, giving the city a failing grade in multiple categories.&#10;&#10;Subscribe to FOX 5 Atlanta!: https://bit.ly/3vpFpcm&#10;&#10;Watch FOX 5 Atlanta Live: https://www.fox5atlanta.com/live&#10;&#10;FOX 5 Atlanta delivers breaking news, live events, investigations, politics, entertainment, business news and local stories from metro Atlanta, north Georgia and across the nation.&#10;&#10;Watch more from FOX 5 Atlanta on YouTube:&#10;FOX 5 News: https://www.youtube.com/playlist?list=PLUgtVJuOxfqkmrF1fONNmi8nKI0Z-FPE-&#10;FOX 5 Atlanta I-Team: https://www.youtube.com/playlist?list=PLUgtVJuOxfqlb_I16wBwizoAoUsfKEeWB&#10;Good Day Atlanta: https://www.youtube.com/playlist?list=PLUgtVJuOxfqlKT5xsbsPFgr5EBzdsWTvG&#10;FOX 5 Extras: https://www.youtube.com/playlist?list=PLUgtVJuOxfqli-5MS_2X-i6bNGWvV0RYP&#10;You Decide: https://www.youtube.com/playlist?list=PLUgtVJuOxfqnCKb7UkRde2NXuaoPEAXut&#10;&#10;Download the FOX 5 Atlanta app: https://www.fox5atlanta.com/app&#10;&#10;Download the FOX 5 Storm Team app: https://www.fox5atlanta.com/storm&#10;&#10;Follow FOX 5 Atlanta on Facebook: https://facebook.com/fox5atlanta&#10;&#10;Follow FOX 5 Atlanta on Twitter: https://twitter.com/FOX5Atlanta&#10;&#10;Follow FOX 5 Atlanta on Instagram: https://www.instagram.com/fox5atlanta/&#10;&#10;Subscribe to the Morning Brief and other newsletters from FOX 5 Atlanta: https://www.fox5atlanta.com/email" title="Atlanta air quality receives failing grade | FOX 5 News">
            <a:hlinkClick r:id="rId4"/>
          </p:cNvPr>
          <p:cNvPicPr preferRelativeResize="0"/>
          <p:nvPr/>
        </p:nvPicPr>
        <p:blipFill>
          <a:blip r:embed="rId5">
            <a:alphaModFix/>
          </a:blip>
          <a:stretch>
            <a:fillRect/>
          </a:stretch>
        </p:blipFill>
        <p:spPr>
          <a:xfrm>
            <a:off x="6381348" y="1880957"/>
            <a:ext cx="4959450" cy="2789675"/>
          </a:xfrm>
          <a:prstGeom prst="rect">
            <a:avLst/>
          </a:prstGeom>
          <a:noFill/>
          <a:ln>
            <a:noFill/>
          </a:ln>
        </p:spPr>
      </p:pic>
      <p:sp>
        <p:nvSpPr>
          <p:cNvPr id="2" name="Google Shape;95;p12">
            <a:extLst>
              <a:ext uri="{FF2B5EF4-FFF2-40B4-BE49-F238E27FC236}">
                <a16:creationId xmlns:a16="http://schemas.microsoft.com/office/drawing/2014/main" id="{A7DD41EA-3EA4-5FB7-7785-BC37730917DC}"/>
              </a:ext>
            </a:extLst>
          </p:cNvPr>
          <p:cNvSpPr txBox="1">
            <a:spLocks/>
          </p:cNvSpPr>
          <p:nvPr/>
        </p:nvSpPr>
        <p:spPr>
          <a:xfrm>
            <a:off x="513515" y="650670"/>
            <a:ext cx="10515600" cy="1325563"/>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rgbClr val="595959"/>
              </a:buClr>
              <a:buSzPts val="3600"/>
              <a:buFont typeface="Lato Black"/>
              <a:buNone/>
            </a:pPr>
            <a:r>
              <a:rPr lang="en-US" sz="4200" b="1" dirty="0">
                <a:solidFill>
                  <a:srgbClr val="1B75BC"/>
                </a:solidFill>
                <a:latin typeface="Arial" panose="020B0604020202020204" pitchFamily="34" charset="0"/>
                <a:cs typeface="Arial" panose="020B0604020202020204" pitchFamily="34" charset="0"/>
              </a:rPr>
              <a:t>Air Pollution 101 introduction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10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7" name="Google Shape;97;p12"/>
          <p:cNvSpPr txBox="1">
            <a:spLocks noGrp="1"/>
          </p:cNvSpPr>
          <p:nvPr>
            <p:ph type="body" idx="4294967295"/>
          </p:nvPr>
        </p:nvSpPr>
        <p:spPr>
          <a:xfrm>
            <a:off x="675180" y="1793172"/>
            <a:ext cx="5832497" cy="3526972"/>
          </a:xfrm>
          <a:prstGeom prst="rect">
            <a:avLst/>
          </a:prstGeom>
          <a:noFill/>
          <a:ln>
            <a:noFill/>
          </a:ln>
        </p:spPr>
        <p:txBody>
          <a:bodyPr spcFirstLastPara="1" wrap="square" lIns="91425" tIns="45700" rIns="91425" bIns="45700" anchor="t" anchorCtr="0">
            <a:noAutofit/>
          </a:bodyPr>
          <a:lstStyle/>
          <a:p>
            <a:pPr marL="457200" lvl="0" indent="-457200" algn="l" rtl="0">
              <a:lnSpc>
                <a:spcPct val="90000"/>
              </a:lnSpc>
              <a:spcBef>
                <a:spcPts val="0"/>
              </a:spcBef>
              <a:spcAft>
                <a:spcPts val="0"/>
              </a:spcAft>
              <a:buClr>
                <a:schemeClr val="dk1"/>
              </a:buClr>
              <a:buSzPts val="2400"/>
              <a:buAutoNum type="arabicPeriod"/>
            </a:pPr>
            <a:r>
              <a:rPr lang="en-US" sz="2400" dirty="0">
                <a:solidFill>
                  <a:schemeClr val="dk1"/>
                </a:solidFill>
              </a:rPr>
              <a:t>Sulfur Dioxide (SO</a:t>
            </a:r>
            <a:r>
              <a:rPr lang="en-US" sz="2400" baseline="-25000" dirty="0">
                <a:solidFill>
                  <a:schemeClr val="dk1"/>
                </a:solidFill>
              </a:rPr>
              <a:t>2</a:t>
            </a:r>
            <a:r>
              <a:rPr lang="en-US" sz="2400" dirty="0">
                <a:solidFill>
                  <a:schemeClr val="dk1"/>
                </a:solidFill>
              </a:rPr>
              <a:t>)</a:t>
            </a:r>
            <a:endParaRPr dirty="0">
              <a:solidFill>
                <a:schemeClr val="dk1"/>
              </a:solidFill>
            </a:endParaRPr>
          </a:p>
          <a:p>
            <a:pPr marL="457200" lvl="0" indent="-457200" algn="l" rtl="0">
              <a:lnSpc>
                <a:spcPct val="90000"/>
              </a:lnSpc>
              <a:spcBef>
                <a:spcPts val="1000"/>
              </a:spcBef>
              <a:spcAft>
                <a:spcPts val="0"/>
              </a:spcAft>
              <a:buClr>
                <a:schemeClr val="dk1"/>
              </a:buClr>
              <a:buSzPts val="2400"/>
              <a:buAutoNum type="arabicPeriod"/>
            </a:pPr>
            <a:r>
              <a:rPr lang="en-US" sz="2400" dirty="0">
                <a:solidFill>
                  <a:schemeClr val="dk1"/>
                </a:solidFill>
              </a:rPr>
              <a:t>Nitrogen Dioxide (NO</a:t>
            </a:r>
            <a:r>
              <a:rPr lang="en-US" sz="2400" baseline="-25000" dirty="0">
                <a:solidFill>
                  <a:schemeClr val="dk1"/>
                </a:solidFill>
              </a:rPr>
              <a:t>2</a:t>
            </a:r>
            <a:r>
              <a:rPr lang="en-US" sz="2400" dirty="0">
                <a:solidFill>
                  <a:schemeClr val="dk1"/>
                </a:solidFill>
              </a:rPr>
              <a:t>)</a:t>
            </a:r>
            <a:endParaRPr dirty="0">
              <a:solidFill>
                <a:schemeClr val="dk1"/>
              </a:solidFill>
            </a:endParaRPr>
          </a:p>
          <a:p>
            <a:pPr marL="457200" lvl="0" indent="-457200" algn="l" rtl="0">
              <a:lnSpc>
                <a:spcPct val="90000"/>
              </a:lnSpc>
              <a:spcBef>
                <a:spcPts val="1000"/>
              </a:spcBef>
              <a:spcAft>
                <a:spcPts val="0"/>
              </a:spcAft>
              <a:buClr>
                <a:schemeClr val="dk1"/>
              </a:buClr>
              <a:buSzPts val="2400"/>
              <a:buAutoNum type="arabicPeriod"/>
            </a:pPr>
            <a:r>
              <a:rPr lang="en-US" sz="2400" dirty="0">
                <a:solidFill>
                  <a:schemeClr val="dk1"/>
                </a:solidFill>
              </a:rPr>
              <a:t>Carbon Monoxide (CO)</a:t>
            </a:r>
            <a:endParaRPr dirty="0">
              <a:solidFill>
                <a:schemeClr val="dk1"/>
              </a:solidFill>
            </a:endParaRPr>
          </a:p>
          <a:p>
            <a:pPr marL="457200" lvl="0" indent="-457200" algn="l" rtl="0">
              <a:lnSpc>
                <a:spcPct val="90000"/>
              </a:lnSpc>
              <a:spcBef>
                <a:spcPts val="1000"/>
              </a:spcBef>
              <a:spcAft>
                <a:spcPts val="0"/>
              </a:spcAft>
              <a:buClr>
                <a:schemeClr val="dk1"/>
              </a:buClr>
              <a:buSzPts val="2400"/>
              <a:buAutoNum type="arabicPeriod"/>
            </a:pPr>
            <a:r>
              <a:rPr lang="en-US" sz="2400" dirty="0">
                <a:solidFill>
                  <a:schemeClr val="dk1"/>
                </a:solidFill>
              </a:rPr>
              <a:t>Lead (Pb)</a:t>
            </a:r>
            <a:endParaRPr dirty="0">
              <a:solidFill>
                <a:schemeClr val="dk1"/>
              </a:solidFill>
            </a:endParaRPr>
          </a:p>
          <a:p>
            <a:pPr marL="457200" lvl="0" indent="-457200" algn="l" rtl="0">
              <a:lnSpc>
                <a:spcPct val="90000"/>
              </a:lnSpc>
              <a:spcBef>
                <a:spcPts val="1000"/>
              </a:spcBef>
              <a:spcAft>
                <a:spcPts val="0"/>
              </a:spcAft>
              <a:buClr>
                <a:schemeClr val="dk1"/>
              </a:buClr>
              <a:buSzPts val="2400"/>
              <a:buAutoNum type="arabicPeriod"/>
            </a:pPr>
            <a:r>
              <a:rPr lang="en-US" sz="2400" dirty="0">
                <a:solidFill>
                  <a:schemeClr val="dk1"/>
                </a:solidFill>
              </a:rPr>
              <a:t>Particulate Matter (PM</a:t>
            </a:r>
            <a:r>
              <a:rPr lang="en-US" sz="2400" baseline="-25000" dirty="0">
                <a:solidFill>
                  <a:schemeClr val="dk1"/>
                </a:solidFill>
              </a:rPr>
              <a:t>2.5</a:t>
            </a:r>
            <a:r>
              <a:rPr lang="en-US" sz="2400" dirty="0">
                <a:solidFill>
                  <a:schemeClr val="dk1"/>
                </a:solidFill>
              </a:rPr>
              <a:t> or PM</a:t>
            </a:r>
            <a:r>
              <a:rPr lang="en-US" sz="2400" baseline="-25000" dirty="0">
                <a:solidFill>
                  <a:schemeClr val="dk1"/>
                </a:solidFill>
              </a:rPr>
              <a:t>10</a:t>
            </a:r>
            <a:r>
              <a:rPr lang="en-US" sz="2400" dirty="0">
                <a:solidFill>
                  <a:schemeClr val="dk1"/>
                </a:solidFill>
              </a:rPr>
              <a:t>)</a:t>
            </a:r>
            <a:endParaRPr dirty="0">
              <a:solidFill>
                <a:schemeClr val="dk1"/>
              </a:solidFill>
            </a:endParaRPr>
          </a:p>
          <a:p>
            <a:pPr marL="457200" lvl="0" indent="-457200" algn="l" rtl="0">
              <a:lnSpc>
                <a:spcPct val="90000"/>
              </a:lnSpc>
              <a:spcBef>
                <a:spcPts val="1000"/>
              </a:spcBef>
              <a:spcAft>
                <a:spcPts val="0"/>
              </a:spcAft>
              <a:buClr>
                <a:schemeClr val="dk1"/>
              </a:buClr>
              <a:buSzPts val="2400"/>
              <a:buAutoNum type="arabicPeriod"/>
            </a:pPr>
            <a:r>
              <a:rPr lang="en-US" sz="2400" dirty="0">
                <a:solidFill>
                  <a:schemeClr val="dk1"/>
                </a:solidFill>
              </a:rPr>
              <a:t>Ground-Level Ozone (O</a:t>
            </a:r>
            <a:r>
              <a:rPr lang="en-US" sz="2400" baseline="-25000" dirty="0">
                <a:solidFill>
                  <a:schemeClr val="dk1"/>
                </a:solidFill>
              </a:rPr>
              <a:t>3</a:t>
            </a:r>
            <a:r>
              <a:rPr lang="en-US" sz="2400" dirty="0">
                <a:solidFill>
                  <a:schemeClr val="dk1"/>
                </a:solidFill>
              </a:rPr>
              <a:t>)</a:t>
            </a:r>
            <a:endParaRPr sz="2400" dirty="0">
              <a:solidFill>
                <a:schemeClr val="dk1"/>
              </a:solidFill>
            </a:endParaRPr>
          </a:p>
          <a:p>
            <a:pPr marL="457200" lvl="0" indent="-381000" algn="l" rtl="0">
              <a:spcBef>
                <a:spcPts val="1000"/>
              </a:spcBef>
              <a:spcAft>
                <a:spcPts val="0"/>
              </a:spcAft>
              <a:buClr>
                <a:schemeClr val="dk1"/>
              </a:buClr>
              <a:buSzPts val="2400"/>
              <a:buAutoNum type="arabicPeriod"/>
            </a:pPr>
            <a:r>
              <a:rPr lang="en-US" sz="2400" dirty="0">
                <a:solidFill>
                  <a:schemeClr val="dk1"/>
                </a:solidFill>
              </a:rPr>
              <a:t>Volatile Organic Compounds (VOCs)</a:t>
            </a:r>
            <a:endParaRPr sz="2400" b="1" u="sng" dirty="0"/>
          </a:p>
          <a:p>
            <a:pPr marL="457200" lvl="0" indent="-304800" algn="l" rtl="0">
              <a:lnSpc>
                <a:spcPct val="90000"/>
              </a:lnSpc>
              <a:spcBef>
                <a:spcPts val="1000"/>
              </a:spcBef>
              <a:spcAft>
                <a:spcPts val="0"/>
              </a:spcAft>
              <a:buClr>
                <a:srgbClr val="3F3F3F"/>
              </a:buClr>
              <a:buSzPts val="2400"/>
              <a:buNone/>
            </a:pPr>
            <a:endParaRPr sz="2400" dirty="0"/>
          </a:p>
        </p:txBody>
      </p:sp>
      <p:pic>
        <p:nvPicPr>
          <p:cNvPr id="98" name="Google Shape;98;p12" descr="A picture containing outdoor, tree, way, city&#10;&#10;Description automatically generated"/>
          <p:cNvPicPr preferRelativeResize="0"/>
          <p:nvPr/>
        </p:nvPicPr>
        <p:blipFill rotWithShape="1">
          <a:blip r:embed="rId3"/>
          <a:srcRect l="10247" t="2513" r="7186" b="2947"/>
          <a:stretch/>
        </p:blipFill>
        <p:spPr>
          <a:xfrm>
            <a:off x="7321955" y="1721922"/>
            <a:ext cx="4425195" cy="4571580"/>
          </a:xfrm>
          <a:prstGeom prst="rect">
            <a:avLst/>
          </a:prstGeom>
        </p:spPr>
      </p:pic>
      <p:sp>
        <p:nvSpPr>
          <p:cNvPr id="2" name="Google Shape;95;p12">
            <a:extLst>
              <a:ext uri="{FF2B5EF4-FFF2-40B4-BE49-F238E27FC236}">
                <a16:creationId xmlns:a16="http://schemas.microsoft.com/office/drawing/2014/main" id="{2E1BF951-EFA0-C6F7-D03D-BF924461A84F}"/>
              </a:ext>
            </a:extLst>
          </p:cNvPr>
          <p:cNvSpPr txBox="1">
            <a:spLocks/>
          </p:cNvSpPr>
          <p:nvPr/>
        </p:nvSpPr>
        <p:spPr>
          <a:xfrm>
            <a:off x="537265" y="650670"/>
            <a:ext cx="10515600" cy="1325563"/>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rgbClr val="595959"/>
              </a:buClr>
              <a:buSzPts val="3600"/>
              <a:buFont typeface="Lato Black"/>
              <a:buNone/>
            </a:pPr>
            <a:r>
              <a:rPr lang="en-US" sz="4200" b="1" dirty="0">
                <a:solidFill>
                  <a:srgbClr val="1B75BC"/>
                </a:solidFill>
                <a:latin typeface="Arial" panose="020B0604020202020204" pitchFamily="34" charset="0"/>
                <a:cs typeface="Arial" panose="020B0604020202020204" pitchFamily="34" charset="0"/>
              </a:rPr>
              <a:t>The 6 Common Air Pollutants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7" name="Google Shape;107;p13"/>
          <p:cNvSpPr txBox="1">
            <a:spLocks noGrp="1"/>
          </p:cNvSpPr>
          <p:nvPr>
            <p:ph type="body" idx="4294967295"/>
          </p:nvPr>
        </p:nvSpPr>
        <p:spPr>
          <a:xfrm>
            <a:off x="486469" y="1730589"/>
            <a:ext cx="4735526" cy="5124450"/>
          </a:xfrm>
          <a:prstGeom prst="rect">
            <a:avLst/>
          </a:prstGeom>
          <a:noFill/>
          <a:ln>
            <a:noFill/>
          </a:ln>
        </p:spPr>
        <p:txBody>
          <a:bodyPr spcFirstLastPara="1" wrap="square" lIns="91425" tIns="45700" rIns="91425" bIns="45700" anchor="t" anchorCtr="0">
            <a:noAutofit/>
          </a:bodyPr>
          <a:lstStyle/>
          <a:p>
            <a:pPr marL="457200" lvl="0" indent="-469900" algn="l" rtl="0">
              <a:lnSpc>
                <a:spcPct val="110000"/>
              </a:lnSpc>
              <a:spcBef>
                <a:spcPts val="0"/>
              </a:spcBef>
              <a:spcAft>
                <a:spcPts val="0"/>
              </a:spcAft>
              <a:buClr>
                <a:schemeClr val="dk1"/>
              </a:buClr>
              <a:buSzPts val="2200"/>
              <a:buFont typeface="Calibri"/>
              <a:buAutoNum type="arabicPeriod"/>
            </a:pPr>
            <a:r>
              <a:rPr lang="en-US" sz="2400" dirty="0">
                <a:solidFill>
                  <a:schemeClr val="dk1"/>
                </a:solidFill>
              </a:rPr>
              <a:t>You should have the</a:t>
            </a:r>
            <a:br>
              <a:rPr lang="en-US" sz="2400" dirty="0">
                <a:solidFill>
                  <a:schemeClr val="dk1"/>
                </a:solidFill>
              </a:rPr>
            </a:br>
            <a:r>
              <a:rPr lang="en-US" sz="2400" dirty="0">
                <a:solidFill>
                  <a:schemeClr val="dk1"/>
                </a:solidFill>
              </a:rPr>
              <a:t>following materials</a:t>
            </a:r>
            <a:endParaRPr sz="2400" dirty="0">
              <a:solidFill>
                <a:schemeClr val="dk1"/>
              </a:solidFill>
            </a:endParaRPr>
          </a:p>
          <a:p>
            <a:pPr marL="914400" lvl="1" indent="-368300" algn="l" rtl="0">
              <a:lnSpc>
                <a:spcPct val="110000"/>
              </a:lnSpc>
              <a:spcBef>
                <a:spcPts val="0"/>
              </a:spcBef>
              <a:spcAft>
                <a:spcPts val="0"/>
              </a:spcAft>
              <a:buClr>
                <a:srgbClr val="F6B225"/>
              </a:buClr>
              <a:buSzPts val="2200"/>
              <a:buFont typeface="Calibri"/>
              <a:buChar char="•"/>
            </a:pPr>
            <a:r>
              <a:rPr lang="en-US" sz="2000" dirty="0">
                <a:solidFill>
                  <a:schemeClr val="dk1"/>
                </a:solidFill>
              </a:rPr>
              <a:t>a clear plastic cup or jar </a:t>
            </a:r>
            <a:br>
              <a:rPr lang="en-US" sz="2000" dirty="0">
                <a:solidFill>
                  <a:schemeClr val="dk1"/>
                </a:solidFill>
              </a:rPr>
            </a:br>
            <a:r>
              <a:rPr lang="en-US" sz="2000" dirty="0">
                <a:solidFill>
                  <a:schemeClr val="dk1"/>
                </a:solidFill>
              </a:rPr>
              <a:t>that is ¾ full of clean water</a:t>
            </a:r>
            <a:endParaRPr sz="2000" dirty="0">
              <a:solidFill>
                <a:schemeClr val="dk1"/>
              </a:solidFill>
            </a:endParaRPr>
          </a:p>
          <a:p>
            <a:pPr marL="914400" lvl="1" indent="-368300" algn="l" rtl="0">
              <a:lnSpc>
                <a:spcPct val="110000"/>
              </a:lnSpc>
              <a:spcBef>
                <a:spcPts val="0"/>
              </a:spcBef>
              <a:spcAft>
                <a:spcPts val="0"/>
              </a:spcAft>
              <a:buClr>
                <a:srgbClr val="F6B225"/>
              </a:buClr>
              <a:buSzPts val="2200"/>
              <a:buFont typeface="Calibri"/>
              <a:buChar char="•"/>
            </a:pPr>
            <a:r>
              <a:rPr lang="en-US" sz="2000" dirty="0">
                <a:solidFill>
                  <a:schemeClr val="dk1"/>
                </a:solidFill>
              </a:rPr>
              <a:t>food colorings, ground charcoal</a:t>
            </a:r>
            <a:endParaRPr sz="2000" dirty="0">
              <a:solidFill>
                <a:schemeClr val="dk1"/>
              </a:solidFill>
            </a:endParaRPr>
          </a:p>
          <a:p>
            <a:pPr marL="914400" lvl="1" indent="-368300" algn="l" rtl="0">
              <a:lnSpc>
                <a:spcPct val="110000"/>
              </a:lnSpc>
              <a:spcBef>
                <a:spcPts val="0"/>
              </a:spcBef>
              <a:spcAft>
                <a:spcPts val="0"/>
              </a:spcAft>
              <a:buClr>
                <a:srgbClr val="F6B225"/>
              </a:buClr>
              <a:buSzPts val="2200"/>
              <a:buFont typeface="Calibri"/>
              <a:buChar char="•"/>
            </a:pPr>
            <a:r>
              <a:rPr lang="en-US" sz="2000" dirty="0">
                <a:solidFill>
                  <a:schemeClr val="dk1"/>
                </a:solidFill>
              </a:rPr>
              <a:t>cocoa mix</a:t>
            </a:r>
            <a:endParaRPr sz="2000" dirty="0">
              <a:solidFill>
                <a:schemeClr val="dk1"/>
              </a:solidFill>
            </a:endParaRPr>
          </a:p>
          <a:p>
            <a:pPr marL="914400" lvl="1" indent="-368300" algn="l" rtl="0">
              <a:lnSpc>
                <a:spcPct val="110000"/>
              </a:lnSpc>
              <a:spcBef>
                <a:spcPts val="0"/>
              </a:spcBef>
              <a:spcAft>
                <a:spcPts val="0"/>
              </a:spcAft>
              <a:buClr>
                <a:srgbClr val="F6B225"/>
              </a:buClr>
              <a:buSzPts val="2200"/>
              <a:buFont typeface="Calibri"/>
              <a:buChar char="•"/>
            </a:pPr>
            <a:r>
              <a:rPr lang="en-US" sz="2000" dirty="0">
                <a:solidFill>
                  <a:schemeClr val="dk1"/>
                </a:solidFill>
              </a:rPr>
              <a:t>drink mix</a:t>
            </a:r>
            <a:endParaRPr sz="2000" dirty="0">
              <a:solidFill>
                <a:schemeClr val="dk1"/>
              </a:solidFill>
            </a:endParaRPr>
          </a:p>
          <a:p>
            <a:pPr marL="457200" lvl="0" indent="-469900" algn="l" rtl="0">
              <a:lnSpc>
                <a:spcPct val="110000"/>
              </a:lnSpc>
              <a:spcBef>
                <a:spcPts val="1000"/>
              </a:spcBef>
              <a:spcAft>
                <a:spcPts val="0"/>
              </a:spcAft>
              <a:buClr>
                <a:schemeClr val="dk1"/>
              </a:buClr>
              <a:buSzPts val="2200"/>
              <a:buFont typeface="Calibri"/>
              <a:buAutoNum type="arabicPeriod"/>
            </a:pPr>
            <a:r>
              <a:rPr lang="en-US" sz="2400" dirty="0">
                <a:solidFill>
                  <a:schemeClr val="dk1"/>
                </a:solidFill>
              </a:rPr>
              <a:t>The colors/mixes will illustrate a particular pollutant that has </a:t>
            </a:r>
            <a:br>
              <a:rPr lang="en-US" sz="2400" dirty="0">
                <a:solidFill>
                  <a:schemeClr val="dk1"/>
                </a:solidFill>
              </a:rPr>
            </a:br>
            <a:r>
              <a:rPr lang="en-US" sz="2400" dirty="0">
                <a:solidFill>
                  <a:schemeClr val="dk1"/>
                </a:solidFill>
              </a:rPr>
              <a:t>been discussed.</a:t>
            </a:r>
            <a:endParaRPr sz="2400" dirty="0">
              <a:solidFill>
                <a:schemeClr val="dk1"/>
              </a:solidFill>
            </a:endParaRPr>
          </a:p>
        </p:txBody>
      </p:sp>
      <p:graphicFrame>
        <p:nvGraphicFramePr>
          <p:cNvPr id="108" name="Google Shape;108;p13"/>
          <p:cNvGraphicFramePr/>
          <p:nvPr>
            <p:extLst>
              <p:ext uri="{D42A27DB-BD31-4B8C-83A1-F6EECF244321}">
                <p14:modId xmlns:p14="http://schemas.microsoft.com/office/powerpoint/2010/main" val="3736670952"/>
              </p:ext>
            </p:extLst>
          </p:nvPr>
        </p:nvGraphicFramePr>
        <p:xfrm>
          <a:off x="5310013" y="1775093"/>
          <a:ext cx="6395517" cy="4484593"/>
        </p:xfrm>
        <a:graphic>
          <a:graphicData uri="http://schemas.openxmlformats.org/drawingml/2006/table">
            <a:tbl>
              <a:tblPr firstRow="1" firstCol="1" bandRow="1">
                <a:noFill/>
                <a:tableStyleId>{029D9C10-83CB-4A02-A5C7-A47F8935CA5E}</a:tableStyleId>
              </a:tblPr>
              <a:tblGrid>
                <a:gridCol w="3020695">
                  <a:extLst>
                    <a:ext uri="{9D8B030D-6E8A-4147-A177-3AD203B41FA5}">
                      <a16:colId xmlns:a16="http://schemas.microsoft.com/office/drawing/2014/main" val="20000"/>
                    </a:ext>
                  </a:extLst>
                </a:gridCol>
                <a:gridCol w="3374822">
                  <a:extLst>
                    <a:ext uri="{9D8B030D-6E8A-4147-A177-3AD203B41FA5}">
                      <a16:colId xmlns:a16="http://schemas.microsoft.com/office/drawing/2014/main" val="20001"/>
                    </a:ext>
                  </a:extLst>
                </a:gridCol>
              </a:tblGrid>
              <a:tr h="513050">
                <a:tc>
                  <a:txBody>
                    <a:bodyPr/>
                    <a:lstStyle/>
                    <a:p>
                      <a:pPr marL="0" marR="0" lvl="0" indent="0" algn="ctr" rtl="0">
                        <a:lnSpc>
                          <a:spcPct val="100000"/>
                        </a:lnSpc>
                        <a:spcBef>
                          <a:spcPts val="0"/>
                        </a:spcBef>
                        <a:spcAft>
                          <a:spcPts val="0"/>
                        </a:spcAft>
                        <a:buClr>
                          <a:srgbClr val="000000"/>
                        </a:buClr>
                        <a:buSzPts val="1600"/>
                        <a:buFont typeface="Arial"/>
                        <a:buNone/>
                      </a:pPr>
                      <a:r>
                        <a:rPr lang="en-US" sz="2000" b="0" i="0" u="none" strike="noStrike" cap="none" dirty="0">
                          <a:latin typeface="Arial" panose="020B0604020202020204" pitchFamily="34" charset="0"/>
                          <a:cs typeface="Arial" panose="020B0604020202020204" pitchFamily="34" charset="0"/>
                        </a:rPr>
                        <a:t>Air Pollutant</a:t>
                      </a:r>
                      <a:endParaRPr sz="2000" b="0" i="0" u="none" strike="noStrike" cap="none" dirty="0">
                        <a:latin typeface="Arial" panose="020B0604020202020204" pitchFamily="34" charset="0"/>
                        <a:ea typeface="Calibri"/>
                        <a:cs typeface="Arial" panose="020B0604020202020204" pitchFamily="34" charset="0"/>
                        <a:sym typeface="Calibri"/>
                      </a:endParaRPr>
                    </a:p>
                  </a:txBody>
                  <a:tcPr marL="68575" marR="68575" marT="0" marB="0" anchor="ctr">
                    <a:lnL w="12700" cap="flat" cmpd="sng">
                      <a:noFill/>
                      <a:prstDash val="solid"/>
                      <a:round/>
                      <a:headEnd type="none" w="sm" len="sm"/>
                      <a:tailEnd type="none" w="sm" len="sm"/>
                    </a:lnL>
                    <a:lnR w="12700" cap="flat" cmpd="sng" algn="ctr">
                      <a:noFill/>
                      <a:prstDash val="solid"/>
                      <a:round/>
                      <a:headEnd type="none" w="med" len="med"/>
                      <a:tailEnd type="none" w="med" len="med"/>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2000" b="0" i="0" u="none" strike="noStrike" cap="none" dirty="0">
                          <a:latin typeface="Arial" panose="020B0604020202020204" pitchFamily="34" charset="0"/>
                          <a:cs typeface="Arial" panose="020B0604020202020204" pitchFamily="34" charset="0"/>
                        </a:rPr>
                        <a:t>Corresponding Color/Mix</a:t>
                      </a:r>
                      <a:endParaRPr sz="2000" b="0" i="0" u="none" strike="noStrike" cap="none" dirty="0">
                        <a:latin typeface="Arial" panose="020B0604020202020204" pitchFamily="34" charset="0"/>
                        <a:ea typeface="Calibri"/>
                        <a:cs typeface="Arial" panose="020B0604020202020204" pitchFamily="34" charset="0"/>
                        <a:sym typeface="Calibri"/>
                      </a:endParaRPr>
                    </a:p>
                  </a:txBody>
                  <a:tcPr marL="68575" marR="68575" marT="0" marB="0" anchor="ctr">
                    <a:lnL w="12700" cap="flat" cmpd="sng" algn="ctr">
                      <a:noFill/>
                      <a:prstDash val="solid"/>
                      <a:round/>
                      <a:headEnd type="none" w="med" len="med"/>
                      <a:tailEnd type="none" w="med" len="med"/>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513050">
                <a:tc>
                  <a:txBody>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dirty="0">
                          <a:latin typeface="Arial" panose="020B0604020202020204" pitchFamily="34" charset="0"/>
                          <a:cs typeface="Arial" panose="020B0604020202020204" pitchFamily="34" charset="0"/>
                        </a:rPr>
                        <a:t>Sulfur Dioxide (SO</a:t>
                      </a:r>
                      <a:r>
                        <a:rPr lang="en-US" sz="1600" u="none" strike="noStrike" cap="none" baseline="-25000" dirty="0">
                          <a:latin typeface="Arial" panose="020B0604020202020204" pitchFamily="34" charset="0"/>
                          <a:cs typeface="Arial" panose="020B0604020202020204" pitchFamily="34" charset="0"/>
                        </a:rPr>
                        <a:t>2</a:t>
                      </a:r>
                      <a:r>
                        <a:rPr lang="en-US" sz="1600" u="none" strike="noStrike" cap="none" dirty="0">
                          <a:latin typeface="Arial" panose="020B0604020202020204" pitchFamily="34" charset="0"/>
                          <a:cs typeface="Arial" panose="020B0604020202020204" pitchFamily="34" charset="0"/>
                        </a:rPr>
                        <a:t>)</a:t>
                      </a:r>
                      <a:endParaRPr sz="1200" b="0" i="0" u="none" strike="noStrike" cap="none" dirty="0">
                        <a:latin typeface="Arial" panose="020B0604020202020204" pitchFamily="34" charset="0"/>
                        <a:ea typeface="Calibri"/>
                        <a:cs typeface="Arial" panose="020B0604020202020204" pitchFamily="34" charset="0"/>
                        <a:sym typeface="Calibri"/>
                      </a:endParaRPr>
                    </a:p>
                  </a:txBody>
                  <a:tcPr marL="68575" marR="68575" marT="0" marB="0" anchor="ctr">
                    <a:lnL w="12700" cap="flat" cmpd="sng">
                      <a:noFill/>
                      <a:prstDash val="solid"/>
                      <a:round/>
                      <a:headEnd type="none" w="sm" len="sm"/>
                      <a:tailEnd type="none" w="sm" len="sm"/>
                    </a:lnL>
                    <a:lnR w="12700" cap="flat" cmpd="sng" algn="ctr">
                      <a:noFill/>
                      <a:prstDash val="solid"/>
                      <a:round/>
                      <a:headEnd type="none" w="med" len="med"/>
                      <a:tailEnd type="none" w="med" len="med"/>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dirty="0">
                          <a:latin typeface="Arial" panose="020B0604020202020204" pitchFamily="34" charset="0"/>
                          <a:cs typeface="Arial" panose="020B0604020202020204" pitchFamily="34" charset="0"/>
                        </a:rPr>
                        <a:t>Pinch of lemonade mix</a:t>
                      </a:r>
                      <a:endParaRPr sz="1200" b="0" i="0" u="none" strike="noStrike" cap="none" dirty="0">
                        <a:latin typeface="Arial" panose="020B0604020202020204" pitchFamily="34" charset="0"/>
                        <a:ea typeface="Calibri"/>
                        <a:cs typeface="Arial" panose="020B0604020202020204" pitchFamily="34" charset="0"/>
                        <a:sym typeface="Calibri"/>
                      </a:endParaRPr>
                    </a:p>
                  </a:txBody>
                  <a:tcPr marL="68575" marR="68575" marT="0" marB="0" anchor="ctr">
                    <a:lnL w="12700" cap="flat" cmpd="sng" algn="ctr">
                      <a:noFill/>
                      <a:prstDash val="solid"/>
                      <a:round/>
                      <a:headEnd type="none" w="med" len="med"/>
                      <a:tailEnd type="none" w="med" len="med"/>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513050">
                <a:tc>
                  <a:txBody>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dirty="0">
                          <a:latin typeface="Arial" panose="020B0604020202020204" pitchFamily="34" charset="0"/>
                          <a:cs typeface="Arial" panose="020B0604020202020204" pitchFamily="34" charset="0"/>
                        </a:rPr>
                        <a:t>Nitrogen Dioxide (NO</a:t>
                      </a:r>
                      <a:r>
                        <a:rPr lang="en-US" sz="1600" u="none" strike="noStrike" cap="none" baseline="-25000" dirty="0">
                          <a:latin typeface="Arial" panose="020B0604020202020204" pitchFamily="34" charset="0"/>
                          <a:cs typeface="Arial" panose="020B0604020202020204" pitchFamily="34" charset="0"/>
                        </a:rPr>
                        <a:t>2</a:t>
                      </a:r>
                      <a:r>
                        <a:rPr lang="en-US" sz="1600" u="none" strike="noStrike" cap="none" dirty="0">
                          <a:latin typeface="Arial" panose="020B0604020202020204" pitchFamily="34" charset="0"/>
                          <a:cs typeface="Arial" panose="020B0604020202020204" pitchFamily="34" charset="0"/>
                        </a:rPr>
                        <a:t>)</a:t>
                      </a:r>
                      <a:endParaRPr sz="1200" b="0" i="0" u="none" strike="noStrike" cap="none" dirty="0">
                        <a:latin typeface="Arial" panose="020B0604020202020204" pitchFamily="34" charset="0"/>
                        <a:ea typeface="Calibri"/>
                        <a:cs typeface="Arial" panose="020B0604020202020204" pitchFamily="34" charset="0"/>
                        <a:sym typeface="Calibri"/>
                      </a:endParaRPr>
                    </a:p>
                  </a:txBody>
                  <a:tcPr marL="68575" marR="68575" marT="0" marB="0" anchor="ctr">
                    <a:lnL w="12700" cap="flat" cmpd="sng">
                      <a:noFill/>
                      <a:prstDash val="solid"/>
                      <a:round/>
                      <a:headEnd type="none" w="sm" len="sm"/>
                      <a:tailEnd type="none" w="sm" len="sm"/>
                    </a:lnL>
                    <a:lnR w="12700" cap="flat" cmpd="sng" algn="ctr">
                      <a:noFill/>
                      <a:prstDash val="solid"/>
                      <a:round/>
                      <a:headEnd type="none" w="med" len="med"/>
                      <a:tailEnd type="none" w="med" len="med"/>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1E70B3">
                        <a:alpha val="9804"/>
                      </a:srgbClr>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dirty="0">
                          <a:latin typeface="Arial" panose="020B0604020202020204" pitchFamily="34" charset="0"/>
                          <a:cs typeface="Arial" panose="020B0604020202020204" pitchFamily="34" charset="0"/>
                        </a:rPr>
                        <a:t>Pinch of cocoa drink mix</a:t>
                      </a:r>
                      <a:endParaRPr sz="1200" b="0" i="0" u="none" strike="noStrike" cap="none" dirty="0">
                        <a:latin typeface="Arial" panose="020B0604020202020204" pitchFamily="34" charset="0"/>
                        <a:ea typeface="Calibri"/>
                        <a:cs typeface="Arial" panose="020B0604020202020204" pitchFamily="34" charset="0"/>
                        <a:sym typeface="Calibri"/>
                      </a:endParaRPr>
                    </a:p>
                  </a:txBody>
                  <a:tcPr marL="68575" marR="68575" marT="0" marB="0" anchor="ctr">
                    <a:lnL w="12700" cap="flat" cmpd="sng" algn="ctr">
                      <a:noFill/>
                      <a:prstDash val="solid"/>
                      <a:round/>
                      <a:headEnd type="none" w="med" len="med"/>
                      <a:tailEnd type="none" w="med" len="med"/>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1E70B3">
                        <a:alpha val="9804"/>
                      </a:srgbClr>
                    </a:solidFill>
                  </a:tcPr>
                </a:tc>
                <a:extLst>
                  <a:ext uri="{0D108BD9-81ED-4DB2-BD59-A6C34878D82A}">
                    <a16:rowId xmlns:a16="http://schemas.microsoft.com/office/drawing/2014/main" val="10002"/>
                  </a:ext>
                </a:extLst>
              </a:tr>
              <a:tr h="581925">
                <a:tc>
                  <a:txBody>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dirty="0">
                          <a:latin typeface="Arial" panose="020B0604020202020204" pitchFamily="34" charset="0"/>
                          <a:cs typeface="Arial" panose="020B0604020202020204" pitchFamily="34" charset="0"/>
                        </a:rPr>
                        <a:t>Carbon Monoxide (CO)</a:t>
                      </a:r>
                      <a:endParaRPr sz="1200" b="0" i="0" u="none" strike="noStrike" cap="none" dirty="0">
                        <a:latin typeface="Arial" panose="020B0604020202020204" pitchFamily="34" charset="0"/>
                        <a:ea typeface="Calibri"/>
                        <a:cs typeface="Arial" panose="020B0604020202020204" pitchFamily="34" charset="0"/>
                        <a:sym typeface="Calibri"/>
                      </a:endParaRPr>
                    </a:p>
                  </a:txBody>
                  <a:tcPr marL="68575" marR="68575" marT="0" marB="0" anchor="ctr">
                    <a:lnL w="12700" cap="flat" cmpd="sng">
                      <a:noFill/>
                      <a:prstDash val="solid"/>
                      <a:round/>
                      <a:headEnd type="none" w="sm" len="sm"/>
                      <a:tailEnd type="none" w="sm" len="sm"/>
                    </a:lnL>
                    <a:lnR w="12700" cap="flat" cmpd="sng" algn="ctr">
                      <a:noFill/>
                      <a:prstDash val="solid"/>
                      <a:round/>
                      <a:headEnd type="none" w="med" len="med"/>
                      <a:tailEnd type="none" w="med" len="med"/>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dirty="0">
                          <a:latin typeface="Arial" panose="020B0604020202020204" pitchFamily="34" charset="0"/>
                          <a:cs typeface="Arial" panose="020B0604020202020204" pitchFamily="34" charset="0"/>
                        </a:rPr>
                        <a:t>One drop of red food coloring</a:t>
                      </a:r>
                      <a:endParaRPr sz="1200" b="0" i="0" u="none" strike="noStrike" cap="none" dirty="0">
                        <a:latin typeface="Arial" panose="020B0604020202020204" pitchFamily="34" charset="0"/>
                        <a:ea typeface="Calibri"/>
                        <a:cs typeface="Arial" panose="020B0604020202020204" pitchFamily="34" charset="0"/>
                        <a:sym typeface="Calibri"/>
                      </a:endParaRPr>
                    </a:p>
                  </a:txBody>
                  <a:tcPr marL="68575" marR="68575" marT="0" marB="0" anchor="ctr">
                    <a:lnL w="12700" cap="flat" cmpd="sng" algn="ctr">
                      <a:noFill/>
                      <a:prstDash val="solid"/>
                      <a:round/>
                      <a:headEnd type="none" w="med" len="med"/>
                      <a:tailEnd type="none" w="med" len="med"/>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522675">
                <a:tc>
                  <a:txBody>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dirty="0">
                          <a:latin typeface="Arial" panose="020B0604020202020204" pitchFamily="34" charset="0"/>
                          <a:cs typeface="Arial" panose="020B0604020202020204" pitchFamily="34" charset="0"/>
                        </a:rPr>
                        <a:t>Lead (Pb)</a:t>
                      </a:r>
                      <a:endParaRPr sz="1200" b="0" i="0" u="none" strike="noStrike" cap="none" dirty="0">
                        <a:latin typeface="Arial" panose="020B0604020202020204" pitchFamily="34" charset="0"/>
                        <a:ea typeface="Calibri"/>
                        <a:cs typeface="Arial" panose="020B0604020202020204" pitchFamily="34" charset="0"/>
                        <a:sym typeface="Calibri"/>
                      </a:endParaRPr>
                    </a:p>
                  </a:txBody>
                  <a:tcPr marL="68575" marR="68575" marT="0" marB="0" anchor="ctr">
                    <a:lnL w="12700" cap="flat" cmpd="sng">
                      <a:noFill/>
                      <a:prstDash val="solid"/>
                      <a:round/>
                      <a:headEnd type="none" w="sm" len="sm"/>
                      <a:tailEnd type="none" w="sm" len="sm"/>
                    </a:lnL>
                    <a:lnR w="12700" cap="flat" cmpd="sng" algn="ctr">
                      <a:noFill/>
                      <a:prstDash val="solid"/>
                      <a:round/>
                      <a:headEnd type="none" w="med" len="med"/>
                      <a:tailEnd type="none" w="med" len="med"/>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1B75BC">
                        <a:alpha val="10000"/>
                      </a:srgbClr>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dirty="0">
                          <a:latin typeface="Arial" panose="020B0604020202020204" pitchFamily="34" charset="0"/>
                          <a:cs typeface="Arial" panose="020B0604020202020204" pitchFamily="34" charset="0"/>
                        </a:rPr>
                        <a:t>One drop of green food coloring</a:t>
                      </a:r>
                      <a:endParaRPr sz="1200" b="0" i="0" u="none" strike="noStrike" cap="none" dirty="0">
                        <a:latin typeface="Arial" panose="020B0604020202020204" pitchFamily="34" charset="0"/>
                        <a:ea typeface="Calibri"/>
                        <a:cs typeface="Arial" panose="020B0604020202020204" pitchFamily="34" charset="0"/>
                        <a:sym typeface="Calibri"/>
                      </a:endParaRPr>
                    </a:p>
                  </a:txBody>
                  <a:tcPr marL="68575" marR="68575" marT="0" marB="0" anchor="ctr">
                    <a:lnL w="12700" cap="flat" cmpd="sng" algn="ctr">
                      <a:noFill/>
                      <a:prstDash val="solid"/>
                      <a:round/>
                      <a:headEnd type="none" w="med" len="med"/>
                      <a:tailEnd type="none" w="med" len="med"/>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1B75BC">
                        <a:alpha val="10000"/>
                      </a:srgbClr>
                    </a:solidFill>
                  </a:tcPr>
                </a:tc>
                <a:extLst>
                  <a:ext uri="{0D108BD9-81ED-4DB2-BD59-A6C34878D82A}">
                    <a16:rowId xmlns:a16="http://schemas.microsoft.com/office/drawing/2014/main" val="10004"/>
                  </a:ext>
                </a:extLst>
              </a:tr>
              <a:tr h="612393">
                <a:tc>
                  <a:txBody>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dirty="0">
                          <a:latin typeface="Arial" panose="020B0604020202020204" pitchFamily="34" charset="0"/>
                          <a:cs typeface="Arial" panose="020B0604020202020204" pitchFamily="34" charset="0"/>
                        </a:rPr>
                        <a:t>Particulate </a:t>
                      </a:r>
                      <a:r>
                        <a:rPr lang="en-US" sz="1600" b="0" u="none" strike="noStrike" cap="none" dirty="0">
                          <a:latin typeface="Arial" panose="020B0604020202020204" pitchFamily="34" charset="0"/>
                          <a:cs typeface="Arial" panose="020B0604020202020204" pitchFamily="34" charset="0"/>
                        </a:rPr>
                        <a:t>Matter</a:t>
                      </a:r>
                      <a:br>
                        <a:rPr lang="en-US" sz="1600" b="0" u="none" strike="noStrike" cap="none" dirty="0">
                          <a:latin typeface="Arial" panose="020B0604020202020204" pitchFamily="34" charset="0"/>
                          <a:cs typeface="Arial" panose="020B0604020202020204" pitchFamily="34" charset="0"/>
                        </a:rPr>
                      </a:br>
                      <a:r>
                        <a:rPr lang="en-US" sz="1600" b="0" u="none" strike="noStrike" cap="none" dirty="0">
                          <a:latin typeface="Arial" panose="020B0604020202020204" pitchFamily="34" charset="0"/>
                          <a:cs typeface="Arial" panose="020B0604020202020204" pitchFamily="34" charset="0"/>
                        </a:rPr>
                        <a:t>(PM</a:t>
                      </a:r>
                      <a:r>
                        <a:rPr lang="en-US" sz="1600" b="0" u="none" strike="noStrike" cap="none" baseline="-25000" dirty="0">
                          <a:latin typeface="Arial" panose="020B0604020202020204" pitchFamily="34" charset="0"/>
                          <a:cs typeface="Arial" panose="020B0604020202020204" pitchFamily="34" charset="0"/>
                        </a:rPr>
                        <a:t>2.5</a:t>
                      </a:r>
                      <a:r>
                        <a:rPr lang="en-US" sz="1600" b="0" u="none" strike="noStrike" cap="none" dirty="0">
                          <a:latin typeface="Arial" panose="020B0604020202020204" pitchFamily="34" charset="0"/>
                          <a:cs typeface="Arial" panose="020B0604020202020204" pitchFamily="34" charset="0"/>
                        </a:rPr>
                        <a:t> or PM</a:t>
                      </a:r>
                      <a:r>
                        <a:rPr lang="en-US" sz="1600" b="0" u="none" strike="noStrike" cap="none" baseline="-25000" dirty="0">
                          <a:latin typeface="Arial" panose="020B0604020202020204" pitchFamily="34" charset="0"/>
                          <a:cs typeface="Arial" panose="020B0604020202020204" pitchFamily="34" charset="0"/>
                        </a:rPr>
                        <a:t>10</a:t>
                      </a:r>
                      <a:r>
                        <a:rPr lang="en-US" sz="1600" b="0" u="none" strike="noStrike" cap="none" dirty="0">
                          <a:latin typeface="Arial" panose="020B0604020202020204" pitchFamily="34" charset="0"/>
                          <a:cs typeface="Arial" panose="020B0604020202020204" pitchFamily="34" charset="0"/>
                        </a:rPr>
                        <a:t>)</a:t>
                      </a:r>
                      <a:endParaRPr sz="1200" b="0" i="0" u="none" strike="noStrike" cap="none" dirty="0">
                        <a:latin typeface="Arial" panose="020B0604020202020204" pitchFamily="34" charset="0"/>
                        <a:ea typeface="Calibri"/>
                        <a:cs typeface="Arial" panose="020B0604020202020204" pitchFamily="34" charset="0"/>
                        <a:sym typeface="Calibri"/>
                      </a:endParaRPr>
                    </a:p>
                  </a:txBody>
                  <a:tcPr marL="68575" marR="68575" marT="0" marB="0" anchor="ctr">
                    <a:lnL w="12700" cap="flat" cmpd="sng">
                      <a:noFill/>
                      <a:prstDash val="solid"/>
                      <a:round/>
                      <a:headEnd type="none" w="sm" len="sm"/>
                      <a:tailEnd type="none" w="sm" len="sm"/>
                    </a:lnL>
                    <a:lnR w="12700" cap="flat" cmpd="sng" algn="ctr">
                      <a:noFill/>
                      <a:prstDash val="solid"/>
                      <a:round/>
                      <a:headEnd type="none" w="med" len="med"/>
                      <a:tailEnd type="none" w="med" len="med"/>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dirty="0">
                          <a:latin typeface="Arial" panose="020B0604020202020204" pitchFamily="34" charset="0"/>
                          <a:cs typeface="Arial" panose="020B0604020202020204" pitchFamily="34" charset="0"/>
                        </a:rPr>
                        <a:t>Pinch of ground charcoal</a:t>
                      </a:r>
                      <a:endParaRPr sz="1200" b="0" i="0" u="none" strike="noStrike" cap="none" dirty="0">
                        <a:latin typeface="Arial" panose="020B0604020202020204" pitchFamily="34" charset="0"/>
                        <a:ea typeface="Calibri"/>
                        <a:cs typeface="Arial" panose="020B0604020202020204" pitchFamily="34" charset="0"/>
                        <a:sym typeface="Calibri"/>
                      </a:endParaRPr>
                    </a:p>
                  </a:txBody>
                  <a:tcPr marL="68575" marR="68575" marT="0" marB="0" anchor="ctr">
                    <a:lnL w="12700" cap="flat" cmpd="sng" algn="ctr">
                      <a:noFill/>
                      <a:prstDash val="solid"/>
                      <a:round/>
                      <a:headEnd type="none" w="med" len="med"/>
                      <a:tailEnd type="none" w="med" len="med"/>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522750">
                <a:tc>
                  <a:txBody>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dirty="0">
                          <a:latin typeface="Arial" panose="020B0604020202020204" pitchFamily="34" charset="0"/>
                          <a:cs typeface="Arial" panose="020B0604020202020204" pitchFamily="34" charset="0"/>
                        </a:rPr>
                        <a:t>Ozone (O</a:t>
                      </a:r>
                      <a:r>
                        <a:rPr lang="en-US" sz="1600" u="none" strike="noStrike" cap="none" baseline="-25000" dirty="0">
                          <a:latin typeface="Arial" panose="020B0604020202020204" pitchFamily="34" charset="0"/>
                          <a:cs typeface="Arial" panose="020B0604020202020204" pitchFamily="34" charset="0"/>
                        </a:rPr>
                        <a:t>3</a:t>
                      </a:r>
                      <a:r>
                        <a:rPr lang="en-US" sz="1600" u="none" strike="noStrike" cap="none" dirty="0">
                          <a:latin typeface="Arial" panose="020B0604020202020204" pitchFamily="34" charset="0"/>
                          <a:cs typeface="Arial" panose="020B0604020202020204" pitchFamily="34" charset="0"/>
                        </a:rPr>
                        <a:t>)</a:t>
                      </a:r>
                      <a:endParaRPr sz="1200" b="0" i="0" u="none" strike="noStrike" cap="none" dirty="0">
                        <a:latin typeface="Arial" panose="020B0604020202020204" pitchFamily="34" charset="0"/>
                        <a:ea typeface="Calibri"/>
                        <a:cs typeface="Arial" panose="020B0604020202020204" pitchFamily="34" charset="0"/>
                        <a:sym typeface="Calibri"/>
                      </a:endParaRPr>
                    </a:p>
                  </a:txBody>
                  <a:tcPr marL="68575" marR="68575" marT="0" marB="0" anchor="ctr">
                    <a:lnL w="12700" cap="flat" cmpd="sng">
                      <a:noFill/>
                      <a:prstDash val="solid"/>
                      <a:round/>
                      <a:headEnd type="none" w="sm" len="sm"/>
                      <a:tailEnd type="none" w="sm" len="sm"/>
                    </a:lnL>
                    <a:lnR w="12700" cap="flat" cmpd="sng" algn="ctr">
                      <a:noFill/>
                      <a:prstDash val="solid"/>
                      <a:round/>
                      <a:headEnd type="none" w="med" len="med"/>
                      <a:tailEnd type="none" w="med" len="med"/>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1B75BC">
                        <a:alpha val="10000"/>
                      </a:srgbClr>
                    </a:solidFill>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dirty="0">
                          <a:latin typeface="Arial" panose="020B0604020202020204" pitchFamily="34" charset="0"/>
                          <a:cs typeface="Arial" panose="020B0604020202020204" pitchFamily="34" charset="0"/>
                        </a:rPr>
                        <a:t>One drop of yellow food coloring</a:t>
                      </a:r>
                      <a:endParaRPr sz="1200" b="0" i="0" u="none" strike="noStrike" cap="none" dirty="0">
                        <a:latin typeface="Arial" panose="020B0604020202020204" pitchFamily="34" charset="0"/>
                        <a:ea typeface="Calibri"/>
                        <a:cs typeface="Arial" panose="020B0604020202020204" pitchFamily="34" charset="0"/>
                        <a:sym typeface="Calibri"/>
                      </a:endParaRPr>
                    </a:p>
                  </a:txBody>
                  <a:tcPr marL="68575" marR="68575" marT="0" marB="0" anchor="ctr">
                    <a:lnL w="12700" cap="flat" cmpd="sng" algn="ctr">
                      <a:noFill/>
                      <a:prstDash val="solid"/>
                      <a:round/>
                      <a:headEnd type="none" w="med" len="med"/>
                      <a:tailEnd type="none" w="med" len="med"/>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solidFill>
                      <a:srgbClr val="1B75BC">
                        <a:alpha val="10000"/>
                      </a:srgbClr>
                    </a:solidFill>
                  </a:tcPr>
                </a:tc>
                <a:extLst>
                  <a:ext uri="{0D108BD9-81ED-4DB2-BD59-A6C34878D82A}">
                    <a16:rowId xmlns:a16="http://schemas.microsoft.com/office/drawing/2014/main" val="10006"/>
                  </a:ext>
                </a:extLst>
              </a:tr>
              <a:tr h="705700">
                <a:tc>
                  <a:txBody>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dirty="0">
                          <a:latin typeface="Arial" panose="020B0604020202020204" pitchFamily="34" charset="0"/>
                          <a:cs typeface="Arial" panose="020B0604020202020204" pitchFamily="34" charset="0"/>
                        </a:rPr>
                        <a:t>Volatile Organic Compounds (VOCs)</a:t>
                      </a:r>
                      <a:endParaRPr sz="1200" b="0" i="0" u="none" strike="noStrike" cap="none" dirty="0">
                        <a:latin typeface="Arial" panose="020B0604020202020204" pitchFamily="34" charset="0"/>
                        <a:ea typeface="Calibri"/>
                        <a:cs typeface="Arial" panose="020B0604020202020204" pitchFamily="34" charset="0"/>
                        <a:sym typeface="Calibri"/>
                      </a:endParaRPr>
                    </a:p>
                  </a:txBody>
                  <a:tcPr marL="68575" marR="68575" marT="0" marB="0" anchor="ctr">
                    <a:lnL w="12700" cap="flat" cmpd="sng">
                      <a:noFill/>
                      <a:prstDash val="solid"/>
                      <a:round/>
                      <a:headEnd type="none" w="sm" len="sm"/>
                      <a:tailEnd type="none" w="sm" len="sm"/>
                    </a:lnL>
                    <a:lnR w="12700" cap="flat" cmpd="sng" algn="ctr">
                      <a:noFill/>
                      <a:prstDash val="solid"/>
                      <a:round/>
                      <a:headEnd type="none" w="med" len="med"/>
                      <a:tailEnd type="none" w="med" len="med"/>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dirty="0">
                          <a:latin typeface="Arial" panose="020B0604020202020204" pitchFamily="34" charset="0"/>
                          <a:cs typeface="Arial" panose="020B0604020202020204" pitchFamily="34" charset="0"/>
                        </a:rPr>
                        <a:t>One drop of blue food coloring</a:t>
                      </a:r>
                      <a:endParaRPr sz="1200" b="0" i="0" u="none" strike="noStrike" cap="none" dirty="0">
                        <a:latin typeface="Arial" panose="020B0604020202020204" pitchFamily="34" charset="0"/>
                        <a:ea typeface="Calibri"/>
                        <a:cs typeface="Arial" panose="020B0604020202020204" pitchFamily="34" charset="0"/>
                        <a:sym typeface="Calibri"/>
                      </a:endParaRPr>
                    </a:p>
                  </a:txBody>
                  <a:tcPr marL="68575" marR="68575" marT="0" marB="0" anchor="ctr">
                    <a:lnL w="12700" cap="flat" cmpd="sng" algn="ctr">
                      <a:noFill/>
                      <a:prstDash val="solid"/>
                      <a:round/>
                      <a:headEnd type="none" w="med" len="med"/>
                      <a:tailEnd type="none" w="med" len="med"/>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tcPr>
                </a:tc>
                <a:extLst>
                  <a:ext uri="{0D108BD9-81ED-4DB2-BD59-A6C34878D82A}">
                    <a16:rowId xmlns:a16="http://schemas.microsoft.com/office/drawing/2014/main" val="10007"/>
                  </a:ext>
                </a:extLst>
              </a:tr>
            </a:tbl>
          </a:graphicData>
        </a:graphic>
      </p:graphicFrame>
      <p:sp>
        <p:nvSpPr>
          <p:cNvPr id="2" name="Google Shape;95;p12">
            <a:extLst>
              <a:ext uri="{FF2B5EF4-FFF2-40B4-BE49-F238E27FC236}">
                <a16:creationId xmlns:a16="http://schemas.microsoft.com/office/drawing/2014/main" id="{CD6DEEDB-E1CB-9767-AFA4-20C4C008FD94}"/>
              </a:ext>
            </a:extLst>
          </p:cNvPr>
          <p:cNvSpPr txBox="1">
            <a:spLocks/>
          </p:cNvSpPr>
          <p:nvPr/>
        </p:nvSpPr>
        <p:spPr>
          <a:xfrm>
            <a:off x="486470" y="650670"/>
            <a:ext cx="10515600" cy="1325563"/>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rgbClr val="595959"/>
              </a:buClr>
              <a:buSzPts val="3600"/>
              <a:buFont typeface="Lato Black"/>
              <a:buNone/>
            </a:pPr>
            <a:r>
              <a:rPr lang="en-US" sz="4200" b="1" dirty="0">
                <a:solidFill>
                  <a:srgbClr val="1E70B3"/>
                </a:solidFill>
              </a:rPr>
              <a:t>Personal Air Pollution Demonstration </a:t>
            </a:r>
            <a:endParaRPr lang="en-US" sz="4200" b="1" dirty="0">
              <a:solidFill>
                <a:srgbClr val="1B75BC"/>
              </a:solidFill>
              <a:latin typeface="Arial" panose="020B0604020202020204" pitchFamily="34" charset="0"/>
              <a:cs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4"/>
          <p:cNvSpPr txBox="1"/>
          <p:nvPr/>
        </p:nvSpPr>
        <p:spPr>
          <a:xfrm>
            <a:off x="433136" y="788697"/>
            <a:ext cx="11255760" cy="855000"/>
          </a:xfrm>
          <a:prstGeom prst="rect">
            <a:avLst/>
          </a:prstGeom>
          <a:noFill/>
          <a:ln>
            <a:noFill/>
          </a:ln>
        </p:spPr>
        <p:txBody>
          <a:bodyPr spcFirstLastPara="1" wrap="square" lIns="91425" tIns="45700" rIns="91425" bIns="45700" anchor="t" anchorCtr="0">
            <a:noAutofit/>
          </a:bodyPr>
          <a:lstStyle/>
          <a:p>
            <a:pPr marL="0" marR="0" lvl="0" indent="0" algn="l" rtl="0">
              <a:lnSpc>
                <a:spcPct val="110000"/>
              </a:lnSpc>
              <a:spcBef>
                <a:spcPts val="0"/>
              </a:spcBef>
              <a:spcAft>
                <a:spcPts val="600"/>
              </a:spcAft>
              <a:buClr>
                <a:srgbClr val="3F3F3F"/>
              </a:buClr>
              <a:buSzPts val="2400"/>
              <a:buFont typeface="Arial"/>
              <a:buNone/>
            </a:pPr>
            <a:r>
              <a:rPr lang="en-US" sz="2800" b="1" u="none" strike="noStrike" cap="none" dirty="0">
                <a:solidFill>
                  <a:schemeClr val="dk1"/>
                </a:solidFill>
                <a:latin typeface="Arial" panose="020B0604020202020204" pitchFamily="34" charset="0"/>
                <a:ea typeface="Lato"/>
                <a:cs typeface="Arial" panose="020B0604020202020204" pitchFamily="34" charset="0"/>
                <a:sym typeface="Lato"/>
              </a:rPr>
              <a:t>Listen to the following activities. </a:t>
            </a:r>
            <a:endParaRPr sz="2800" b="1" u="none" strike="noStrike" cap="none" dirty="0">
              <a:solidFill>
                <a:schemeClr val="dk1"/>
              </a:solidFill>
              <a:latin typeface="Arial" panose="020B0604020202020204" pitchFamily="34" charset="0"/>
              <a:ea typeface="Lato"/>
              <a:cs typeface="Arial" panose="020B0604020202020204" pitchFamily="34" charset="0"/>
              <a:sym typeface="Lato"/>
            </a:endParaRPr>
          </a:p>
          <a:p>
            <a:pPr marL="0" marR="0" lvl="0" indent="0" algn="l" rtl="0">
              <a:lnSpc>
                <a:spcPct val="110000"/>
              </a:lnSpc>
              <a:spcBef>
                <a:spcPts val="0"/>
              </a:spcBef>
              <a:spcAft>
                <a:spcPts val="0"/>
              </a:spcAft>
              <a:buClr>
                <a:srgbClr val="3F3F3F"/>
              </a:buClr>
              <a:buSzPts val="2400"/>
              <a:buFont typeface="Arial"/>
              <a:buNone/>
            </a:pPr>
            <a:r>
              <a:rPr lang="en-US" sz="2400" u="none" strike="noStrike" cap="none" dirty="0">
                <a:solidFill>
                  <a:schemeClr val="dk1"/>
                </a:solidFill>
                <a:latin typeface="Arial" panose="020B0604020202020204" pitchFamily="34" charset="0"/>
                <a:ea typeface="Lato"/>
                <a:cs typeface="Arial" panose="020B0604020202020204" pitchFamily="34" charset="0"/>
                <a:sym typeface="Lato"/>
              </a:rPr>
              <a:t>If you have participated in this activity in the past week, you need to add a drop of the corresponding pollutant in your cup of water. </a:t>
            </a:r>
            <a:endParaRPr sz="1400" b="0" i="0" u="none" strike="noStrike" cap="none" dirty="0">
              <a:solidFill>
                <a:schemeClr val="dk1"/>
              </a:solidFill>
              <a:latin typeface="Arial" panose="020B0604020202020204" pitchFamily="34" charset="0"/>
              <a:cs typeface="Arial" panose="020B0604020202020204" pitchFamily="34" charset="0"/>
              <a:sym typeface="Arial"/>
            </a:endParaRPr>
          </a:p>
        </p:txBody>
      </p:sp>
      <p:grpSp>
        <p:nvGrpSpPr>
          <p:cNvPr id="3" name="Group 2">
            <a:extLst>
              <a:ext uri="{FF2B5EF4-FFF2-40B4-BE49-F238E27FC236}">
                <a16:creationId xmlns:a16="http://schemas.microsoft.com/office/drawing/2014/main" id="{AD48F301-D49C-7191-296F-45DC19A1D7DD}"/>
              </a:ext>
            </a:extLst>
          </p:cNvPr>
          <p:cNvGrpSpPr/>
          <p:nvPr/>
        </p:nvGrpSpPr>
        <p:grpSpPr>
          <a:xfrm>
            <a:off x="1276661" y="2581414"/>
            <a:ext cx="3535182" cy="2596514"/>
            <a:chOff x="1276661" y="2581414"/>
            <a:chExt cx="3535182" cy="2596514"/>
          </a:xfrm>
        </p:grpSpPr>
        <p:pic>
          <p:nvPicPr>
            <p:cNvPr id="117" name="Google Shape;117;p14" descr="Car"/>
            <p:cNvPicPr preferRelativeResize="0"/>
            <p:nvPr/>
          </p:nvPicPr>
          <p:blipFill rotWithShape="1">
            <a:blip r:embed="rId3">
              <a:alphaModFix/>
            </a:blip>
            <a:srcRect t="25314" b="25215"/>
            <a:stretch>
              <a:fillRect/>
            </a:stretch>
          </p:blipFill>
          <p:spPr>
            <a:xfrm>
              <a:off x="1276661" y="3429000"/>
              <a:ext cx="3535182" cy="1748928"/>
            </a:xfrm>
            <a:prstGeom prst="rect">
              <a:avLst/>
            </a:prstGeom>
            <a:noFill/>
            <a:ln>
              <a:noFill/>
            </a:ln>
          </p:spPr>
        </p:pic>
        <p:sp>
          <p:nvSpPr>
            <p:cNvPr id="119" name="Google Shape;119;p14"/>
            <p:cNvSpPr txBox="1"/>
            <p:nvPr/>
          </p:nvSpPr>
          <p:spPr>
            <a:xfrm>
              <a:off x="1336390" y="2581414"/>
              <a:ext cx="1014566"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dirty="0">
                  <a:solidFill>
                    <a:srgbClr val="3F3F3F"/>
                  </a:solidFill>
                  <a:latin typeface="Arial" panose="020B0604020202020204" pitchFamily="34" charset="0"/>
                  <a:ea typeface="Lato Black"/>
                  <a:cs typeface="Arial" panose="020B0604020202020204" pitchFamily="34" charset="0"/>
                  <a:sym typeface="Lato Black"/>
                </a:rPr>
                <a:t>A</a:t>
              </a:r>
              <a:r>
                <a:rPr lang="en-US" sz="2400" u="none" strike="noStrike" cap="none" dirty="0">
                  <a:solidFill>
                    <a:srgbClr val="3F3F3F"/>
                  </a:solidFill>
                  <a:latin typeface="Arial" panose="020B0604020202020204" pitchFamily="34" charset="0"/>
                  <a:ea typeface="Lato Black"/>
                  <a:cs typeface="Arial" panose="020B0604020202020204" pitchFamily="34" charset="0"/>
                  <a:sym typeface="Lato Black"/>
                </a:rPr>
                <a:t>.</a:t>
              </a:r>
              <a:endParaRPr sz="1400" b="0" i="0" u="none" strike="noStrike" cap="none" dirty="0">
                <a:solidFill>
                  <a:srgbClr val="000000"/>
                </a:solidFill>
                <a:latin typeface="Arial"/>
                <a:ea typeface="Arial"/>
                <a:cs typeface="Arial"/>
                <a:sym typeface="Arial"/>
              </a:endParaRPr>
            </a:p>
          </p:txBody>
        </p:sp>
      </p:grpSp>
      <p:grpSp>
        <p:nvGrpSpPr>
          <p:cNvPr id="2" name="Group 1">
            <a:extLst>
              <a:ext uri="{FF2B5EF4-FFF2-40B4-BE49-F238E27FC236}">
                <a16:creationId xmlns:a16="http://schemas.microsoft.com/office/drawing/2014/main" id="{A7E57484-2AD2-C9D0-45A9-DF1C0E48D701}"/>
              </a:ext>
            </a:extLst>
          </p:cNvPr>
          <p:cNvGrpSpPr/>
          <p:nvPr/>
        </p:nvGrpSpPr>
        <p:grpSpPr>
          <a:xfrm>
            <a:off x="7380159" y="2581414"/>
            <a:ext cx="3307946" cy="2800663"/>
            <a:chOff x="6096000" y="2569955"/>
            <a:chExt cx="3307946" cy="2800663"/>
          </a:xfrm>
        </p:grpSpPr>
        <p:pic>
          <p:nvPicPr>
            <p:cNvPr id="118" name="Google Shape;118;p14" descr="Shower"/>
            <p:cNvPicPr preferRelativeResize="0"/>
            <p:nvPr/>
          </p:nvPicPr>
          <p:blipFill rotWithShape="1">
            <a:blip r:embed="rId4">
              <a:alphaModFix/>
            </a:blip>
            <a:srcRect/>
            <a:stretch/>
          </p:blipFill>
          <p:spPr>
            <a:xfrm>
              <a:off x="6603283" y="2569955"/>
              <a:ext cx="2800663" cy="2800663"/>
            </a:xfrm>
            <a:prstGeom prst="rect">
              <a:avLst/>
            </a:prstGeom>
            <a:noFill/>
            <a:ln>
              <a:noFill/>
            </a:ln>
          </p:spPr>
        </p:pic>
        <p:sp>
          <p:nvSpPr>
            <p:cNvPr id="120" name="Google Shape;120;p14"/>
            <p:cNvSpPr txBox="1"/>
            <p:nvPr/>
          </p:nvSpPr>
          <p:spPr>
            <a:xfrm>
              <a:off x="6096000" y="2569955"/>
              <a:ext cx="1014566"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dirty="0">
                  <a:solidFill>
                    <a:srgbClr val="3F3F3F"/>
                  </a:solidFill>
                  <a:latin typeface="Arial" panose="020B0604020202020204" pitchFamily="34" charset="0"/>
                  <a:ea typeface="Lato Black"/>
                  <a:cs typeface="Arial" panose="020B0604020202020204" pitchFamily="34" charset="0"/>
                  <a:sym typeface="Lato Black"/>
                </a:rPr>
                <a:t>B</a:t>
              </a:r>
              <a:r>
                <a:rPr lang="en-US" sz="2400" u="none" strike="noStrike" cap="none" dirty="0">
                  <a:solidFill>
                    <a:srgbClr val="3F3F3F"/>
                  </a:solidFill>
                  <a:latin typeface="Arial" panose="020B0604020202020204" pitchFamily="34" charset="0"/>
                  <a:ea typeface="Lato Black"/>
                  <a:cs typeface="Arial" panose="020B0604020202020204" pitchFamily="34" charset="0"/>
                  <a:sym typeface="Lato Black"/>
                </a:rPr>
                <a:t>.</a:t>
              </a:r>
              <a:endParaRPr sz="1400" b="0" i="0" u="none" strike="noStrike" cap="none" dirty="0">
                <a:solidFill>
                  <a:srgbClr val="000000"/>
                </a:solidFill>
                <a:latin typeface="Arial"/>
                <a:ea typeface="Arial"/>
                <a:cs typeface="Arial"/>
                <a:sym typeface="Arial"/>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pic>
        <p:nvPicPr>
          <p:cNvPr id="128" name="Google Shape;128;p15" descr="Protecting hand"/>
          <p:cNvPicPr preferRelativeResize="0"/>
          <p:nvPr/>
        </p:nvPicPr>
        <p:blipFill rotWithShape="1">
          <a:blip r:embed="rId3">
            <a:alphaModFix/>
          </a:blip>
          <a:srcRect/>
          <a:stretch/>
        </p:blipFill>
        <p:spPr>
          <a:xfrm>
            <a:off x="2089821" y="527233"/>
            <a:ext cx="3232880" cy="3232880"/>
          </a:xfrm>
          <a:prstGeom prst="rect">
            <a:avLst/>
          </a:prstGeom>
          <a:noFill/>
          <a:ln>
            <a:noFill/>
          </a:ln>
        </p:spPr>
      </p:pic>
      <p:pic>
        <p:nvPicPr>
          <p:cNvPr id="129" name="Google Shape;129;p15" descr="Laptop"/>
          <p:cNvPicPr preferRelativeResize="0"/>
          <p:nvPr/>
        </p:nvPicPr>
        <p:blipFill rotWithShape="1">
          <a:blip r:embed="rId4">
            <a:alphaModFix/>
          </a:blip>
          <a:srcRect/>
          <a:stretch/>
        </p:blipFill>
        <p:spPr>
          <a:xfrm>
            <a:off x="7272610" y="478321"/>
            <a:ext cx="2990655" cy="2990655"/>
          </a:xfrm>
          <a:prstGeom prst="rect">
            <a:avLst/>
          </a:prstGeom>
          <a:noFill/>
          <a:ln>
            <a:noFill/>
          </a:ln>
        </p:spPr>
      </p:pic>
      <p:pic>
        <p:nvPicPr>
          <p:cNvPr id="130" name="Google Shape;130;p15" descr="Bonfire"/>
          <p:cNvPicPr preferRelativeResize="0"/>
          <p:nvPr/>
        </p:nvPicPr>
        <p:blipFill rotWithShape="1">
          <a:blip r:embed="rId5">
            <a:alphaModFix/>
          </a:blip>
          <a:srcRect/>
          <a:stretch/>
        </p:blipFill>
        <p:spPr>
          <a:xfrm>
            <a:off x="2295993" y="3260031"/>
            <a:ext cx="2990655" cy="2990655"/>
          </a:xfrm>
          <a:prstGeom prst="rect">
            <a:avLst/>
          </a:prstGeom>
          <a:noFill/>
          <a:ln>
            <a:noFill/>
          </a:ln>
        </p:spPr>
      </p:pic>
      <p:pic>
        <p:nvPicPr>
          <p:cNvPr id="131" name="Google Shape;131;p15" descr="Paint"/>
          <p:cNvPicPr preferRelativeResize="0"/>
          <p:nvPr/>
        </p:nvPicPr>
        <p:blipFill rotWithShape="1">
          <a:blip r:embed="rId6">
            <a:alphaModFix/>
          </a:blip>
          <a:srcRect/>
          <a:stretch/>
        </p:blipFill>
        <p:spPr>
          <a:xfrm>
            <a:off x="7403257" y="3739628"/>
            <a:ext cx="2565201" cy="2565201"/>
          </a:xfrm>
          <a:prstGeom prst="rect">
            <a:avLst/>
          </a:prstGeom>
          <a:noFill/>
          <a:ln>
            <a:noFill/>
          </a:ln>
        </p:spPr>
      </p:pic>
      <p:sp>
        <p:nvSpPr>
          <p:cNvPr id="132" name="Google Shape;132;p15"/>
          <p:cNvSpPr txBox="1"/>
          <p:nvPr/>
        </p:nvSpPr>
        <p:spPr>
          <a:xfrm>
            <a:off x="1466307" y="1682008"/>
            <a:ext cx="1014566"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dirty="0">
                <a:solidFill>
                  <a:srgbClr val="3F3F3F"/>
                </a:solidFill>
                <a:latin typeface="Arial" panose="020B0604020202020204" pitchFamily="34" charset="0"/>
                <a:ea typeface="Lato Black"/>
                <a:cs typeface="Arial" panose="020B0604020202020204" pitchFamily="34" charset="0"/>
                <a:sym typeface="Lato Black"/>
              </a:rPr>
              <a:t>C</a:t>
            </a:r>
            <a:r>
              <a:rPr lang="en-US" sz="2400" u="none" strike="noStrike" cap="none" dirty="0">
                <a:solidFill>
                  <a:srgbClr val="3F3F3F"/>
                </a:solidFill>
                <a:latin typeface="Arial" panose="020B0604020202020204" pitchFamily="34" charset="0"/>
                <a:ea typeface="Lato Black"/>
                <a:cs typeface="Arial" panose="020B0604020202020204" pitchFamily="34" charset="0"/>
                <a:sym typeface="Lato Black"/>
              </a:rPr>
              <a:t>.</a:t>
            </a:r>
            <a:endParaRPr sz="1400" b="0" i="0" u="none" strike="noStrike" cap="none" dirty="0">
              <a:solidFill>
                <a:srgbClr val="000000"/>
              </a:solidFill>
              <a:latin typeface="Arial"/>
              <a:ea typeface="Arial"/>
              <a:cs typeface="Arial"/>
              <a:sym typeface="Arial"/>
            </a:endParaRPr>
          </a:p>
        </p:txBody>
      </p:sp>
      <p:sp>
        <p:nvSpPr>
          <p:cNvPr id="133" name="Google Shape;133;p15"/>
          <p:cNvSpPr txBox="1"/>
          <p:nvPr/>
        </p:nvSpPr>
        <p:spPr>
          <a:xfrm>
            <a:off x="6385580" y="1603575"/>
            <a:ext cx="1014566"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dirty="0">
                <a:solidFill>
                  <a:srgbClr val="3F3F3F"/>
                </a:solidFill>
                <a:latin typeface="Arial" panose="020B0604020202020204" pitchFamily="34" charset="0"/>
                <a:ea typeface="Lato Black"/>
                <a:cs typeface="Arial" panose="020B0604020202020204" pitchFamily="34" charset="0"/>
                <a:sym typeface="Lato Black"/>
              </a:rPr>
              <a:t>D</a:t>
            </a:r>
            <a:r>
              <a:rPr lang="en-US" sz="2400" u="none" strike="noStrike" cap="none" dirty="0">
                <a:solidFill>
                  <a:srgbClr val="3F3F3F"/>
                </a:solidFill>
                <a:latin typeface="Arial" panose="020B0604020202020204" pitchFamily="34" charset="0"/>
                <a:ea typeface="Lato Black"/>
                <a:cs typeface="Arial" panose="020B0604020202020204" pitchFamily="34" charset="0"/>
                <a:sym typeface="Lato Black"/>
              </a:rPr>
              <a:t>.</a:t>
            </a:r>
            <a:endParaRPr sz="1400" b="0" i="0" u="none" strike="noStrike" cap="none" dirty="0">
              <a:solidFill>
                <a:srgbClr val="000000"/>
              </a:solidFill>
              <a:latin typeface="Arial"/>
              <a:ea typeface="Arial"/>
              <a:cs typeface="Arial"/>
              <a:sym typeface="Arial"/>
            </a:endParaRPr>
          </a:p>
        </p:txBody>
      </p:sp>
      <p:sp>
        <p:nvSpPr>
          <p:cNvPr id="134" name="Google Shape;134;p15"/>
          <p:cNvSpPr txBox="1"/>
          <p:nvPr/>
        </p:nvSpPr>
        <p:spPr>
          <a:xfrm>
            <a:off x="1466307" y="4163408"/>
            <a:ext cx="1014566"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dirty="0">
                <a:solidFill>
                  <a:srgbClr val="3F3F3F"/>
                </a:solidFill>
                <a:latin typeface="Arial" panose="020B0604020202020204" pitchFamily="34" charset="0"/>
                <a:ea typeface="Lato Black"/>
                <a:cs typeface="Arial" panose="020B0604020202020204" pitchFamily="34" charset="0"/>
                <a:sym typeface="Lato Black"/>
              </a:rPr>
              <a:t>E</a:t>
            </a:r>
            <a:r>
              <a:rPr lang="en-US" sz="2400" u="none" strike="noStrike" cap="none" dirty="0">
                <a:solidFill>
                  <a:srgbClr val="3F3F3F"/>
                </a:solidFill>
                <a:latin typeface="Arial" panose="020B0604020202020204" pitchFamily="34" charset="0"/>
                <a:ea typeface="Lato Black"/>
                <a:cs typeface="Arial" panose="020B0604020202020204" pitchFamily="34" charset="0"/>
                <a:sym typeface="Lato Black"/>
              </a:rPr>
              <a:t>.</a:t>
            </a:r>
            <a:endParaRPr sz="1400" b="0" i="0" u="none" strike="noStrike" cap="none" dirty="0">
              <a:solidFill>
                <a:srgbClr val="000000"/>
              </a:solidFill>
              <a:latin typeface="Arial"/>
              <a:ea typeface="Arial"/>
              <a:cs typeface="Arial"/>
              <a:sym typeface="Arial"/>
            </a:endParaRPr>
          </a:p>
        </p:txBody>
      </p:sp>
      <p:sp>
        <p:nvSpPr>
          <p:cNvPr id="135" name="Google Shape;135;p15"/>
          <p:cNvSpPr txBox="1"/>
          <p:nvPr/>
        </p:nvSpPr>
        <p:spPr>
          <a:xfrm>
            <a:off x="6385580" y="4106247"/>
            <a:ext cx="1014566"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dirty="0">
                <a:solidFill>
                  <a:srgbClr val="3F3F3F"/>
                </a:solidFill>
                <a:latin typeface="Arial" panose="020B0604020202020204" pitchFamily="34" charset="0"/>
                <a:ea typeface="Lato Black"/>
                <a:cs typeface="Arial" panose="020B0604020202020204" pitchFamily="34" charset="0"/>
                <a:sym typeface="Lato Black"/>
              </a:rPr>
              <a:t>F</a:t>
            </a:r>
            <a:r>
              <a:rPr lang="en-US" sz="2400" u="none" strike="noStrike" cap="none" dirty="0">
                <a:solidFill>
                  <a:srgbClr val="3F3F3F"/>
                </a:solidFill>
                <a:latin typeface="Arial" panose="020B0604020202020204" pitchFamily="34" charset="0"/>
                <a:ea typeface="Lato Black"/>
                <a:cs typeface="Arial" panose="020B0604020202020204" pitchFamily="34" charset="0"/>
                <a:sym typeface="Lato Black"/>
              </a:rPr>
              <a:t>.</a:t>
            </a:r>
            <a:endParaRPr sz="1400" b="0" i="0" u="none" strike="noStrike" cap="none" dirty="0">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pic>
        <p:nvPicPr>
          <p:cNvPr id="143" name="Google Shape;143;p16" descr="Car"/>
          <p:cNvPicPr preferRelativeResize="0"/>
          <p:nvPr/>
        </p:nvPicPr>
        <p:blipFill rotWithShape="1">
          <a:blip r:embed="rId3">
            <a:alphaModFix/>
          </a:blip>
          <a:srcRect/>
          <a:stretch/>
        </p:blipFill>
        <p:spPr>
          <a:xfrm>
            <a:off x="1467033" y="638335"/>
            <a:ext cx="3312540" cy="3312540"/>
          </a:xfrm>
          <a:prstGeom prst="rect">
            <a:avLst/>
          </a:prstGeom>
          <a:noFill/>
          <a:ln>
            <a:noFill/>
          </a:ln>
        </p:spPr>
      </p:pic>
      <p:pic>
        <p:nvPicPr>
          <p:cNvPr id="144" name="Google Shape;144;p16" descr="Leaf"/>
          <p:cNvPicPr preferRelativeResize="0"/>
          <p:nvPr/>
        </p:nvPicPr>
        <p:blipFill rotWithShape="1">
          <a:blip r:embed="rId4">
            <a:alphaModFix/>
          </a:blip>
          <a:srcRect/>
          <a:stretch/>
        </p:blipFill>
        <p:spPr>
          <a:xfrm>
            <a:off x="8804101" y="922861"/>
            <a:ext cx="3028014" cy="3028014"/>
          </a:xfrm>
          <a:prstGeom prst="rect">
            <a:avLst/>
          </a:prstGeom>
          <a:noFill/>
          <a:ln>
            <a:noFill/>
          </a:ln>
        </p:spPr>
      </p:pic>
      <p:sp>
        <p:nvSpPr>
          <p:cNvPr id="146" name="Google Shape;146;p16"/>
          <p:cNvSpPr txBox="1"/>
          <p:nvPr/>
        </p:nvSpPr>
        <p:spPr>
          <a:xfrm>
            <a:off x="894391" y="1906857"/>
            <a:ext cx="1014566"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dirty="0">
                <a:solidFill>
                  <a:srgbClr val="3F3F3F"/>
                </a:solidFill>
                <a:latin typeface="Arial" panose="020B0604020202020204" pitchFamily="34" charset="0"/>
                <a:ea typeface="Lato Black"/>
                <a:cs typeface="Arial" panose="020B0604020202020204" pitchFamily="34" charset="0"/>
                <a:sym typeface="Lato Black"/>
              </a:rPr>
              <a:t>G</a:t>
            </a:r>
            <a:r>
              <a:rPr lang="en-US" sz="2400" u="none" strike="noStrike" cap="none" dirty="0">
                <a:solidFill>
                  <a:srgbClr val="3F3F3F"/>
                </a:solidFill>
                <a:latin typeface="Arial" panose="020B0604020202020204" pitchFamily="34" charset="0"/>
                <a:ea typeface="Lato Black"/>
                <a:cs typeface="Arial" panose="020B0604020202020204" pitchFamily="34" charset="0"/>
                <a:sym typeface="Lato Black"/>
              </a:rPr>
              <a:t>.</a:t>
            </a:r>
            <a:endParaRPr sz="1400" b="0" i="0" u="none" strike="noStrike" cap="none" dirty="0">
              <a:solidFill>
                <a:srgbClr val="000000"/>
              </a:solidFill>
              <a:latin typeface="Arial"/>
              <a:ea typeface="Arial"/>
              <a:cs typeface="Arial"/>
              <a:sym typeface="Arial"/>
            </a:endParaRPr>
          </a:p>
        </p:txBody>
      </p:sp>
      <p:sp>
        <p:nvSpPr>
          <p:cNvPr id="147" name="Google Shape;147;p16"/>
          <p:cNvSpPr txBox="1"/>
          <p:nvPr/>
        </p:nvSpPr>
        <p:spPr>
          <a:xfrm>
            <a:off x="8479502" y="1906857"/>
            <a:ext cx="1014566"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dirty="0">
                <a:solidFill>
                  <a:srgbClr val="3F3F3F"/>
                </a:solidFill>
                <a:latin typeface="Arial" panose="020B0604020202020204" pitchFamily="34" charset="0"/>
                <a:ea typeface="Lato Black"/>
                <a:cs typeface="Arial" panose="020B0604020202020204" pitchFamily="34" charset="0"/>
                <a:sym typeface="Lato Black"/>
              </a:rPr>
              <a:t>H</a:t>
            </a:r>
            <a:r>
              <a:rPr lang="en-US" sz="2400" u="none" strike="noStrike" cap="none" dirty="0">
                <a:solidFill>
                  <a:srgbClr val="3F3F3F"/>
                </a:solidFill>
                <a:latin typeface="Arial" panose="020B0604020202020204" pitchFamily="34" charset="0"/>
                <a:ea typeface="Lato Black"/>
                <a:cs typeface="Arial" panose="020B0604020202020204" pitchFamily="34" charset="0"/>
                <a:sym typeface="Lato Black"/>
              </a:rPr>
              <a:t>.</a:t>
            </a:r>
            <a:endParaRPr sz="1400" b="0" i="0" u="none" strike="noStrike" cap="none" dirty="0">
              <a:solidFill>
                <a:srgbClr val="000000"/>
              </a:solidFill>
              <a:latin typeface="Arial"/>
              <a:ea typeface="Arial"/>
              <a:cs typeface="Arial"/>
              <a:sym typeface="Arial"/>
            </a:endParaRPr>
          </a:p>
        </p:txBody>
      </p:sp>
      <p:grpSp>
        <p:nvGrpSpPr>
          <p:cNvPr id="2" name="Group 1">
            <a:extLst>
              <a:ext uri="{FF2B5EF4-FFF2-40B4-BE49-F238E27FC236}">
                <a16:creationId xmlns:a16="http://schemas.microsoft.com/office/drawing/2014/main" id="{A176DA28-2878-FE40-F867-2126FFA67367}"/>
              </a:ext>
            </a:extLst>
          </p:cNvPr>
          <p:cNvGrpSpPr/>
          <p:nvPr/>
        </p:nvGrpSpPr>
        <p:grpSpPr>
          <a:xfrm>
            <a:off x="4062164" y="3471291"/>
            <a:ext cx="3706181" cy="3157928"/>
            <a:chOff x="3577421" y="3471291"/>
            <a:chExt cx="3706181" cy="3157928"/>
          </a:xfrm>
        </p:grpSpPr>
        <p:pic>
          <p:nvPicPr>
            <p:cNvPr id="145" name="Google Shape;145;p16" descr="Gauge"/>
            <p:cNvPicPr preferRelativeResize="0"/>
            <p:nvPr/>
          </p:nvPicPr>
          <p:blipFill rotWithShape="1">
            <a:blip r:embed="rId5">
              <a:alphaModFix/>
            </a:blip>
            <a:srcRect/>
            <a:stretch/>
          </p:blipFill>
          <p:spPr>
            <a:xfrm>
              <a:off x="4125674" y="3471291"/>
              <a:ext cx="3157928" cy="3157928"/>
            </a:xfrm>
            <a:prstGeom prst="rect">
              <a:avLst/>
            </a:prstGeom>
            <a:noFill/>
            <a:ln>
              <a:noFill/>
            </a:ln>
          </p:spPr>
        </p:pic>
        <p:sp>
          <p:nvSpPr>
            <p:cNvPr id="148" name="Google Shape;148;p16"/>
            <p:cNvSpPr txBox="1"/>
            <p:nvPr/>
          </p:nvSpPr>
          <p:spPr>
            <a:xfrm>
              <a:off x="3577421" y="4322771"/>
              <a:ext cx="1014566"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dirty="0">
                  <a:solidFill>
                    <a:srgbClr val="3F3F3F"/>
                  </a:solidFill>
                  <a:latin typeface="Arial" panose="020B0604020202020204" pitchFamily="34" charset="0"/>
                  <a:ea typeface="Lato Black"/>
                  <a:cs typeface="Arial" panose="020B0604020202020204" pitchFamily="34" charset="0"/>
                  <a:sym typeface="Lato Black"/>
                </a:rPr>
                <a:t>I</a:t>
              </a:r>
              <a:r>
                <a:rPr lang="en-US" sz="2400" u="none" strike="noStrike" cap="none" dirty="0">
                  <a:solidFill>
                    <a:srgbClr val="3F3F3F"/>
                  </a:solidFill>
                  <a:latin typeface="Arial" panose="020B0604020202020204" pitchFamily="34" charset="0"/>
                  <a:ea typeface="Lato Black"/>
                  <a:cs typeface="Arial" panose="020B0604020202020204" pitchFamily="34" charset="0"/>
                  <a:sym typeface="Lato Black"/>
                </a:rPr>
                <a:t>.</a:t>
              </a:r>
              <a:endParaRPr sz="1400" b="0" i="0" u="none" strike="noStrike" cap="none" dirty="0">
                <a:solidFill>
                  <a:srgbClr val="000000"/>
                </a:solidFill>
                <a:latin typeface="Arial"/>
                <a:ea typeface="Arial"/>
                <a:cs typeface="Arial"/>
                <a:sym typeface="Arial"/>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pic>
        <p:nvPicPr>
          <p:cNvPr id="156" name="Google Shape;156;p17" descr="Shirt"/>
          <p:cNvPicPr preferRelativeResize="0"/>
          <p:nvPr/>
        </p:nvPicPr>
        <p:blipFill rotWithShape="1">
          <a:blip r:embed="rId3">
            <a:alphaModFix/>
          </a:blip>
          <a:srcRect/>
          <a:stretch/>
        </p:blipFill>
        <p:spPr>
          <a:xfrm>
            <a:off x="1409769" y="814177"/>
            <a:ext cx="2934324" cy="2934324"/>
          </a:xfrm>
          <a:prstGeom prst="rect">
            <a:avLst/>
          </a:prstGeom>
          <a:noFill/>
          <a:ln>
            <a:noFill/>
          </a:ln>
        </p:spPr>
      </p:pic>
      <p:pic>
        <p:nvPicPr>
          <p:cNvPr id="157" name="Google Shape;157;p17" descr="Fax"/>
          <p:cNvPicPr preferRelativeResize="0"/>
          <p:nvPr/>
        </p:nvPicPr>
        <p:blipFill rotWithShape="1">
          <a:blip r:embed="rId4">
            <a:alphaModFix/>
          </a:blip>
          <a:srcRect/>
          <a:stretch/>
        </p:blipFill>
        <p:spPr>
          <a:xfrm>
            <a:off x="4877407" y="3554488"/>
            <a:ext cx="2934325" cy="2934325"/>
          </a:xfrm>
          <a:prstGeom prst="rect">
            <a:avLst/>
          </a:prstGeom>
          <a:noFill/>
          <a:ln>
            <a:noFill/>
          </a:ln>
        </p:spPr>
      </p:pic>
      <p:sp>
        <p:nvSpPr>
          <p:cNvPr id="158" name="Google Shape;158;p17"/>
          <p:cNvSpPr txBox="1"/>
          <p:nvPr/>
        </p:nvSpPr>
        <p:spPr>
          <a:xfrm>
            <a:off x="6547973" y="2203149"/>
            <a:ext cx="1014566"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dirty="0">
                <a:solidFill>
                  <a:srgbClr val="3F3F3F"/>
                </a:solidFill>
                <a:latin typeface="Arial" panose="020B0604020202020204" pitchFamily="34" charset="0"/>
                <a:ea typeface="Lato Black"/>
                <a:cs typeface="Arial" panose="020B0604020202020204" pitchFamily="34" charset="0"/>
                <a:sym typeface="Lato Black"/>
              </a:rPr>
              <a:t>K</a:t>
            </a:r>
            <a:r>
              <a:rPr lang="en-US" sz="2400" u="none" strike="noStrike" cap="none" dirty="0">
                <a:solidFill>
                  <a:srgbClr val="3F3F3F"/>
                </a:solidFill>
                <a:latin typeface="Arial" panose="020B0604020202020204" pitchFamily="34" charset="0"/>
                <a:ea typeface="Lato Black"/>
                <a:cs typeface="Arial" panose="020B0604020202020204" pitchFamily="34" charset="0"/>
                <a:sym typeface="Lato Black"/>
              </a:rPr>
              <a:t>.</a:t>
            </a:r>
            <a:endParaRPr sz="1400" b="0" i="0" u="none" strike="noStrike" cap="none" dirty="0">
              <a:solidFill>
                <a:srgbClr val="000000"/>
              </a:solidFill>
              <a:latin typeface="Arial"/>
              <a:ea typeface="Arial"/>
              <a:cs typeface="Arial"/>
              <a:sym typeface="Arial"/>
            </a:endParaRPr>
          </a:p>
        </p:txBody>
      </p:sp>
      <p:sp>
        <p:nvSpPr>
          <p:cNvPr id="159" name="Google Shape;159;p17"/>
          <p:cNvSpPr txBox="1"/>
          <p:nvPr/>
        </p:nvSpPr>
        <p:spPr>
          <a:xfrm>
            <a:off x="617559" y="1889369"/>
            <a:ext cx="1014566"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dirty="0">
                <a:solidFill>
                  <a:srgbClr val="3F3F3F"/>
                </a:solidFill>
                <a:latin typeface="Arial" panose="020B0604020202020204" pitchFamily="34" charset="0"/>
                <a:ea typeface="Lato Black"/>
                <a:cs typeface="Arial" panose="020B0604020202020204" pitchFamily="34" charset="0"/>
                <a:sym typeface="Lato Black"/>
              </a:rPr>
              <a:t>J</a:t>
            </a:r>
            <a:r>
              <a:rPr lang="en-US" sz="2400" u="none" strike="noStrike" cap="none" dirty="0">
                <a:solidFill>
                  <a:srgbClr val="3F3F3F"/>
                </a:solidFill>
                <a:latin typeface="Arial" panose="020B0604020202020204" pitchFamily="34" charset="0"/>
                <a:ea typeface="Lato Black"/>
                <a:cs typeface="Arial" panose="020B0604020202020204" pitchFamily="34" charset="0"/>
                <a:sym typeface="Lato Black"/>
              </a:rPr>
              <a:t>.</a:t>
            </a:r>
            <a:endParaRPr sz="1400" b="0" i="0" u="none" strike="noStrike" cap="none" dirty="0">
              <a:solidFill>
                <a:srgbClr val="000000"/>
              </a:solidFill>
              <a:latin typeface="Arial"/>
              <a:ea typeface="Arial"/>
              <a:cs typeface="Arial"/>
              <a:sym typeface="Arial"/>
            </a:endParaRPr>
          </a:p>
        </p:txBody>
      </p:sp>
      <p:sp>
        <p:nvSpPr>
          <p:cNvPr id="160" name="Google Shape;160;p17"/>
          <p:cNvSpPr txBox="1"/>
          <p:nvPr/>
        </p:nvSpPr>
        <p:spPr>
          <a:xfrm>
            <a:off x="4518037" y="3962354"/>
            <a:ext cx="1014566"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dirty="0">
                <a:solidFill>
                  <a:srgbClr val="3F3F3F"/>
                </a:solidFill>
                <a:latin typeface="Arial" panose="020B0604020202020204" pitchFamily="34" charset="0"/>
                <a:ea typeface="Lato Black"/>
                <a:cs typeface="Arial" panose="020B0604020202020204" pitchFamily="34" charset="0"/>
                <a:sym typeface="Lato Black"/>
              </a:rPr>
              <a:t>L</a:t>
            </a:r>
            <a:r>
              <a:rPr lang="en-US" sz="2400" u="none" strike="noStrike" cap="none" dirty="0">
                <a:solidFill>
                  <a:srgbClr val="3F3F3F"/>
                </a:solidFill>
                <a:latin typeface="Arial" panose="020B0604020202020204" pitchFamily="34" charset="0"/>
                <a:ea typeface="Lato Black"/>
                <a:cs typeface="Arial" panose="020B0604020202020204" pitchFamily="34" charset="0"/>
                <a:sym typeface="Lato Black"/>
              </a:rPr>
              <a:t>.</a:t>
            </a:r>
            <a:endParaRPr sz="1400" b="0" i="0" u="none" strike="noStrike" cap="none" dirty="0">
              <a:solidFill>
                <a:srgbClr val="000000"/>
              </a:solidFill>
              <a:latin typeface="Arial"/>
              <a:ea typeface="Arial"/>
              <a:cs typeface="Arial"/>
              <a:sym typeface="Arial"/>
            </a:endParaRPr>
          </a:p>
        </p:txBody>
      </p:sp>
      <p:grpSp>
        <p:nvGrpSpPr>
          <p:cNvPr id="161" name="Google Shape;161;p17"/>
          <p:cNvGrpSpPr/>
          <p:nvPr/>
        </p:nvGrpSpPr>
        <p:grpSpPr>
          <a:xfrm flipH="1">
            <a:off x="7229200" y="777702"/>
            <a:ext cx="4327139" cy="3312540"/>
            <a:chOff x="7229200" y="463923"/>
            <a:chExt cx="4327139" cy="3312540"/>
          </a:xfrm>
        </p:grpSpPr>
        <p:pic>
          <p:nvPicPr>
            <p:cNvPr id="162" name="Google Shape;162;p17" descr="Car"/>
            <p:cNvPicPr preferRelativeResize="0"/>
            <p:nvPr/>
          </p:nvPicPr>
          <p:blipFill rotWithShape="1">
            <a:blip r:embed="rId5">
              <a:alphaModFix/>
            </a:blip>
            <a:srcRect/>
            <a:stretch/>
          </p:blipFill>
          <p:spPr>
            <a:xfrm>
              <a:off x="8243799" y="463922"/>
              <a:ext cx="3312540" cy="3312540"/>
            </a:xfrm>
            <a:prstGeom prst="rect">
              <a:avLst/>
            </a:prstGeom>
            <a:noFill/>
            <a:ln>
              <a:noFill/>
            </a:ln>
          </p:spPr>
        </p:pic>
        <p:sp>
          <p:nvSpPr>
            <p:cNvPr id="163" name="Google Shape;163;p17"/>
            <p:cNvSpPr/>
            <p:nvPr/>
          </p:nvSpPr>
          <p:spPr>
            <a:xfrm flipH="1">
              <a:off x="7229200" y="1441125"/>
              <a:ext cx="1014600" cy="909900"/>
            </a:xfrm>
            <a:prstGeom prst="cloudCallout">
              <a:avLst>
                <a:gd name="adj1" fmla="val -47026"/>
                <a:gd name="adj2" fmla="val 57688"/>
              </a:avLst>
            </a:prstGeom>
            <a:solidFill>
              <a:srgbClr val="F15A29"/>
            </a:solidFill>
            <a:ln w="9525" cap="flat" cmpd="sng">
              <a:solidFill>
                <a:srgbClr val="F15A2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dirty="0">
                <a:latin typeface="Arial" panose="020B0604020202020204" pitchFamily="34" charset="0"/>
                <a:ea typeface="Lato"/>
                <a:cs typeface="Arial" panose="020B0604020202020204" pitchFamily="34" charset="0"/>
                <a:sym typeface="Lato"/>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2" name="Google Shape;172;p18"/>
          <p:cNvSpPr txBox="1"/>
          <p:nvPr/>
        </p:nvSpPr>
        <p:spPr>
          <a:xfrm>
            <a:off x="418500" y="1784733"/>
            <a:ext cx="11355000" cy="4098274"/>
          </a:xfrm>
          <a:prstGeom prst="rect">
            <a:avLst/>
          </a:prstGeom>
          <a:noFill/>
          <a:ln>
            <a:noFill/>
          </a:ln>
        </p:spPr>
        <p:txBody>
          <a:bodyPr spcFirstLastPara="1" wrap="square" lIns="91425" tIns="91425" rIns="91425" bIns="91425" anchor="t" anchorCtr="0">
            <a:noAutofit/>
          </a:bodyPr>
          <a:lstStyle/>
          <a:p>
            <a:pPr marL="76200" lvl="0" algn="l" rtl="0">
              <a:lnSpc>
                <a:spcPct val="110000"/>
              </a:lnSpc>
              <a:spcBef>
                <a:spcPts val="0"/>
              </a:spcBef>
              <a:spcAft>
                <a:spcPts val="1800"/>
              </a:spcAft>
              <a:buClr>
                <a:schemeClr val="dk1"/>
              </a:buClr>
              <a:buSzPts val="2400"/>
            </a:pPr>
            <a:r>
              <a:rPr lang="en-US" sz="2800" b="1" i="1" dirty="0">
                <a:solidFill>
                  <a:schemeClr val="dk1"/>
                </a:solidFill>
                <a:latin typeface="Arial" panose="020B0604020202020204" pitchFamily="34" charset="0"/>
                <a:ea typeface="Lato"/>
                <a:cs typeface="Arial" panose="020B0604020202020204" pitchFamily="34" charset="0"/>
                <a:sym typeface="Lato"/>
              </a:rPr>
              <a:t>Compare your cup to another person’s cup from your group.</a:t>
            </a:r>
            <a:endParaRPr sz="2800" i="1" dirty="0">
              <a:solidFill>
                <a:schemeClr val="dk1"/>
              </a:solidFill>
              <a:latin typeface="Arial" panose="020B0604020202020204" pitchFamily="34" charset="0"/>
              <a:ea typeface="Lato"/>
              <a:cs typeface="Arial" panose="020B0604020202020204" pitchFamily="34" charset="0"/>
              <a:sym typeface="Lato"/>
            </a:endParaRPr>
          </a:p>
          <a:p>
            <a:pPr marL="76200" lvl="0" algn="l" rtl="0">
              <a:lnSpc>
                <a:spcPct val="110000"/>
              </a:lnSpc>
              <a:spcBef>
                <a:spcPts val="0"/>
              </a:spcBef>
              <a:spcAft>
                <a:spcPts val="600"/>
              </a:spcAft>
              <a:buClr>
                <a:schemeClr val="dk1"/>
              </a:buClr>
              <a:buSzPts val="2400"/>
            </a:pPr>
            <a:r>
              <a:rPr lang="en-US" sz="2800" b="1" dirty="0">
                <a:solidFill>
                  <a:schemeClr val="dk1"/>
                </a:solidFill>
                <a:latin typeface="Arial" panose="020B0604020202020204" pitchFamily="34" charset="0"/>
                <a:ea typeface="Lato"/>
                <a:cs typeface="Arial" panose="020B0604020202020204" pitchFamily="34" charset="0"/>
                <a:sym typeface="Lato"/>
              </a:rPr>
              <a:t>Discuss:</a:t>
            </a:r>
            <a:endParaRPr sz="2800" b="1" dirty="0">
              <a:solidFill>
                <a:schemeClr val="dk1"/>
              </a:solidFill>
              <a:latin typeface="Arial" panose="020B0604020202020204" pitchFamily="34" charset="0"/>
              <a:ea typeface="Lato"/>
              <a:cs typeface="Arial" panose="020B0604020202020204" pitchFamily="34" charset="0"/>
              <a:sym typeface="Lato"/>
            </a:endParaRPr>
          </a:p>
          <a:p>
            <a:pPr marL="635000" lvl="0" indent="-384175" algn="l" rtl="0">
              <a:lnSpc>
                <a:spcPct val="110000"/>
              </a:lnSpc>
              <a:spcBef>
                <a:spcPts val="0"/>
              </a:spcBef>
              <a:spcAft>
                <a:spcPts val="600"/>
              </a:spcAft>
              <a:buClr>
                <a:srgbClr val="FAAD24"/>
              </a:buClr>
              <a:buSzPts val="2400"/>
              <a:buFont typeface="Arial" panose="020B0604020202020204" pitchFamily="34" charset="0"/>
              <a:buChar char="•"/>
            </a:pPr>
            <a:r>
              <a:rPr lang="en-US" sz="2400" dirty="0">
                <a:solidFill>
                  <a:schemeClr val="dk1"/>
                </a:solidFill>
                <a:latin typeface="Arial" panose="020B0604020202020204" pitchFamily="34" charset="0"/>
                <a:ea typeface="Lato"/>
                <a:cs typeface="Arial" panose="020B0604020202020204" pitchFamily="34" charset="0"/>
                <a:sym typeface="Lato"/>
              </a:rPr>
              <a:t>How does your cup look compared to your partner’s? </a:t>
            </a:r>
            <a:endParaRPr sz="2400" dirty="0">
              <a:solidFill>
                <a:schemeClr val="dk1"/>
              </a:solidFill>
              <a:latin typeface="Arial" panose="020B0604020202020204" pitchFamily="34" charset="0"/>
              <a:ea typeface="Lato"/>
              <a:cs typeface="Arial" panose="020B0604020202020204" pitchFamily="34" charset="0"/>
              <a:sym typeface="Lato"/>
            </a:endParaRPr>
          </a:p>
          <a:p>
            <a:pPr marL="635000" lvl="0" indent="-384175" algn="l" rtl="0">
              <a:lnSpc>
                <a:spcPct val="110000"/>
              </a:lnSpc>
              <a:spcBef>
                <a:spcPts val="0"/>
              </a:spcBef>
              <a:spcAft>
                <a:spcPts val="600"/>
              </a:spcAft>
              <a:buClr>
                <a:srgbClr val="FAAD24"/>
              </a:buClr>
              <a:buSzPts val="2400"/>
              <a:buFont typeface="Arial" panose="020B0604020202020204" pitchFamily="34" charset="0"/>
              <a:buChar char="•"/>
            </a:pPr>
            <a:r>
              <a:rPr lang="en-US" sz="2400" dirty="0">
                <a:solidFill>
                  <a:schemeClr val="dk1"/>
                </a:solidFill>
                <a:latin typeface="Arial" panose="020B0604020202020204" pitchFamily="34" charset="0"/>
                <a:ea typeface="Lato"/>
                <a:cs typeface="Arial" panose="020B0604020202020204" pitchFamily="34" charset="0"/>
                <a:sym typeface="Lato"/>
              </a:rPr>
              <a:t>What might explain the differences in how many “pollutants” you added? </a:t>
            </a:r>
            <a:endParaRPr sz="2400" dirty="0">
              <a:solidFill>
                <a:schemeClr val="dk1"/>
              </a:solidFill>
              <a:latin typeface="Arial" panose="020B0604020202020204" pitchFamily="34" charset="0"/>
              <a:ea typeface="Lato"/>
              <a:cs typeface="Arial" panose="020B0604020202020204" pitchFamily="34" charset="0"/>
              <a:sym typeface="Lato"/>
            </a:endParaRPr>
          </a:p>
          <a:p>
            <a:pPr marL="635000" lvl="0" indent="-384175" algn="l" rtl="0">
              <a:lnSpc>
                <a:spcPct val="110000"/>
              </a:lnSpc>
              <a:spcBef>
                <a:spcPts val="0"/>
              </a:spcBef>
              <a:spcAft>
                <a:spcPts val="600"/>
              </a:spcAft>
              <a:buClr>
                <a:srgbClr val="FAAD24"/>
              </a:buClr>
              <a:buSzPts val="2400"/>
              <a:buFont typeface="Arial" panose="020B0604020202020204" pitchFamily="34" charset="0"/>
              <a:buChar char="•"/>
            </a:pPr>
            <a:r>
              <a:rPr lang="en-US" sz="2400" dirty="0">
                <a:solidFill>
                  <a:schemeClr val="dk1"/>
                </a:solidFill>
                <a:latin typeface="Arial" panose="020B0604020202020204" pitchFamily="34" charset="0"/>
                <a:ea typeface="Lato"/>
                <a:cs typeface="Arial" panose="020B0604020202020204" pitchFamily="34" charset="0"/>
                <a:sym typeface="Lato"/>
              </a:rPr>
              <a:t>Which human activities are causing the changes in your cup? What effects did you see?</a:t>
            </a:r>
            <a:endParaRPr sz="2400" dirty="0">
              <a:solidFill>
                <a:schemeClr val="dk1"/>
              </a:solidFill>
              <a:latin typeface="Arial" panose="020B0604020202020204" pitchFamily="34" charset="0"/>
              <a:ea typeface="Lato"/>
              <a:cs typeface="Arial" panose="020B0604020202020204" pitchFamily="34" charset="0"/>
              <a:sym typeface="Lato"/>
            </a:endParaRPr>
          </a:p>
          <a:p>
            <a:pPr marL="635000" lvl="0" indent="-384175" algn="l" rtl="0">
              <a:lnSpc>
                <a:spcPct val="110000"/>
              </a:lnSpc>
              <a:spcBef>
                <a:spcPts val="0"/>
              </a:spcBef>
              <a:spcAft>
                <a:spcPts val="600"/>
              </a:spcAft>
              <a:buClr>
                <a:srgbClr val="FAAD24"/>
              </a:buClr>
              <a:buSzPts val="2400"/>
              <a:buFont typeface="Arial" panose="020B0604020202020204" pitchFamily="34" charset="0"/>
              <a:buChar char="•"/>
            </a:pPr>
            <a:r>
              <a:rPr lang="en-US" sz="2400" dirty="0">
                <a:solidFill>
                  <a:schemeClr val="dk1"/>
                </a:solidFill>
                <a:latin typeface="Arial" panose="020B0604020202020204" pitchFamily="34" charset="0"/>
                <a:ea typeface="Lato"/>
                <a:cs typeface="Arial" panose="020B0604020202020204" pitchFamily="34" charset="0"/>
                <a:sym typeface="Lato"/>
              </a:rPr>
              <a:t>How might the activities in your cup connect to air quality in your neighborhood or town?</a:t>
            </a:r>
            <a:endParaRPr sz="2400" dirty="0">
              <a:solidFill>
                <a:schemeClr val="dk1"/>
              </a:solidFill>
              <a:latin typeface="Arial" panose="020B0604020202020204" pitchFamily="34" charset="0"/>
              <a:ea typeface="Lato"/>
              <a:cs typeface="Arial" panose="020B0604020202020204" pitchFamily="34" charset="0"/>
              <a:sym typeface="Lato"/>
            </a:endParaRPr>
          </a:p>
          <a:p>
            <a:pPr marL="0" lvl="0" indent="0" algn="l" rtl="0">
              <a:lnSpc>
                <a:spcPct val="110000"/>
              </a:lnSpc>
              <a:spcBef>
                <a:spcPts val="0"/>
              </a:spcBef>
              <a:spcAft>
                <a:spcPts val="0"/>
              </a:spcAft>
              <a:buNone/>
            </a:pPr>
            <a:endParaRPr sz="2400" dirty="0">
              <a:solidFill>
                <a:srgbClr val="3F3F3F"/>
              </a:solidFill>
              <a:latin typeface="Arial" panose="020B0604020202020204" pitchFamily="34" charset="0"/>
              <a:ea typeface="Lato"/>
              <a:cs typeface="Arial" panose="020B0604020202020204" pitchFamily="34" charset="0"/>
              <a:sym typeface="Lato"/>
            </a:endParaRPr>
          </a:p>
        </p:txBody>
      </p:sp>
      <p:sp>
        <p:nvSpPr>
          <p:cNvPr id="2" name="Google Shape;95;p12">
            <a:extLst>
              <a:ext uri="{FF2B5EF4-FFF2-40B4-BE49-F238E27FC236}">
                <a16:creationId xmlns:a16="http://schemas.microsoft.com/office/drawing/2014/main" id="{17DEE943-2900-83DB-7A9F-101522E1A457}"/>
              </a:ext>
            </a:extLst>
          </p:cNvPr>
          <p:cNvSpPr txBox="1">
            <a:spLocks/>
          </p:cNvSpPr>
          <p:nvPr/>
        </p:nvSpPr>
        <p:spPr>
          <a:xfrm>
            <a:off x="486470" y="650670"/>
            <a:ext cx="10515600" cy="1325563"/>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rgbClr val="595959"/>
              </a:buClr>
              <a:buSzPts val="3600"/>
              <a:buFont typeface="Lato Black"/>
              <a:buNone/>
            </a:pPr>
            <a:r>
              <a:rPr lang="en-US" sz="4200" b="1" dirty="0">
                <a:solidFill>
                  <a:srgbClr val="1E70B3"/>
                </a:solidFill>
              </a:rPr>
              <a:t>Personal Air Pollution Demonstration </a:t>
            </a:r>
            <a:endParaRPr lang="en-US" sz="4200" b="1" dirty="0">
              <a:solidFill>
                <a:srgbClr val="1B75BC"/>
              </a:solidFill>
              <a:latin typeface="Arial" panose="020B0604020202020204" pitchFamily="34" charset="0"/>
              <a:cs typeface="Arial" panose="020B0604020202020204" pitchFamily="34" charset="0"/>
            </a:endParaRPr>
          </a:p>
        </p:txBody>
      </p:sp>
    </p:spTree>
  </p:cSld>
  <p:clrMapOvr>
    <a:masterClrMapping/>
  </p:clrMapOvr>
</p:sld>
</file>

<file path=ppt/theme/theme1.xml><?xml version="1.0" encoding="utf-8"?>
<a:theme xmlns:a="http://schemas.openxmlformats.org/drawingml/2006/main" name="1_Office Theme">
  <a:themeElements>
    <a:clrScheme name="GCO">
      <a:dk1>
        <a:srgbClr val="000000"/>
      </a:dk1>
      <a:lt1>
        <a:srgbClr val="FFFFFF"/>
      </a:lt1>
      <a:dk2>
        <a:srgbClr val="44546A"/>
      </a:dk2>
      <a:lt2>
        <a:srgbClr val="E7E6E6"/>
      </a:lt2>
      <a:accent1>
        <a:srgbClr val="F15A29"/>
      </a:accent1>
      <a:accent2>
        <a:srgbClr val="1B75BC"/>
      </a:accent2>
      <a:accent3>
        <a:srgbClr val="8DC63F"/>
      </a:accent3>
      <a:accent4>
        <a:srgbClr val="FBAF3F"/>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1683890C53E8A4A89D14C73F2741E5B" ma:contentTypeVersion="12" ma:contentTypeDescription="Create a new document." ma:contentTypeScope="" ma:versionID="049a49ac000d183bd641512d7ad73963">
  <xsd:schema xmlns:xsd="http://www.w3.org/2001/XMLSchema" xmlns:xs="http://www.w3.org/2001/XMLSchema" xmlns:p="http://schemas.microsoft.com/office/2006/metadata/properties" xmlns:ns2="74dc3a40-890b-4f8b-b8ed-58aba020899a" xmlns:ns3="38eecb3b-80c0-4dca-901d-6db9fab07931" targetNamespace="http://schemas.microsoft.com/office/2006/metadata/properties" ma:root="true" ma:fieldsID="37d2ebc1042ee46c9bc3e2331199a2fc" ns2:_="" ns3:_="">
    <xsd:import namespace="74dc3a40-890b-4f8b-b8ed-58aba020899a"/>
    <xsd:import namespace="38eecb3b-80c0-4dca-901d-6db9fab0793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4dc3a40-890b-4f8b-b8ed-58aba020899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b928028b-1cc5-45ee-9164-1a2f8d0dcd5d"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Location" ma:index="19"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8eecb3b-80c0-4dca-901d-6db9fab07931"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64a4c814-a407-4dd0-8c26-d69325c30e52}" ma:internalName="TaxCatchAll" ma:showField="CatchAllData" ma:web="38eecb3b-80c0-4dca-901d-6db9fab0793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74dc3a40-890b-4f8b-b8ed-58aba020899a">
      <Terms xmlns="http://schemas.microsoft.com/office/infopath/2007/PartnerControls"/>
    </lcf76f155ced4ddcb4097134ff3c332f>
    <TaxCatchAll xmlns="38eecb3b-80c0-4dca-901d-6db9fab07931"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E8B0BD3-8C55-4008-BC8F-86B8505BD4C9}"/>
</file>

<file path=customXml/itemProps2.xml><?xml version="1.0" encoding="utf-8"?>
<ds:datastoreItem xmlns:ds="http://schemas.openxmlformats.org/officeDocument/2006/customXml" ds:itemID="{D4B3D75B-C401-4849-B1AB-8378011A1D01}">
  <ds:schemaRefs>
    <ds:schemaRef ds:uri="http://schemas.microsoft.com/office/2006/documentManagement/types"/>
    <ds:schemaRef ds:uri="http://www.w3.org/XML/1998/namespace"/>
    <ds:schemaRef ds:uri="http://purl.org/dc/dcmitype/"/>
    <ds:schemaRef ds:uri="http://purl.org/dc/terms/"/>
    <ds:schemaRef ds:uri="http://schemas.openxmlformats.org/package/2006/metadata/core-properties"/>
    <ds:schemaRef ds:uri="74dc3a40-890b-4f8b-b8ed-58aba020899a"/>
    <ds:schemaRef ds:uri="http://purl.org/dc/elements/1.1/"/>
    <ds:schemaRef ds:uri="http://schemas.microsoft.com/office/infopath/2007/PartnerControls"/>
    <ds:schemaRef ds:uri="http://schemas.microsoft.com/office/2006/metadata/properties"/>
  </ds:schemaRefs>
</ds:datastoreItem>
</file>

<file path=customXml/itemProps3.xml><?xml version="1.0" encoding="utf-8"?>
<ds:datastoreItem xmlns:ds="http://schemas.openxmlformats.org/officeDocument/2006/customXml" ds:itemID="{25B87EDD-29DC-4CDD-B824-F55B13265B6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101</TotalTime>
  <Words>5017</Words>
  <Application>Microsoft Macintosh PowerPoint</Application>
  <PresentationFormat>Widescreen</PresentationFormat>
  <Paragraphs>308</Paragraphs>
  <Slides>17</Slides>
  <Notes>17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Calibri</vt:lpstr>
      <vt:lpstr>Lato</vt:lpstr>
      <vt:lpstr>Avenir</vt:lpstr>
      <vt:lpstr>Lato Black</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Olivia Haas</cp:lastModifiedBy>
  <cp:revision>3</cp:revision>
  <dcterms:modified xsi:type="dcterms:W3CDTF">2026-02-18T18:10:08Z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0x010100E1683890C53E8A4A89D14C73F2741E5B</vt:lpwstr>
  </property>
</Properties>
</file>