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Avenir" panose="02000503020000020003" pitchFamily="2" charset="0"/>
      <p:regular r:id="rId20"/>
      <p:italic r:id="rId21"/>
    </p:embeddedFont>
    <p:embeddedFont>
      <p:font typeface="Lato" panose="020F0502020204030203" pitchFamily="34" charset="0"/>
      <p:regular r:id="rId22"/>
      <p:bold r:id="rId23"/>
      <p:italic r:id="rId24"/>
      <p:boldItalic r:id="rId25"/>
    </p:embeddedFont>
    <p:embeddedFont>
      <p:font typeface="Lato Black" panose="020F0502020204030203" pitchFamily="34" charset="0"/>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j4E35vcRewr5aRx8ASYN/rdfGKt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75BC"/>
    <a:srgbClr val="F25A28"/>
    <a:srgbClr val="1E70B3"/>
    <a:srgbClr val="5346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5FD2891-E8EC-48D5-A093-4F8BB65735BC}">
  <a:tblStyle styleId="{05FD2891-E8EC-48D5-A093-4F8BB65735BC}" styleName="Table_0">
    <a:wholeTbl>
      <a:tcTxStyle b="off" i="off">
        <a:font>
          <a:latin typeface="Calibri"/>
          <a:ea typeface="Calibri"/>
          <a:cs typeface="Calibri"/>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b="off" i="off"/>
      <a:tcStyle>
        <a:tcBdr/>
        <a:fill>
          <a:solidFill>
            <a:srgbClr val="FCE9E7"/>
          </a:solidFill>
        </a:fill>
      </a:tcStyle>
    </a:band1H>
    <a:band2H>
      <a:tcTxStyle b="off" i="off"/>
      <a:tcStyle>
        <a:tcBdr/>
      </a:tcStyle>
    </a:band2H>
    <a:band1V>
      <a:tcTxStyle b="off" i="off"/>
      <a:tcStyle>
        <a:tcBdr/>
        <a:fill>
          <a:solidFill>
            <a:srgbClr val="FCE9E7"/>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fill>
          <a:solidFill>
            <a:schemeClr val="l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showGuides="1">
      <p:cViewPr varScale="1">
        <p:scale>
          <a:sx n="116" d="100"/>
          <a:sy n="116" d="100"/>
        </p:scale>
        <p:origin x="864"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buSzPts val="1200"/>
            </a:pPr>
            <a:fld id="{00000000-1234-1234-1234-123412341234}" type="slidenum">
              <a:rPr lang="en-US" sz="1200" smtClean="0">
                <a:solidFill>
                  <a:schemeClr val="dk1"/>
                </a:solidFill>
                <a:ea typeface="Calibri"/>
                <a:sym typeface="Calibri"/>
              </a:rPr>
              <a:pPr algn="r">
                <a:buSzPts val="1200"/>
              </a:pP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pa.gov/environmental-topics/air-topic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who.int/teams/environment-climate-change-and-health/air-quality-and-health/health-impacts/types-of-pollutants" TargetMode="External"/><Relationship Id="rId5" Type="http://schemas.openxmlformats.org/officeDocument/2006/relationships/hyperlink" Target="https://epd.georgia.gov/outreach/outreach-educational-programs/learn-about-air-pollution" TargetMode="External"/><Relationship Id="rId4" Type="http://schemas.openxmlformats.org/officeDocument/2006/relationships/hyperlink" Target="https://scied.ucar.edu/learning-zone/air-quality/air-pollutio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atlregional.github.io/DASH/arees.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v4tLH-BuqCA"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gema.georgia.gov/rockdale-county-biolab-fire-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Grados: 9.º-10.º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Duración</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lección</a:t>
            </a:r>
            <a:r>
              <a:rPr lang="en-US" sz="900" dirty="0">
                <a:latin typeface="Arial" panose="020B0604020202020204" pitchFamily="34" charset="0"/>
                <a:ea typeface="Lato"/>
                <a:cs typeface="Arial" panose="020B0604020202020204" pitchFamily="34" charset="0"/>
                <a:sym typeface="Lato"/>
              </a:rPr>
              <a:t>: Tres </a:t>
            </a:r>
            <a:r>
              <a:rPr lang="en-US" sz="900" dirty="0" err="1">
                <a:latin typeface="Arial" panose="020B0604020202020204" pitchFamily="34" charset="0"/>
                <a:ea typeface="Lato"/>
                <a:cs typeface="Arial" panose="020B0604020202020204" pitchFamily="34" charset="0"/>
                <a:sym typeface="Lato"/>
              </a:rPr>
              <a:t>períodos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lectivos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uno de </a:t>
            </a:r>
            <a:r>
              <a:rPr lang="en-US" sz="900" dirty="0" err="1">
                <a:latin typeface="Arial" panose="020B0604020202020204" pitchFamily="34" charset="0"/>
                <a:ea typeface="Lato"/>
                <a:cs typeface="Arial" panose="020B0604020202020204" pitchFamily="34" charset="0"/>
                <a:sym typeface="Lato"/>
              </a:rPr>
              <a:t>aproximadamente</a:t>
            </a:r>
            <a:r>
              <a:rPr lang="en-US" sz="900" dirty="0">
                <a:latin typeface="Arial" panose="020B0604020202020204" pitchFamily="34" charset="0"/>
                <a:ea typeface="Lato"/>
                <a:cs typeface="Arial" panose="020B0604020202020204" pitchFamily="34" charset="0"/>
                <a:sym typeface="Lato"/>
              </a:rPr>
              <a:t> 45 </a:t>
            </a:r>
            <a:r>
              <a:rPr lang="en-US" sz="900" dirty="0" err="1">
                <a:latin typeface="Arial" panose="020B0604020202020204" pitchFamily="34" charset="0"/>
                <a:ea typeface="Lato"/>
                <a:cs typeface="Arial" panose="020B0604020202020204" pitchFamily="34" charset="0"/>
                <a:sym typeface="Lato"/>
              </a:rPr>
              <a:t>minutos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Materiales</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Vasos de </a:t>
            </a:r>
            <a:r>
              <a:rPr lang="en-US" sz="900" dirty="0" err="1">
                <a:latin typeface="Arial" panose="020B0604020202020204" pitchFamily="34" charset="0"/>
                <a:ea typeface="Lato"/>
                <a:cs typeface="Arial" panose="020B0604020202020204" pitchFamily="34" charset="0"/>
                <a:sym typeface="Lato"/>
              </a:rPr>
              <a:t>plástico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transparente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frascos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vidrio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reciclados</a:t>
            </a:r>
            <a:r>
              <a:rPr lang="en-US" sz="900" dirty="0">
                <a:latin typeface="Arial" panose="020B0604020202020204" pitchFamily="34" charset="0"/>
                <a:ea typeface="Lato"/>
                <a:cs typeface="Arial" panose="020B0604020202020204" pitchFamily="34" charset="0"/>
                <a:sym typeface="Lato"/>
              </a:rPr>
              <a:t>: uno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líquido</a:t>
            </a:r>
            <a:r>
              <a:rPr lang="en-US" sz="900" dirty="0">
                <a:latin typeface="Arial" panose="020B0604020202020204" pitchFamily="34" charset="0"/>
                <a:ea typeface="Lato"/>
                <a:cs typeface="Arial" panose="020B0604020202020204" pitchFamily="34" charset="0"/>
                <a:sym typeface="Lato"/>
              </a:rPr>
              <a:t>: un juego para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/mesa/</a:t>
            </a:r>
            <a:r>
              <a:rPr lang="en-US" sz="900" dirty="0" err="1">
                <a:latin typeface="Arial" panose="020B0604020202020204" pitchFamily="34" charset="0"/>
                <a:ea typeface="Lato"/>
                <a:cs typeface="Arial" panose="020B0604020202020204" pitchFamily="34" charset="0"/>
                <a:sym typeface="Lato"/>
              </a:rPr>
              <a:t>alumno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lección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utilizamos</a:t>
            </a:r>
            <a:r>
              <a:rPr lang="en-US" sz="900" dirty="0">
                <a:latin typeface="Arial" panose="020B0604020202020204" pitchFamily="34" charset="0"/>
                <a:ea typeface="Lato"/>
                <a:cs typeface="Arial" panose="020B0604020202020204" pitchFamily="34" charset="0"/>
                <a:sym typeface="Lato"/>
              </a:rPr>
              <a:t> rojo, </a:t>
            </a:r>
            <a:r>
              <a:rPr lang="en-US" sz="900" dirty="0" err="1">
                <a:latin typeface="Arial" panose="020B0604020202020204" pitchFamily="34" charset="0"/>
                <a:ea typeface="Lato"/>
                <a:cs typeface="Arial" panose="020B0604020202020204" pitchFamily="34" charset="0"/>
                <a:sym typeface="Lato"/>
              </a:rPr>
              <a:t>verde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amarillo</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vegetal </a:t>
            </a:r>
            <a:r>
              <a:rPr lang="en-US" sz="900" dirty="0" err="1">
                <a:latin typeface="Arial" panose="020B0604020202020204" pitchFamily="34" charset="0"/>
                <a:ea typeface="Lato"/>
                <a:cs typeface="Arial" panose="020B0604020202020204" pitchFamily="34" charset="0"/>
                <a:sym typeface="Lato"/>
              </a:rPr>
              <a:t>molido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tienda de </a:t>
            </a:r>
            <a:r>
              <a:rPr lang="en-US" sz="900" dirty="0" err="1">
                <a:latin typeface="Arial" panose="020B0604020202020204" pitchFamily="34" charset="0"/>
                <a:ea typeface="Lato"/>
                <a:cs typeface="Arial" panose="020B0604020202020204" pitchFamily="34" charset="0"/>
                <a:sym typeface="Lato"/>
              </a:rPr>
              <a:t>animales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cualquier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sustancia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molida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no se </a:t>
            </a:r>
            <a:r>
              <a:rPr lang="en-US" sz="900" dirty="0" err="1">
                <a:latin typeface="Arial" panose="020B0604020202020204" pitchFamily="34" charset="0"/>
                <a:ea typeface="Lato"/>
                <a:cs typeface="Arial" panose="020B0604020202020204" pitchFamily="34" charset="0"/>
                <a:sym typeface="Lato"/>
              </a:rPr>
              <a:t>disuelva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posos</a:t>
            </a:r>
            <a:r>
              <a:rPr lang="en-US" sz="900" dirty="0">
                <a:latin typeface="Arial" panose="020B0604020202020204" pitchFamily="34" charset="0"/>
                <a:ea typeface="Lato"/>
                <a:cs typeface="Arial" panose="020B0604020202020204" pitchFamily="34" charset="0"/>
                <a:sym typeface="Lato"/>
              </a:rPr>
              <a:t> de café).</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de cacao y</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Agua </a:t>
            </a:r>
            <a:r>
              <a:rPr lang="en-US" sz="900" dirty="0" err="1">
                <a:latin typeface="Arial" panose="020B0604020202020204" pitchFamily="34" charset="0"/>
                <a:ea typeface="Lato"/>
                <a:cs typeface="Arial" panose="020B0604020202020204" pitchFamily="34" charset="0"/>
                <a:sym typeface="Lato"/>
              </a:rPr>
              <a:t>limpia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Recipiente</a:t>
            </a:r>
            <a:r>
              <a:rPr lang="en-US" sz="900" dirty="0">
                <a:latin typeface="Arial" panose="020B0604020202020204" pitchFamily="34" charset="0"/>
                <a:ea typeface="Lato"/>
                <a:cs typeface="Arial" panose="020B0604020202020204" pitchFamily="34" charset="0"/>
                <a:sym typeface="Lato"/>
              </a:rPr>
              <a:t> grande (para </a:t>
            </a:r>
            <a:r>
              <a:rPr lang="en-US" sz="900" dirty="0" err="1">
                <a:latin typeface="Arial" panose="020B0604020202020204" pitchFamily="34" charset="0"/>
                <a:ea typeface="Lato"/>
                <a:cs typeface="Arial" panose="020B0604020202020204" pitchFamily="34" charset="0"/>
                <a:sym typeface="Lato"/>
              </a:rPr>
              <a:t>contener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vez</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hayan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completado</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demostración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Folletos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Folleto</a:t>
            </a:r>
            <a:r>
              <a:rPr lang="en-US" sz="900" dirty="0">
                <a:latin typeface="Arial" panose="020B0604020202020204" pitchFamily="34" charset="0"/>
                <a:ea typeface="Lato"/>
                <a:cs typeface="Arial" panose="020B0604020202020204" pitchFamily="34" charset="0"/>
                <a:sym typeface="Lato"/>
              </a:rPr>
              <a:t> 1: Hoja de </a:t>
            </a:r>
            <a:r>
              <a:rPr lang="en-US" sz="900" dirty="0" err="1">
                <a:latin typeface="Arial" panose="020B0604020202020204" pitchFamily="34" charset="0"/>
                <a:ea typeface="Lato"/>
                <a:cs typeface="Arial" panose="020B0604020202020204" pitchFamily="34" charset="0"/>
                <a:sym typeface="Lato"/>
              </a:rPr>
              <a:t>trabajo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Folleto</a:t>
            </a:r>
            <a:r>
              <a:rPr lang="en-US" sz="900" dirty="0">
                <a:latin typeface="Arial" panose="020B0604020202020204" pitchFamily="34" charset="0"/>
                <a:ea typeface="Lato"/>
                <a:cs typeface="Arial" panose="020B0604020202020204" pitchFamily="34" charset="0"/>
                <a:sym typeface="Lato"/>
              </a:rPr>
              <a:t> 2: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 2010-2022</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Folleto</a:t>
            </a:r>
            <a:r>
              <a:rPr lang="en-US" sz="900" dirty="0">
                <a:latin typeface="Arial" panose="020B0604020202020204" pitchFamily="34" charset="0"/>
                <a:ea typeface="Lato"/>
                <a:cs typeface="Arial" panose="020B0604020202020204" pitchFamily="34" charset="0"/>
                <a:sym typeface="Lato"/>
              </a:rPr>
              <a:t> 3: </a:t>
            </a:r>
            <a:r>
              <a:rPr lang="en-US" sz="900" dirty="0" err="1">
                <a:latin typeface="Arial" panose="020B0604020202020204" pitchFamily="34" charset="0"/>
                <a:ea typeface="Lato"/>
                <a:cs typeface="Arial" panose="020B0604020202020204" pitchFamily="34" charset="0"/>
                <a:sym typeface="Lato"/>
              </a:rPr>
              <a:t>Análisis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70" name="Google Shape;70;p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 name="Google Shape;71;p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72" name="Google Shape;7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Divida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siete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Asigne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 uno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seis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COV.</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Pida a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investigue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sitios web.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investiguen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causa la </a:t>
            </a:r>
            <a:r>
              <a:rPr lang="en-US" sz="900" dirty="0" err="1">
                <a:latin typeface="Arial" panose="020B0604020202020204" pitchFamily="34" charset="0"/>
                <a:ea typeface="Lato"/>
                <a:cs typeface="Arial" panose="020B0604020202020204" pitchFamily="34" charset="0"/>
                <a:sym typeface="Lato"/>
              </a:rPr>
              <a:t>producción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efectos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humana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medio </a:t>
            </a:r>
            <a:r>
              <a:rPr lang="en-US" sz="900" dirty="0" err="1">
                <a:latin typeface="Arial" panose="020B0604020202020204" pitchFamily="34" charset="0"/>
                <a:ea typeface="Lato"/>
                <a:cs typeface="Arial" panose="020B0604020202020204" pitchFamily="34" charset="0"/>
                <a:sym typeface="Lato"/>
              </a:rPr>
              <a:t>ambiente</a:t>
            </a:r>
            <a:r>
              <a:rPr lang="en-US" sz="900" dirty="0">
                <a:latin typeface="Arial" panose="020B0604020202020204" pitchFamily="34" charset="0"/>
                <a:ea typeface="Lato"/>
                <a:cs typeface="Arial" panose="020B0604020202020204" pitchFamily="34" charset="0"/>
                <a:sym typeface="Lato"/>
              </a:rPr>
              <a:t>.</a:t>
            </a:r>
            <a:br>
              <a:rPr lang="en-US" sz="900" dirty="0">
                <a:latin typeface="Arial" panose="020B0604020202020204" pitchFamily="34" charset="0"/>
                <a:ea typeface="Lato"/>
                <a:cs typeface="Arial" panose="020B0604020202020204" pitchFamily="34" charset="0"/>
                <a:sym typeface="Lato"/>
              </a:rPr>
            </a:br>
            <a:r>
              <a:rPr lang="en-US" sz="900" dirty="0">
                <a:latin typeface="Arial" panose="020B0604020202020204" pitchFamily="34" charset="0"/>
                <a:ea typeface="Lato"/>
                <a:cs typeface="Arial" panose="020B0604020202020204" pitchFamily="34" charset="0"/>
                <a:sym typeface="Lato"/>
              </a:rPr>
              <a:t>	Temas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 EPA de EE. UU.: </a:t>
            </a:r>
            <a:r>
              <a:rPr lang="en-US" sz="9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https://www.epa.gov/environmental-topics/air-topics </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Clr>
                <a:schemeClr val="dk1"/>
              </a:buClr>
              <a:buSzPts val="1100"/>
              <a:buFont typeface="Arial"/>
              <a:buNone/>
            </a:pP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u="sng" dirty="0">
                <a:solidFill>
                  <a:srgbClr val="0000FF"/>
                </a:solidFill>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https://scied.ucar.edu/learning-zone/air-quality/air-pollution</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Más </a:t>
            </a:r>
            <a:r>
              <a:rPr lang="en-US" sz="900" dirty="0" err="1">
                <a:latin typeface="Arial" panose="020B0604020202020204" pitchFamily="34" charset="0"/>
                <a:ea typeface="Lato"/>
                <a:cs typeface="Arial" panose="020B0604020202020204" pitchFamily="34" charset="0"/>
                <a:sym typeface="Lato"/>
              </a:rPr>
              <a:t>información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u="sng" dirty="0">
                <a:solidFill>
                  <a:srgbClr val="0000FF"/>
                </a:solidFill>
                <a:latin typeface="Arial" panose="020B0604020202020204" pitchFamily="34" charset="0"/>
                <a:ea typeface="Lato"/>
                <a:cs typeface="Arial" panose="020B0604020202020204" pitchFamily="34" charset="0"/>
                <a:sym typeface="Lato"/>
                <a:hlinkClick r:id="rId5">
                  <a:extLst>
                    <a:ext uri="{A12FA001-AC4F-418D-AE19-62706E023703}">
                      <ahyp:hlinkClr xmlns:ahyp="http://schemas.microsoft.com/office/drawing/2018/hyperlinkcolor" val="tx"/>
                    </a:ext>
                  </a:extLst>
                </a:hlinkClick>
              </a:rPr>
              <a:t>https://epd.georgia.gov/outreach/outreach-educational-programs/learn-about-air-pollution</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Calidad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 OMS: </a:t>
            </a:r>
            <a:r>
              <a:rPr lang="en-US" sz="900" u="sng" dirty="0">
                <a:solidFill>
                  <a:srgbClr val="0000FF"/>
                </a:solidFill>
                <a:latin typeface="Arial" panose="020B0604020202020204" pitchFamily="34" charset="0"/>
                <a:ea typeface="Lato"/>
                <a:cs typeface="Arial" panose="020B0604020202020204" pitchFamily="34" charset="0"/>
                <a:sym typeface="Lato"/>
                <a:hlinkClick r:id="rId6">
                  <a:extLst>
                    <a:ext uri="{A12FA001-AC4F-418D-AE19-62706E023703}">
                      <ahyp:hlinkClr xmlns:ahyp="http://schemas.microsoft.com/office/drawing/2018/hyperlinkcolor" val="tx"/>
                    </a:ext>
                  </a:extLst>
                </a:hlinkClick>
              </a:rPr>
              <a:t>https://www.who.int/teams/environment-climate-change-and-health/air-quality-and-health/health-impacts/types-of-pollutants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r>
              <a:rPr lang="en-US" sz="900" dirty="0">
                <a:solidFill>
                  <a:srgbClr val="002060"/>
                </a:solidFill>
                <a:latin typeface="Arial" panose="020B0604020202020204" pitchFamily="34" charset="0"/>
                <a:ea typeface="Lato"/>
                <a:cs typeface="Arial" panose="020B0604020202020204" pitchFamily="34" charset="0"/>
                <a:sym typeface="Lato"/>
              </a:rPr>
              <a:t>Pida a </a:t>
            </a:r>
            <a:r>
              <a:rPr lang="en-US" sz="900" dirty="0" err="1">
                <a:solidFill>
                  <a:srgbClr val="002060"/>
                </a:solidFill>
                <a:latin typeface="Arial" panose="020B0604020202020204" pitchFamily="34" charset="0"/>
                <a:ea typeface="Lato"/>
                <a:cs typeface="Arial" panose="020B0604020202020204" pitchFamily="34" charset="0"/>
                <a:sym typeface="Lato"/>
              </a:rPr>
              <a:t>cada</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grupo</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que</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informe</a:t>
            </a:r>
            <a:r>
              <a:rPr lang="en-US" sz="900" dirty="0">
                <a:solidFill>
                  <a:srgbClr val="002060"/>
                </a:solidFill>
                <a:latin typeface="Arial" panose="020B0604020202020204" pitchFamily="34" charset="0"/>
                <a:ea typeface="Lato"/>
                <a:cs typeface="Arial" panose="020B0604020202020204" pitchFamily="34" charset="0"/>
                <a:sym typeface="Lato"/>
              </a:rPr>
              <a:t> y </a:t>
            </a:r>
            <a:r>
              <a:rPr lang="en-US" sz="900" dirty="0" err="1">
                <a:solidFill>
                  <a:srgbClr val="002060"/>
                </a:solidFill>
                <a:latin typeface="Arial" panose="020B0604020202020204" pitchFamily="34" charset="0"/>
                <a:ea typeface="Lato"/>
                <a:cs typeface="Arial" panose="020B0604020202020204" pitchFamily="34" charset="0"/>
                <a:sym typeface="Lato"/>
              </a:rPr>
              <a:t>comparta</a:t>
            </a:r>
            <a:r>
              <a:rPr lang="en-US" sz="900" dirty="0">
                <a:solidFill>
                  <a:srgbClr val="002060"/>
                </a:solidFill>
                <a:latin typeface="Arial" panose="020B0604020202020204" pitchFamily="34" charset="0"/>
                <a:ea typeface="Lato"/>
                <a:cs typeface="Arial" panose="020B0604020202020204" pitchFamily="34" charset="0"/>
                <a:sym typeface="Lato"/>
              </a:rPr>
              <a:t> sus </a:t>
            </a:r>
            <a:r>
              <a:rPr lang="en-US" sz="900" dirty="0" err="1">
                <a:solidFill>
                  <a:srgbClr val="002060"/>
                </a:solidFill>
                <a:latin typeface="Arial" panose="020B0604020202020204" pitchFamily="34" charset="0"/>
                <a:ea typeface="Lato"/>
                <a:cs typeface="Arial" panose="020B0604020202020204" pitchFamily="34" charset="0"/>
                <a:sym typeface="Lato"/>
              </a:rPr>
              <a:t>conclusiones</a:t>
            </a:r>
            <a:r>
              <a:rPr lang="en-US" sz="900" dirty="0">
                <a:solidFill>
                  <a:srgbClr val="002060"/>
                </a:solidFill>
                <a:latin typeface="Arial" panose="020B0604020202020204" pitchFamily="34" charset="0"/>
                <a:ea typeface="Lato"/>
                <a:cs typeface="Arial" panose="020B0604020202020204" pitchFamily="34" charset="0"/>
                <a:sym typeface="Lato"/>
              </a:rPr>
              <a:t> con la </a:t>
            </a:r>
            <a:r>
              <a:rPr lang="en-US" sz="900" dirty="0" err="1">
                <a:solidFill>
                  <a:srgbClr val="002060"/>
                </a:solidFill>
                <a:latin typeface="Arial" panose="020B0604020202020204" pitchFamily="34" charset="0"/>
                <a:ea typeface="Lato"/>
                <a:cs typeface="Arial" panose="020B0604020202020204" pitchFamily="34" charset="0"/>
                <a:sym typeface="Lato"/>
              </a:rPr>
              <a:t>clase</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a:latin typeface="Arial" panose="020B0604020202020204" pitchFamily="34" charset="0"/>
                <a:ea typeface="Lato"/>
                <a:cs typeface="Arial" panose="020B0604020202020204" pitchFamily="34" charset="0"/>
                <a:sym typeface="Lato"/>
              </a:rPr>
              <a:t>En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informe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proporcionar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descripción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e </a:t>
            </a:r>
            <a:r>
              <a:rPr lang="en-US" sz="900" dirty="0" err="1">
                <a:latin typeface="Arial" panose="020B0604020202020204" pitchFamily="34" charset="0"/>
                <a:ea typeface="Lato"/>
                <a:cs typeface="Arial" panose="020B0604020202020204" pitchFamily="34" charset="0"/>
                <a:sym typeface="Lato"/>
              </a:rPr>
              <a:t>incluir</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menos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él</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r>
              <a:rPr lang="en-US" sz="900" dirty="0" err="1">
                <a:solidFill>
                  <a:srgbClr val="002060"/>
                </a:solidFill>
                <a:latin typeface="Arial" panose="020B0604020202020204" pitchFamily="34" charset="0"/>
                <a:ea typeface="Lato"/>
                <a:cs typeface="Arial" panose="020B0604020202020204" pitchFamily="34" charset="0"/>
                <a:sym typeface="Lato"/>
              </a:rPr>
              <a:t>Mientras</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cada</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grupo</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comparte</a:t>
            </a:r>
            <a:r>
              <a:rPr lang="en-US" sz="900" dirty="0">
                <a:solidFill>
                  <a:srgbClr val="002060"/>
                </a:solidFill>
                <a:latin typeface="Arial" panose="020B0604020202020204" pitchFamily="34" charset="0"/>
                <a:ea typeface="Lato"/>
                <a:cs typeface="Arial" panose="020B0604020202020204" pitchFamily="34" charset="0"/>
                <a:sym typeface="Lato"/>
              </a:rPr>
              <a:t> sus </a:t>
            </a:r>
            <a:r>
              <a:rPr lang="en-US" sz="900" dirty="0" err="1">
                <a:solidFill>
                  <a:srgbClr val="002060"/>
                </a:solidFill>
                <a:latin typeface="Arial" panose="020B0604020202020204" pitchFamily="34" charset="0"/>
                <a:ea typeface="Lato"/>
                <a:cs typeface="Arial" panose="020B0604020202020204" pitchFamily="34" charset="0"/>
                <a:sym typeface="Lato"/>
              </a:rPr>
              <a:t>conclusiones</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pida</a:t>
            </a:r>
            <a:r>
              <a:rPr lang="en-US" sz="900" dirty="0">
                <a:solidFill>
                  <a:srgbClr val="002060"/>
                </a:solidFill>
                <a:latin typeface="Arial" panose="020B0604020202020204" pitchFamily="34" charset="0"/>
                <a:ea typeface="Lato"/>
                <a:cs typeface="Arial" panose="020B0604020202020204" pitchFamily="34" charset="0"/>
                <a:sym typeface="Lato"/>
              </a:rPr>
              <a:t> al resto de la </a:t>
            </a:r>
            <a:r>
              <a:rPr lang="en-US" sz="900" dirty="0" err="1">
                <a:solidFill>
                  <a:srgbClr val="002060"/>
                </a:solidFill>
                <a:latin typeface="Arial" panose="020B0604020202020204" pitchFamily="34" charset="0"/>
                <a:ea typeface="Lato"/>
                <a:cs typeface="Arial" panose="020B0604020202020204" pitchFamily="34" charset="0"/>
                <a:sym typeface="Lato"/>
              </a:rPr>
              <a:t>clase</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que</a:t>
            </a:r>
            <a:r>
              <a:rPr lang="en-US" sz="900" dirty="0">
                <a:solidFill>
                  <a:srgbClr val="002060"/>
                </a:solidFill>
                <a:latin typeface="Arial" panose="020B0604020202020204" pitchFamily="34" charset="0"/>
                <a:ea typeface="Lato"/>
                <a:cs typeface="Arial" panose="020B0604020202020204" pitchFamily="34" charset="0"/>
                <a:sym typeface="Lato"/>
              </a:rPr>
              <a:t> tome </a:t>
            </a:r>
            <a:r>
              <a:rPr lang="en-US" sz="900" dirty="0" err="1">
                <a:solidFill>
                  <a:srgbClr val="002060"/>
                </a:solidFill>
                <a:latin typeface="Arial" panose="020B0604020202020204" pitchFamily="34" charset="0"/>
                <a:ea typeface="Lato"/>
                <a:cs typeface="Arial" panose="020B0604020202020204" pitchFamily="34" charset="0"/>
                <a:sym typeface="Lato"/>
              </a:rPr>
              <a:t>notas</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utilizando</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el</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Folleto</a:t>
            </a:r>
            <a:r>
              <a:rPr lang="en-US" sz="900" dirty="0">
                <a:solidFill>
                  <a:srgbClr val="002060"/>
                </a:solidFill>
                <a:latin typeface="Arial" panose="020B0604020202020204" pitchFamily="34" charset="0"/>
                <a:ea typeface="Lato"/>
                <a:cs typeface="Arial" panose="020B0604020202020204" pitchFamily="34" charset="0"/>
                <a:sym typeface="Lato"/>
              </a:rPr>
              <a:t> para </a:t>
            </a:r>
            <a:r>
              <a:rPr lang="en-US" sz="900" dirty="0" err="1">
                <a:solidFill>
                  <a:srgbClr val="002060"/>
                </a:solidFill>
                <a:latin typeface="Arial" panose="020B0604020202020204" pitchFamily="34" charset="0"/>
                <a:ea typeface="Lato"/>
                <a:cs typeface="Arial" panose="020B0604020202020204" pitchFamily="34" charset="0"/>
                <a:sym typeface="Lato"/>
              </a:rPr>
              <a:t>el</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alumno</a:t>
            </a:r>
            <a:r>
              <a:rPr lang="en-US" sz="900" dirty="0">
                <a:solidFill>
                  <a:srgbClr val="002060"/>
                </a:solidFill>
                <a:latin typeface="Arial" panose="020B0604020202020204" pitchFamily="34" charset="0"/>
                <a:ea typeface="Lato"/>
                <a:cs typeface="Arial" panose="020B0604020202020204" pitchFamily="34" charset="0"/>
                <a:sym typeface="Lato"/>
              </a:rPr>
              <a:t> n.º 1: Hoja de </a:t>
            </a:r>
            <a:r>
              <a:rPr lang="en-US" sz="900" dirty="0" err="1">
                <a:solidFill>
                  <a:srgbClr val="002060"/>
                </a:solidFill>
                <a:latin typeface="Arial" panose="020B0604020202020204" pitchFamily="34" charset="0"/>
                <a:ea typeface="Lato"/>
                <a:cs typeface="Arial" panose="020B0604020202020204" pitchFamily="34" charset="0"/>
                <a:sym typeface="Lato"/>
              </a:rPr>
              <a:t>trabajo</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sobre</a:t>
            </a:r>
            <a:r>
              <a:rPr lang="en-US" sz="900" dirty="0">
                <a:solidFill>
                  <a:srgbClr val="002060"/>
                </a:solidFill>
                <a:latin typeface="Arial" panose="020B0604020202020204" pitchFamily="34" charset="0"/>
                <a:ea typeface="Lato"/>
                <a:cs typeface="Arial" panose="020B0604020202020204" pitchFamily="34" charset="0"/>
                <a:sym typeface="Lato"/>
              </a:rPr>
              <a:t> la </a:t>
            </a:r>
            <a:r>
              <a:rPr lang="en-US" sz="900" dirty="0" err="1">
                <a:solidFill>
                  <a:srgbClr val="002060"/>
                </a:solidFill>
                <a:latin typeface="Arial" panose="020B0604020202020204" pitchFamily="34" charset="0"/>
                <a:ea typeface="Lato"/>
                <a:cs typeface="Arial" panose="020B0604020202020204" pitchFamily="34" charset="0"/>
                <a:sym typeface="Lato"/>
              </a:rPr>
              <a:t>contaminación</a:t>
            </a:r>
            <a:r>
              <a:rPr lang="en-US" sz="900" dirty="0">
                <a:solidFill>
                  <a:srgbClr val="002060"/>
                </a:solidFill>
                <a:latin typeface="Arial" panose="020B0604020202020204" pitchFamily="34" charset="0"/>
                <a:ea typeface="Lato"/>
                <a:cs typeface="Arial" panose="020B0604020202020204" pitchFamily="34" charset="0"/>
                <a:sym typeface="Lato"/>
              </a:rPr>
              <a:t> </a:t>
            </a:r>
            <a:r>
              <a:rPr lang="en-US" sz="900" dirty="0" err="1">
                <a:solidFill>
                  <a:srgbClr val="002060"/>
                </a:solidFill>
                <a:latin typeface="Arial" panose="020B0604020202020204" pitchFamily="34" charset="0"/>
                <a:ea typeface="Lato"/>
                <a:cs typeface="Arial" panose="020B0604020202020204" pitchFamily="34" charset="0"/>
                <a:sym typeface="Lato"/>
              </a:rPr>
              <a:t>atmosférica</a:t>
            </a:r>
            <a:r>
              <a:rPr lang="en-US" sz="900" dirty="0">
                <a:solidFill>
                  <a:srgbClr val="002060"/>
                </a:solidFill>
                <a:latin typeface="Arial" panose="020B0604020202020204" pitchFamily="34" charset="0"/>
                <a:ea typeface="Lato"/>
                <a:cs typeface="Arial" panose="020B0604020202020204" pitchFamily="34" charset="0"/>
                <a:sym typeface="Lato"/>
              </a:rPr>
              <a:t>. </a:t>
            </a:r>
            <a:endParaRPr sz="900" dirty="0">
              <a:solidFill>
                <a:srgbClr val="002060"/>
              </a:solidFill>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900" dirty="0">
              <a:solidFill>
                <a:srgbClr val="002060"/>
              </a:solidFill>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76" name="Google Shape;176;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78" name="Google Shape;17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Haga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 sus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Miren </a:t>
            </a:r>
            <a:r>
              <a:rPr lang="en-US" sz="900" dirty="0" err="1">
                <a:latin typeface="Arial" panose="020B0604020202020204" pitchFamily="34" charset="0"/>
                <a:ea typeface="Lato"/>
                <a:cs typeface="Arial" panose="020B0604020202020204" pitchFamily="34" charset="0"/>
                <a:sym typeface="Lato"/>
              </a:rPr>
              <a:t>dentro</a:t>
            </a:r>
            <a:r>
              <a:rPr lang="en-US" sz="900" dirty="0">
                <a:latin typeface="Arial" panose="020B0604020202020204" pitchFamily="34" charset="0"/>
                <a:ea typeface="Lato"/>
                <a:cs typeface="Arial" panose="020B0604020202020204" pitchFamily="34" charset="0"/>
                <a:sym typeface="Lato"/>
              </a:rPr>
              <a:t> de sus </a:t>
            </a:r>
            <a:r>
              <a:rPr lang="en-US" sz="900" dirty="0" err="1">
                <a:latin typeface="Arial" panose="020B0604020202020204" pitchFamily="34" charset="0"/>
                <a:ea typeface="Lato"/>
                <a:cs typeface="Arial" panose="020B0604020202020204" pitchFamily="34" charset="0"/>
                <a:sym typeface="Lato"/>
              </a:rPr>
              <a:t>vasos</a:t>
            </a:r>
            <a:r>
              <a:rPr lang="en-US" sz="900" dirty="0">
                <a:latin typeface="Arial" panose="020B0604020202020204" pitchFamily="34" charset="0"/>
                <a:ea typeface="Lato"/>
                <a:cs typeface="Arial" panose="020B0604020202020204" pitchFamily="34" charset="0"/>
                <a:sym typeface="Lato"/>
              </a:rPr>
              <a:t>. Si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alrededor</a:t>
            </a:r>
            <a:r>
              <a:rPr lang="en-US" sz="900" dirty="0">
                <a:latin typeface="Arial" panose="020B0604020202020204" pitchFamily="34" charset="0"/>
                <a:ea typeface="Lato"/>
                <a:cs typeface="Arial" panose="020B0604020202020204" pitchFamily="34" charset="0"/>
                <a:sym typeface="Lato"/>
              </a:rPr>
              <a:t> fuera tan </a:t>
            </a:r>
            <a:r>
              <a:rPr lang="en-US" sz="900" dirty="0" err="1">
                <a:latin typeface="Arial" panose="020B0604020202020204" pitchFamily="34" charset="0"/>
                <a:ea typeface="Lato"/>
                <a:cs typeface="Arial" panose="020B0604020202020204" pitchFamily="34" charset="0"/>
                <a:sym typeface="Lato"/>
              </a:rPr>
              <a:t>evidente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querrían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respirar</a:t>
            </a:r>
            <a:r>
              <a:rPr lang="en-US" sz="900" dirty="0">
                <a:latin typeface="Arial" panose="020B0604020202020204" pitchFamily="34" charset="0"/>
                <a:ea typeface="Lato"/>
                <a:cs typeface="Arial" panose="020B0604020202020204" pitchFamily="34" charset="0"/>
                <a:sym typeface="Lato"/>
              </a:rPr>
              <a:t> ese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91440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Respuesta: ¡Por </a:t>
            </a:r>
            <a:r>
              <a:rPr lang="en-US" sz="900" dirty="0" err="1">
                <a:latin typeface="Arial" panose="020B0604020202020204" pitchFamily="34" charset="0"/>
                <a:ea typeface="Lato"/>
                <a:cs typeface="Arial" panose="020B0604020202020204" pitchFamily="34" charset="0"/>
                <a:sym typeface="Lato"/>
              </a:rPr>
              <a:t>supuesto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no! </a:t>
            </a:r>
            <a:endParaRPr sz="900" dirty="0">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otras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fuentes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además</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mencionadas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demostración</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ocurren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producen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un solo día?</a:t>
            </a:r>
            <a:endParaRPr sz="900" dirty="0">
              <a:latin typeface="Arial" panose="020B0604020202020204" pitchFamily="34" charset="0"/>
              <a:ea typeface="Lato"/>
              <a:cs typeface="Arial" panose="020B0604020202020204" pitchFamily="34" charset="0"/>
              <a:sym typeface="Lato"/>
            </a:endParaRPr>
          </a:p>
          <a:p>
            <a:pPr marL="914400" lvl="0" indent="0" algn="l" rtl="0">
              <a:lnSpc>
                <a:spcPct val="100000"/>
              </a:lnSpc>
              <a:spcBef>
                <a:spcPts val="60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Mantener</a:t>
            </a:r>
            <a:r>
              <a:rPr lang="en-US" sz="900" dirty="0">
                <a:latin typeface="Arial" panose="020B0604020202020204" pitchFamily="34" charset="0"/>
                <a:ea typeface="Lato"/>
                <a:cs typeface="Arial" panose="020B0604020202020204" pitchFamily="34" charset="0"/>
                <a:sym typeface="Lato"/>
              </a:rPr>
              <a:t> las luces </a:t>
            </a:r>
            <a:r>
              <a:rPr lang="en-US" sz="900" dirty="0" err="1">
                <a:latin typeface="Arial" panose="020B0604020202020204" pitchFamily="34" charset="0"/>
                <a:ea typeface="Lato"/>
                <a:cs typeface="Arial" panose="020B0604020202020204" pitchFamily="34" charset="0"/>
                <a:sym typeface="Lato"/>
              </a:rPr>
              <a:t>encendidas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casa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no se </a:t>
            </a:r>
            <a:r>
              <a:rPr lang="en-US" sz="900" dirty="0" err="1">
                <a:latin typeface="Arial" panose="020B0604020202020204" pitchFamily="34" charset="0"/>
                <a:ea typeface="Lato"/>
                <a:cs typeface="Arial" panose="020B0604020202020204" pitchFamily="34" charset="0"/>
                <a:sym typeface="Lato"/>
              </a:rPr>
              <a:t>utilizan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encender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acondicionado</a:t>
            </a:r>
            <a:r>
              <a:rPr lang="en-US" sz="900" dirty="0">
                <a:latin typeface="Arial" panose="020B0604020202020204" pitchFamily="34" charset="0"/>
                <a:ea typeface="Lato"/>
                <a:cs typeface="Arial" panose="020B0604020202020204" pitchFamily="34" charset="0"/>
                <a:sym typeface="Lato"/>
              </a:rPr>
              <a:t> o la </a:t>
            </a:r>
            <a:r>
              <a:rPr lang="en-US" sz="900" dirty="0" err="1">
                <a:latin typeface="Arial" panose="020B0604020202020204" pitchFamily="34" charset="0"/>
                <a:ea typeface="Lato"/>
                <a:cs typeface="Arial" panose="020B0604020202020204" pitchFamily="34" charset="0"/>
                <a:sym typeface="Lato"/>
              </a:rPr>
              <a:t>calefacción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casa o </a:t>
            </a:r>
            <a:r>
              <a:rPr lang="en-US" sz="900" dirty="0" err="1">
                <a:latin typeface="Arial" panose="020B0604020202020204" pitchFamily="34" charset="0"/>
                <a:ea typeface="Lato"/>
                <a:cs typeface="Arial" panose="020B0604020202020204" pitchFamily="34" charset="0"/>
                <a:sym typeface="Lato"/>
              </a:rPr>
              <a:t>apartamento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polvo</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construcción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demolición</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agricultura</a:t>
            </a:r>
            <a:r>
              <a:rPr lang="en-US" sz="900" dirty="0">
                <a:latin typeface="Arial" panose="020B0604020202020204" pitchFamily="34" charset="0"/>
                <a:ea typeface="Lato"/>
                <a:cs typeface="Arial" panose="020B0604020202020204" pitchFamily="34" charset="0"/>
                <a:sym typeface="Lato"/>
              </a:rPr>
              <a:t>; y las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fábricas</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Vierte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contaminada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recipiente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grande y </a:t>
            </a:r>
            <a:r>
              <a:rPr lang="en-US" sz="900" dirty="0" err="1">
                <a:latin typeface="Arial" panose="020B0604020202020204" pitchFamily="34" charset="0"/>
                <a:ea typeface="Lato"/>
                <a:cs typeface="Arial" panose="020B0604020202020204" pitchFamily="34" charset="0"/>
                <a:sym typeface="Lato"/>
              </a:rPr>
              <a:t>explica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parte</a:t>
            </a:r>
            <a:r>
              <a:rPr lang="en-US" sz="900" dirty="0">
                <a:latin typeface="Arial" panose="020B0604020202020204" pitchFamily="34" charset="0"/>
                <a:ea typeface="Lato"/>
                <a:cs typeface="Arial" panose="020B0604020202020204" pitchFamily="34" charset="0"/>
                <a:sym typeface="Lato"/>
              </a:rPr>
              <a:t> de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las personas </a:t>
            </a:r>
            <a:r>
              <a:rPr lang="en-US" sz="900" dirty="0" err="1">
                <a:latin typeface="Arial" panose="020B0604020202020204" pitchFamily="34" charset="0"/>
                <a:ea typeface="Lato"/>
                <a:cs typeface="Arial" panose="020B0604020202020204" pitchFamily="34" charset="0"/>
                <a:sym typeface="Lato"/>
              </a:rPr>
              <a:t>respiran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día.  Por </a:t>
            </a:r>
            <a:r>
              <a:rPr lang="en-US" sz="900" dirty="0" err="1">
                <a:latin typeface="Arial" panose="020B0604020202020204" pitchFamily="34" charset="0"/>
                <a:ea typeface="Lato"/>
                <a:cs typeface="Arial" panose="020B0604020202020204" pitchFamily="34" charset="0"/>
                <a:sym typeface="Lato"/>
              </a:rPr>
              <a:t>supuesto</a:t>
            </a:r>
            <a:r>
              <a:rPr lang="en-US" sz="900" dirty="0">
                <a:latin typeface="Arial" panose="020B0604020202020204" pitchFamily="34" charset="0"/>
                <a:ea typeface="Lato"/>
                <a:cs typeface="Arial" panose="020B0604020202020204" pitchFamily="34" charset="0"/>
                <a:sym typeface="Lato"/>
              </a:rPr>
              <a:t>, gran </a:t>
            </a:r>
            <a:r>
              <a:rPr lang="en-US" sz="900" dirty="0" err="1">
                <a:latin typeface="Arial" panose="020B0604020202020204" pitchFamily="34" charset="0"/>
                <a:ea typeface="Lato"/>
                <a:cs typeface="Arial" panose="020B0604020202020204" pitchFamily="34" charset="0"/>
                <a:sym typeface="Lato"/>
              </a:rPr>
              <a:t>parte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diluye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enorme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volumen</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atmósfera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día se </a:t>
            </a:r>
            <a:r>
              <a:rPr lang="en-US" sz="900" dirty="0" err="1">
                <a:latin typeface="Arial" panose="020B0604020202020204" pitchFamily="34" charset="0"/>
                <a:ea typeface="Lato"/>
                <a:cs typeface="Arial" panose="020B0604020202020204" pitchFamily="34" charset="0"/>
                <a:sym typeface="Lato"/>
              </a:rPr>
              <a:t>concentra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ya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vez</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personas </a:t>
            </a:r>
            <a:r>
              <a:rPr lang="en-US" sz="900" dirty="0" err="1">
                <a:latin typeface="Arial" panose="020B0604020202020204" pitchFamily="34" charset="0"/>
                <a:ea typeface="Lato"/>
                <a:cs typeface="Arial" panose="020B0604020202020204" pitchFamily="34" charset="0"/>
                <a:sym typeface="Lato"/>
              </a:rPr>
              <a:t>aumentan</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contribuye</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cantidad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liberan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día? Ayuda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elaborar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lista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cosas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impacto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0" indent="0" algn="l" rtl="0">
              <a:lnSpc>
                <a:spcPct val="100000"/>
              </a:lnSpc>
              <a:spcBef>
                <a:spcPts val="60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medios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transporte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bicicleta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caminar</a:t>
            </a:r>
            <a:r>
              <a:rPr lang="en-US" sz="900" dirty="0">
                <a:latin typeface="Arial" panose="020B0604020202020204" pitchFamily="34" charset="0"/>
                <a:ea typeface="Lato"/>
                <a:cs typeface="Arial" panose="020B0604020202020204" pitchFamily="34" charset="0"/>
                <a:sym typeface="Lato"/>
              </a:rPr>
              <a:t>, etc.); </a:t>
            </a:r>
            <a:r>
              <a:rPr lang="en-US" sz="900" dirty="0" err="1">
                <a:latin typeface="Arial" panose="020B0604020202020204" pitchFamily="34" charset="0"/>
                <a:ea typeface="Lato"/>
                <a:cs typeface="Arial" panose="020B0604020202020204" pitchFamily="34" charset="0"/>
                <a:sym typeface="Lato"/>
              </a:rPr>
              <a:t>comprar</a:t>
            </a:r>
            <a:r>
              <a:rPr lang="en-US" sz="900" dirty="0">
                <a:latin typeface="Arial" panose="020B0604020202020204" pitchFamily="34" charset="0"/>
                <a:ea typeface="Lato"/>
                <a:cs typeface="Arial" panose="020B0604020202020204" pitchFamily="34" charset="0"/>
                <a:sym typeface="Lato"/>
              </a:rPr>
              <a:t> de forma </a:t>
            </a:r>
            <a:r>
              <a:rPr lang="en-US" sz="900" dirty="0" err="1">
                <a:latin typeface="Arial" panose="020B0604020202020204" pitchFamily="34" charset="0"/>
                <a:ea typeface="Lato"/>
                <a:cs typeface="Arial" panose="020B0604020202020204" pitchFamily="34" charset="0"/>
                <a:sym typeface="Lato"/>
              </a:rPr>
              <a:t>inteligente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energéticamente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eficientes</a:t>
            </a:r>
            <a:r>
              <a:rPr lang="en-US" sz="900" dirty="0">
                <a:latin typeface="Arial" panose="020B0604020202020204" pitchFamily="34" charset="0"/>
                <a:ea typeface="Lato"/>
                <a:cs typeface="Arial" panose="020B0604020202020204" pitchFamily="34" charset="0"/>
                <a:sym typeface="Lato"/>
              </a:rPr>
              <a:t> y de </a:t>
            </a:r>
            <a:r>
              <a:rPr lang="en-US" sz="900" dirty="0" err="1">
                <a:latin typeface="Arial" panose="020B0604020202020204" pitchFamily="34" charset="0"/>
                <a:ea typeface="Lato"/>
                <a:cs typeface="Arial" panose="020B0604020202020204" pitchFamily="34" charset="0"/>
                <a:sym typeface="Lato"/>
              </a:rPr>
              <a:t>mejor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para un </a:t>
            </a:r>
            <a:r>
              <a:rPr lang="en-US" sz="900" dirty="0" err="1">
                <a:latin typeface="Arial" panose="020B0604020202020204" pitchFamily="34" charset="0"/>
                <a:ea typeface="Lato"/>
                <a:cs typeface="Arial" panose="020B0604020202020204" pitchFamily="34" charset="0"/>
                <a:sym typeface="Lato"/>
              </a:rPr>
              <a:t>uso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prolongado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ahorrar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reutilizar</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reciclar</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85" name="Google Shape;185;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1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87" name="Google Shape;18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Entregue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Folleto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2: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 2010-2022. Invite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observar</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debatir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uno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gráficos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niveles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 lo largo del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APOYO AL ALUMNO</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Oportunidad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evaluación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formativa</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Como </a:t>
            </a:r>
            <a:r>
              <a:rPr lang="en-US" sz="900" dirty="0" err="1">
                <a:latin typeface="Arial" panose="020B0604020202020204" pitchFamily="34" charset="0"/>
                <a:ea typeface="Lato"/>
                <a:cs typeface="Arial" panose="020B0604020202020204" pitchFamily="34" charset="0"/>
                <a:sym typeface="Lato"/>
              </a:rPr>
              <a:t>posible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oportunidad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evaluación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formativa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escriban</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observaciones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iniciales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rápidas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indicando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niveles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 lo largo del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relación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hábitos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Recopile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pida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compartan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un debate con </a:t>
            </a:r>
            <a:r>
              <a:rPr lang="en-US" sz="900" dirty="0" err="1">
                <a:latin typeface="Arial" panose="020B0604020202020204" pitchFamily="34" charset="0"/>
                <a:ea typeface="Lato"/>
                <a:cs typeface="Arial" panose="020B0604020202020204" pitchFamily="34" charset="0"/>
                <a:sym typeface="Lato"/>
              </a:rPr>
              <a:t>toda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evaluar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comprensión</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94" name="Google Shape;194;p12: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p12: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96" name="Google Shape;196;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Pregunte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creen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ha </a:t>
            </a:r>
            <a:r>
              <a:rPr lang="en-US" sz="900" dirty="0" err="1">
                <a:latin typeface="Arial" panose="020B0604020202020204" pitchFamily="34" charset="0"/>
                <a:ea typeface="Lato"/>
                <a:cs typeface="Arial" panose="020B0604020202020204" pitchFamily="34" charset="0"/>
                <a:sym typeface="Lato"/>
              </a:rPr>
              <a:t>contribuido</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tanto </a:t>
            </a: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desde</a:t>
            </a:r>
            <a:r>
              <a:rPr lang="en-US" sz="900" dirty="0">
                <a:latin typeface="Arial" panose="020B0604020202020204" pitchFamily="34" charset="0"/>
                <a:ea typeface="Lato"/>
                <a:cs typeface="Arial" panose="020B0604020202020204" pitchFamily="34" charset="0"/>
                <a:sym typeface="Lato"/>
              </a:rPr>
              <a:t> 1990. </a:t>
            </a:r>
            <a:r>
              <a:rPr lang="en-US" sz="900" dirty="0" err="1">
                <a:latin typeface="Arial" panose="020B0604020202020204" pitchFamily="34" charset="0"/>
                <a:ea typeface="Lato"/>
                <a:cs typeface="Arial" panose="020B0604020202020204" pitchFamily="34" charset="0"/>
                <a:sym typeface="Lato"/>
              </a:rPr>
              <a:t>Utilice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facilitar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debate con </a:t>
            </a:r>
            <a:r>
              <a:rPr lang="en-US" sz="900" dirty="0" err="1">
                <a:latin typeface="Arial" panose="020B0604020202020204" pitchFamily="34" charset="0"/>
                <a:ea typeface="Lato"/>
                <a:cs typeface="Arial" panose="020B0604020202020204" pitchFamily="34" charset="0"/>
                <a:sym typeface="Lato"/>
              </a:rPr>
              <a:t>toda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locales y </a:t>
            </a:r>
            <a:r>
              <a:rPr lang="en-US" sz="900" dirty="0" err="1">
                <a:latin typeface="Arial" panose="020B0604020202020204" pitchFamily="34" charset="0"/>
                <a:ea typeface="Lato"/>
                <a:cs typeface="Arial" panose="020B0604020202020204" pitchFamily="34" charset="0"/>
                <a:sym typeface="Lato"/>
              </a:rPr>
              <a:t>regionales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Pensando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diaria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tipo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hábitos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ayudar</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impulsar</a:t>
            </a:r>
            <a:r>
              <a:rPr lang="en-US" sz="900" dirty="0">
                <a:latin typeface="Arial" panose="020B0604020202020204" pitchFamily="34" charset="0"/>
                <a:ea typeface="Lato"/>
                <a:cs typeface="Arial" panose="020B0604020202020204" pitchFamily="34" charset="0"/>
                <a:sym typeface="Lato"/>
              </a:rPr>
              <a:t> ese </a:t>
            </a:r>
            <a:r>
              <a:rPr lang="en-US" sz="900" dirty="0" err="1">
                <a:latin typeface="Arial" panose="020B0604020202020204" pitchFamily="34" charset="0"/>
                <a:ea typeface="Lato"/>
                <a:cs typeface="Arial" panose="020B0604020202020204" pitchFamily="34" charset="0"/>
                <a:sym typeface="Lato"/>
              </a:rPr>
              <a:t>tipo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mejoras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Aunque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general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mejorando</a:t>
            </a:r>
            <a:r>
              <a:rPr lang="en-US" sz="900" dirty="0">
                <a:latin typeface="Arial" panose="020B0604020202020204" pitchFamily="34" charset="0"/>
                <a:ea typeface="Lato"/>
                <a:cs typeface="Arial" panose="020B0604020202020204" pitchFamily="34" charset="0"/>
                <a:sym typeface="Lato"/>
              </a:rPr>
              <a:t>, Atlanta </a:t>
            </a:r>
            <a:r>
              <a:rPr lang="en-US" sz="900" dirty="0" err="1">
                <a:latin typeface="Arial" panose="020B0604020202020204" pitchFamily="34" charset="0"/>
                <a:ea typeface="Lato"/>
                <a:cs typeface="Arial" panose="020B0604020202020204" pitchFamily="34" charset="0"/>
                <a:sym typeface="Lato"/>
              </a:rPr>
              <a:t>sigue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teniendo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algunos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días con </a:t>
            </a:r>
            <a:r>
              <a:rPr lang="en-US" sz="900" dirty="0" err="1">
                <a:latin typeface="Arial" panose="020B0604020202020204" pitchFamily="34" charset="0"/>
                <a:ea typeface="Lato"/>
                <a:cs typeface="Arial" panose="020B0604020202020204" pitchFamily="34" charset="0"/>
                <a:sym typeface="Lato"/>
              </a:rPr>
              <a:t>peor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estado</a:t>
            </a:r>
            <a:r>
              <a:rPr lang="en-US" sz="900" dirty="0">
                <a:latin typeface="Arial" panose="020B0604020202020204" pitchFamily="34" charset="0"/>
                <a:ea typeface="Lato"/>
                <a:cs typeface="Arial" panose="020B0604020202020204" pitchFamily="34" charset="0"/>
                <a:sym typeface="Lato"/>
              </a:rPr>
              <a:t>. ¿Por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creéis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es </a:t>
            </a:r>
            <a:r>
              <a:rPr lang="en-US" sz="900" dirty="0" err="1">
                <a:latin typeface="Arial" panose="020B0604020202020204" pitchFamily="34" charset="0"/>
                <a:ea typeface="Lato"/>
                <a:cs typeface="Arial" panose="020B0604020202020204" pitchFamily="34" charset="0"/>
                <a:sym typeface="Lato"/>
              </a:rPr>
              <a:t>así</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¿Ve </a:t>
            </a:r>
            <a:r>
              <a:rPr lang="en-US" sz="900" dirty="0" err="1">
                <a:latin typeface="Arial" panose="020B0604020202020204" pitchFamily="34" charset="0"/>
                <a:ea typeface="Lato"/>
                <a:cs typeface="Arial" panose="020B0604020202020204" pitchFamily="34" charset="0"/>
                <a:sym typeface="Lato"/>
              </a:rPr>
              <a:t>alguna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relación</a:t>
            </a:r>
            <a:r>
              <a:rPr lang="en-US" sz="900" dirty="0">
                <a:latin typeface="Arial" panose="020B0604020202020204" pitchFamily="34" charset="0"/>
                <a:ea typeface="Lato"/>
                <a:cs typeface="Arial" panose="020B0604020202020204" pitchFamily="34" charset="0"/>
                <a:sym typeface="Lato"/>
              </a:rPr>
              <a:t> entre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echamos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nuestros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y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 o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ciudades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Atlanta?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EXPERIENCIAS VIVIDAS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Anime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comparar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de sus «</a:t>
            </a:r>
            <a:r>
              <a:rPr lang="en-US" sz="900" dirty="0" err="1">
                <a:latin typeface="Arial" panose="020B0604020202020204" pitchFamily="34" charset="0"/>
                <a:ea typeface="Lato"/>
                <a:cs typeface="Arial" panose="020B0604020202020204" pitchFamily="34" charset="0"/>
                <a:sym typeface="Lato"/>
              </a:rPr>
              <a:t>vasos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conducir</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cortar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césped</a:t>
            </a:r>
            <a:r>
              <a:rPr lang="en-US" sz="900" dirty="0">
                <a:latin typeface="Arial" panose="020B0604020202020204" pitchFamily="34" charset="0"/>
                <a:ea typeface="Lato"/>
                <a:cs typeface="Arial" panose="020B0604020202020204" pitchFamily="34" charset="0"/>
                <a:sym typeface="Lato"/>
              </a:rPr>
              <a:t>) con las </a:t>
            </a:r>
            <a:r>
              <a:rPr lang="en-US" sz="900" dirty="0" err="1">
                <a:latin typeface="Arial" panose="020B0604020202020204" pitchFamily="34" charset="0"/>
                <a:ea typeface="Lato"/>
                <a:cs typeface="Arial" panose="020B0604020202020204" pitchFamily="34" charset="0"/>
                <a:sym typeface="Lato"/>
              </a:rPr>
              <a:t>reducciones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amplias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nivel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estatal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nuestros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hábitos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individuales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forman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parte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amplio</a:t>
            </a:r>
            <a:r>
              <a:rPr lang="en-US" sz="900" dirty="0">
                <a:latin typeface="Arial" panose="020B0604020202020204" pitchFamily="34" charset="0"/>
                <a:ea typeface="Lato"/>
                <a:cs typeface="Arial" panose="020B0604020202020204" pitchFamily="34" charset="0"/>
                <a:sym typeface="Lato"/>
              </a:rPr>
              <a:t>. ¿Por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sí</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no?</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Los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no son solo </a:t>
            </a:r>
            <a:r>
              <a:rPr lang="en-US" sz="900" dirty="0" err="1">
                <a:latin typeface="Arial" panose="020B0604020202020204" pitchFamily="34" charset="0"/>
                <a:ea typeface="Lato"/>
                <a:cs typeface="Arial" panose="020B0604020202020204" pitchFamily="34" charset="0"/>
                <a:sym typeface="Lato"/>
              </a:rPr>
              <a:t>números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gráfico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afectan</a:t>
            </a:r>
            <a:r>
              <a:rPr lang="en-US" sz="900" dirty="0">
                <a:latin typeface="Arial" panose="020B0604020202020204" pitchFamily="34" charset="0"/>
                <a:ea typeface="Lato"/>
                <a:cs typeface="Arial" panose="020B0604020202020204" pitchFamily="34" charset="0"/>
                <a:sym typeface="Lato"/>
              </a:rPr>
              <a:t> a personas reales </a:t>
            </a:r>
            <a:r>
              <a:rPr lang="en-US" sz="900" dirty="0" err="1">
                <a:latin typeface="Arial" panose="020B0604020202020204" pitchFamily="34" charset="0"/>
                <a:ea typeface="Lato"/>
                <a:cs typeface="Arial" panose="020B0604020202020204" pitchFamily="34" charset="0"/>
                <a:sym typeface="Lato"/>
              </a:rPr>
              <a:t>todos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días. En Georgia, </a:t>
            </a:r>
            <a:r>
              <a:rPr lang="en-US" sz="900" dirty="0" err="1">
                <a:latin typeface="Arial" panose="020B0604020202020204" pitchFamily="34" charset="0"/>
                <a:ea typeface="Lato"/>
                <a:cs typeface="Arial" panose="020B0604020202020204" pitchFamily="34" charset="0"/>
                <a:sym typeface="Lato"/>
              </a:rPr>
              <a:t>algunas</a:t>
            </a:r>
            <a:r>
              <a:rPr lang="en-US" sz="900" dirty="0">
                <a:latin typeface="Arial" panose="020B0604020202020204" pitchFamily="34" charset="0"/>
                <a:ea typeface="Lato"/>
                <a:cs typeface="Arial" panose="020B0604020202020204" pitchFamily="34" charset="0"/>
                <a:sym typeface="Lato"/>
              </a:rPr>
              <a:t> comunidades </a:t>
            </a:r>
            <a:r>
              <a:rPr lang="en-US" sz="900" dirty="0" err="1">
                <a:latin typeface="Arial" panose="020B0604020202020204" pitchFamily="34" charset="0"/>
                <a:ea typeface="Lato"/>
                <a:cs typeface="Arial" panose="020B0604020202020204" pitchFamily="34" charset="0"/>
                <a:sym typeface="Lato"/>
              </a:rPr>
              <a:t>experimentan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días de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insalubre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otras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especialmente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ciudades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grandes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Atlanta. Los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pensar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propias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experiencias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¿Alguna </a:t>
            </a:r>
            <a:r>
              <a:rPr lang="en-US" sz="900" dirty="0" err="1">
                <a:latin typeface="Arial" panose="020B0604020202020204" pitchFamily="34" charset="0"/>
                <a:ea typeface="Lato"/>
                <a:cs typeface="Arial" panose="020B0604020202020204" pitchFamily="34" charset="0"/>
                <a:sym typeface="Lato"/>
              </a:rPr>
              <a:t>vez</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notado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cielos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brumosos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alertas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smog?</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¿La </a:t>
            </a:r>
            <a:r>
              <a:rPr lang="en-US" sz="900" dirty="0" err="1">
                <a:latin typeface="Arial" panose="020B0604020202020204" pitchFamily="34" charset="0"/>
                <a:ea typeface="Lato"/>
                <a:cs typeface="Arial" panose="020B0604020202020204" pitchFamily="34" charset="0"/>
                <a:sym typeface="Lato"/>
              </a:rPr>
              <a:t>gente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comunidad </a:t>
            </a:r>
            <a:r>
              <a:rPr lang="en-US" sz="900" dirty="0" err="1">
                <a:latin typeface="Arial" panose="020B0604020202020204" pitchFamily="34" charset="0"/>
                <a:ea typeface="Lato"/>
                <a:cs typeface="Arial" panose="020B0604020202020204" pitchFamily="34" charset="0"/>
                <a:sym typeface="Lato"/>
              </a:rPr>
              <a:t>habla</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días </a:t>
            </a:r>
            <a:r>
              <a:rPr lang="en-US" sz="900" dirty="0" err="1">
                <a:latin typeface="Arial" panose="020B0604020202020204" pitchFamily="34" charset="0"/>
                <a:ea typeface="Lato"/>
                <a:cs typeface="Arial" panose="020B0604020202020204" pitchFamily="34" charset="0"/>
                <a:sym typeface="Lato"/>
              </a:rPr>
              <a:t>calurosos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verano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¿Tú o </a:t>
            </a:r>
            <a:r>
              <a:rPr lang="en-US" sz="900" dirty="0" err="1">
                <a:latin typeface="Arial" panose="020B0604020202020204" pitchFamily="34" charset="0"/>
                <a:ea typeface="Lato"/>
                <a:cs typeface="Arial" panose="020B0604020202020204" pitchFamily="34" charset="0"/>
                <a:sym typeface="Lato"/>
              </a:rPr>
              <a:t>alguien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conoces</a:t>
            </a:r>
            <a:r>
              <a:rPr lang="en-US" sz="900" dirty="0">
                <a:latin typeface="Arial" panose="020B0604020202020204" pitchFamily="34" charset="0"/>
                <a:ea typeface="Lato"/>
                <a:cs typeface="Arial" panose="020B0604020202020204" pitchFamily="34" charset="0"/>
                <a:sym typeface="Lato"/>
              </a:rPr>
              <a:t> ha </a:t>
            </a:r>
            <a:r>
              <a:rPr lang="en-US" sz="900" dirty="0" err="1">
                <a:latin typeface="Arial" panose="020B0604020202020204" pitchFamily="34" charset="0"/>
                <a:ea typeface="Lato"/>
                <a:cs typeface="Arial" panose="020B0604020202020204" pitchFamily="34" charset="0"/>
                <a:sym typeface="Lato"/>
              </a:rPr>
              <a:t>tenido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respiratorios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empeoran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determinadas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épocas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año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Al </a:t>
            </a:r>
            <a:r>
              <a:rPr lang="en-US" sz="900" dirty="0" err="1">
                <a:latin typeface="Arial" panose="020B0604020202020204" pitchFamily="34" charset="0"/>
                <a:ea typeface="Lato"/>
                <a:cs typeface="Arial" panose="020B0604020202020204" pitchFamily="34" charset="0"/>
                <a:sym typeface="Lato"/>
              </a:rPr>
              <a:t>observar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nivel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estatal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estudiantes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experiencias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vividas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coinciden</a:t>
            </a:r>
            <a:r>
              <a:rPr lang="en-US" sz="900" dirty="0">
                <a:latin typeface="Arial" panose="020B0604020202020204" pitchFamily="34" charset="0"/>
                <a:ea typeface="Lato"/>
                <a:cs typeface="Arial" panose="020B0604020202020204" pitchFamily="34" charset="0"/>
                <a:sym typeface="Lato"/>
              </a:rPr>
              <a:t> con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203" name="Google Shape;203;p13: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13: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05" name="Google Shape;205;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examinen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mapa</a:t>
            </a:r>
            <a:r>
              <a:rPr lang="en-US" sz="900" dirty="0">
                <a:latin typeface="Arial" panose="020B0604020202020204" pitchFamily="34" charset="0"/>
                <a:ea typeface="Lato"/>
                <a:cs typeface="Arial" panose="020B0604020202020204" pitchFamily="34" charset="0"/>
                <a:sym typeface="Lato"/>
              </a:rPr>
              <a:t> «Asma: </a:t>
            </a:r>
            <a:r>
              <a:rPr lang="en-US" sz="900" dirty="0" err="1">
                <a:latin typeface="Arial" panose="020B0604020202020204" pitchFamily="34" charset="0"/>
                <a:ea typeface="Lato"/>
                <a:cs typeface="Arial" panose="020B0604020202020204" pitchFamily="34" charset="0"/>
                <a:sym typeface="Lato"/>
              </a:rPr>
              <a:t>niños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estado</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Folleto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3: </a:t>
            </a:r>
            <a:r>
              <a:rPr lang="en-US" sz="900" dirty="0" err="1">
                <a:latin typeface="Arial" panose="020B0604020202020204" pitchFamily="34" charset="0"/>
                <a:ea typeface="Lato"/>
                <a:cs typeface="Arial" panose="020B0604020202020204" pitchFamily="34" charset="0"/>
                <a:sym typeface="Lato"/>
              </a:rPr>
              <a:t>Análisis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 e </a:t>
            </a:r>
            <a:r>
              <a:rPr lang="en-US" sz="900" dirty="0" err="1">
                <a:latin typeface="Arial" panose="020B0604020202020204" pitchFamily="34" charset="0"/>
                <a:ea typeface="Lato"/>
                <a:cs typeface="Arial" panose="020B0604020202020204" pitchFamily="34" charset="0"/>
                <a:sym typeface="Lato"/>
              </a:rPr>
              <a:t>identifiquen</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menos</a:t>
            </a:r>
            <a:r>
              <a:rPr lang="en-US" sz="900" dirty="0">
                <a:latin typeface="Arial" panose="020B0604020202020204" pitchFamily="34" charset="0"/>
                <a:ea typeface="Lato"/>
                <a:cs typeface="Arial" panose="020B0604020202020204" pitchFamily="34" charset="0"/>
                <a:sym typeface="Lato"/>
              </a:rPr>
              <a:t> dos </a:t>
            </a:r>
            <a:r>
              <a:rPr lang="en-US" sz="900" dirty="0" err="1">
                <a:latin typeface="Arial" panose="020B0604020202020204" pitchFamily="34" charset="0"/>
                <a:ea typeface="Lato"/>
                <a:cs typeface="Arial" panose="020B0604020202020204" pitchFamily="34" charset="0"/>
                <a:sym typeface="Lato"/>
              </a:rPr>
              <a:t>patrones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notables.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Tras</a:t>
            </a:r>
            <a:r>
              <a:rPr lang="en-US" sz="900" dirty="0">
                <a:latin typeface="Arial" panose="020B0604020202020204" pitchFamily="34" charset="0"/>
                <a:ea typeface="Lato"/>
                <a:cs typeface="Arial" panose="020B0604020202020204" pitchFamily="34" charset="0"/>
                <a:sym typeface="Lato"/>
              </a:rPr>
              <a:t> un breve debate entre </a:t>
            </a:r>
            <a:r>
              <a:rPr lang="en-US" sz="900" dirty="0" err="1">
                <a:latin typeface="Arial" panose="020B0604020202020204" pitchFamily="34" charset="0"/>
                <a:ea typeface="Lato"/>
                <a:cs typeface="Arial" panose="020B0604020202020204" pitchFamily="34" charset="0"/>
                <a:sym typeface="Lato"/>
              </a:rPr>
              <a:t>compañeros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un breve </a:t>
            </a:r>
            <a:r>
              <a:rPr lang="en-US" sz="900" dirty="0" err="1">
                <a:latin typeface="Arial" panose="020B0604020202020204" pitchFamily="34" charset="0"/>
                <a:ea typeface="Lato"/>
                <a:cs typeface="Arial" panose="020B0604020202020204" pitchFamily="34" charset="0"/>
                <a:sym typeface="Lato"/>
              </a:rPr>
              <a:t>párrafo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resuman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patrones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observado</a:t>
            </a:r>
            <a:r>
              <a:rPr lang="en-US" sz="900" dirty="0">
                <a:latin typeface="Arial" panose="020B0604020202020204" pitchFamily="34" charset="0"/>
                <a:ea typeface="Lato"/>
                <a:cs typeface="Arial" panose="020B0604020202020204" pitchFamily="34" charset="0"/>
                <a:sym typeface="Lato"/>
              </a:rPr>
              <a:t> y las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regionales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detectado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Facilite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lluvia</a:t>
            </a:r>
            <a:r>
              <a:rPr lang="en-US" sz="900" dirty="0">
                <a:latin typeface="Arial" panose="020B0604020202020204" pitchFamily="34" charset="0"/>
                <a:ea typeface="Lato"/>
                <a:cs typeface="Arial" panose="020B0604020202020204" pitchFamily="34" charset="0"/>
                <a:sym typeface="Lato"/>
              </a:rPr>
              <a:t> de ideas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factores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contribuyen</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ello</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continuación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identifiquen</a:t>
            </a:r>
            <a:r>
              <a:rPr lang="en-US" sz="900" dirty="0">
                <a:latin typeface="Arial" panose="020B0604020202020204" pitchFamily="34" charset="0"/>
                <a:ea typeface="Lato"/>
                <a:cs typeface="Arial" panose="020B0604020202020204" pitchFamily="34" charset="0"/>
                <a:sym typeface="Lato"/>
              </a:rPr>
              <a:t> uno o </a:t>
            </a:r>
            <a:r>
              <a:rPr lang="en-US" sz="900" dirty="0" err="1">
                <a:latin typeface="Arial" panose="020B0604020202020204" pitchFamily="34" charset="0"/>
                <a:ea typeface="Lato"/>
                <a:cs typeface="Arial" panose="020B0604020202020204" pitchFamily="34" charset="0"/>
                <a:sym typeface="Lato"/>
              </a:rPr>
              <a:t>varios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factores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expliquen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tasas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regiones.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Anime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pensar</a:t>
            </a:r>
            <a:r>
              <a:rPr lang="en-US" sz="900" dirty="0">
                <a:latin typeface="Arial" panose="020B0604020202020204" pitchFamily="34" charset="0"/>
                <a:ea typeface="Lato"/>
                <a:cs typeface="Arial" panose="020B0604020202020204" pitchFamily="34" charset="0"/>
                <a:sym typeface="Lato"/>
              </a:rPr>
              <a:t> de forma </a:t>
            </a:r>
            <a:r>
              <a:rPr lang="en-US" sz="900" dirty="0" err="1">
                <a:latin typeface="Arial" panose="020B0604020202020204" pitchFamily="34" charset="0"/>
                <a:ea typeface="Lato"/>
                <a:cs typeface="Arial" panose="020B0604020202020204" pitchFamily="34" charset="0"/>
                <a:sym typeface="Lato"/>
              </a:rPr>
              <a:t>creativa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soluciones</a:t>
            </a:r>
            <a:r>
              <a:rPr lang="en-US" sz="900" dirty="0">
                <a:latin typeface="Arial" panose="020B0604020202020204" pitchFamily="34" charset="0"/>
                <a:ea typeface="Lato"/>
                <a:cs typeface="Arial" panose="020B0604020202020204" pitchFamily="34" charset="0"/>
                <a:sym typeface="Lato"/>
              </a:rPr>
              <a:t> y a </a:t>
            </a:r>
            <a:r>
              <a:rPr lang="en-US" sz="900" dirty="0" err="1">
                <a:latin typeface="Arial" panose="020B0604020202020204" pitchFamily="34" charset="0"/>
                <a:ea typeface="Lato"/>
                <a:cs typeface="Arial" panose="020B0604020202020204" pitchFamily="34" charset="0"/>
                <a:sym typeface="Lato"/>
              </a:rPr>
              <a:t>compartir</a:t>
            </a:r>
            <a:r>
              <a:rPr lang="en-US" sz="900" dirty="0">
                <a:latin typeface="Arial" panose="020B0604020202020204" pitchFamily="34" charset="0"/>
                <a:ea typeface="Lato"/>
                <a:cs typeface="Arial" panose="020B0604020202020204" pitchFamily="34" charset="0"/>
                <a:sym typeface="Lato"/>
              </a:rPr>
              <a:t> ideas con un </a:t>
            </a:r>
            <a:r>
              <a:rPr lang="en-US" sz="900" dirty="0" err="1">
                <a:latin typeface="Arial" panose="020B0604020202020204" pitchFamily="34" charset="0"/>
                <a:ea typeface="Lato"/>
                <a:cs typeface="Arial" panose="020B0604020202020204" pitchFamily="34" charset="0"/>
                <a:sym typeface="Lato"/>
              </a:rPr>
              <a:t>compañero</a:t>
            </a:r>
            <a:r>
              <a:rPr lang="en-US" sz="900" dirty="0">
                <a:latin typeface="Arial" panose="020B0604020202020204" pitchFamily="34" charset="0"/>
                <a:ea typeface="Lato"/>
                <a:cs typeface="Arial" panose="020B0604020202020204" pitchFamily="34" charset="0"/>
                <a:sym typeface="Lato"/>
              </a:rPr>
              <a:t>. Los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breve </a:t>
            </a:r>
            <a:r>
              <a:rPr lang="en-US" sz="900" dirty="0" err="1">
                <a:latin typeface="Arial" panose="020B0604020202020204" pitchFamily="34" charset="0"/>
                <a:ea typeface="Lato"/>
                <a:cs typeface="Arial" panose="020B0604020202020204" pitchFamily="34" charset="0"/>
                <a:sym typeface="Lato"/>
              </a:rPr>
              <a:t>propuesta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iniciativa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pública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incluyendo</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quién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dirigida</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ayudar</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disparidades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p:txBody>
      </p:sp>
      <p:sp>
        <p:nvSpPr>
          <p:cNvPr id="212" name="Google Shape;212;p14: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14: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14" name="Google Shape;214;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900" dirty="0" err="1">
                <a:latin typeface="Arial" panose="020B0604020202020204" pitchFamily="34" charset="0"/>
                <a:ea typeface="Lato"/>
                <a:cs typeface="Arial" panose="020B0604020202020204" pitchFamily="34" charset="0"/>
                <a:sym typeface="Lato"/>
              </a:rPr>
              <a:t>Utilizando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mapa</a:t>
            </a:r>
            <a:r>
              <a:rPr lang="en-US" sz="900" dirty="0">
                <a:latin typeface="Arial" panose="020B0604020202020204" pitchFamily="34" charset="0"/>
                <a:ea typeface="Lato"/>
                <a:cs typeface="Arial" panose="020B0604020202020204" pitchFamily="34" charset="0"/>
                <a:sym typeface="Lato"/>
              </a:rPr>
              <a:t> «Asma: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niños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examinen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detenidamente</a:t>
            </a:r>
            <a:r>
              <a:rPr lang="en-US" sz="900" dirty="0">
                <a:latin typeface="Arial" panose="020B0604020202020204" pitchFamily="34" charset="0"/>
                <a:ea typeface="Lato"/>
                <a:cs typeface="Arial" panose="020B0604020202020204" pitchFamily="34" charset="0"/>
                <a:sym typeface="Lato"/>
              </a:rPr>
              <a:t> ambas </a:t>
            </a:r>
            <a:r>
              <a:rPr lang="en-US" sz="900" dirty="0" err="1">
                <a:latin typeface="Arial" panose="020B0604020202020204" pitchFamily="34" charset="0"/>
                <a:ea typeface="Lato"/>
                <a:cs typeface="Arial" panose="020B0604020202020204" pitchFamily="34" charset="0"/>
                <a:sym typeface="Lato"/>
              </a:rPr>
              <a:t>líneas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gráfico</a:t>
            </a:r>
            <a:r>
              <a:rPr lang="en-US" sz="900" dirty="0">
                <a:latin typeface="Arial" panose="020B0604020202020204" pitchFamily="34" charset="0"/>
                <a:ea typeface="Lato"/>
                <a:cs typeface="Arial" panose="020B0604020202020204" pitchFamily="34" charset="0"/>
                <a:sym typeface="Lato"/>
              </a:rPr>
              <a:t> e </a:t>
            </a:r>
            <a:r>
              <a:rPr lang="en-US" sz="900" dirty="0" err="1">
                <a:latin typeface="Arial" panose="020B0604020202020204" pitchFamily="34" charset="0"/>
                <a:ea typeface="Lato"/>
                <a:cs typeface="Arial" panose="020B0604020202020204" pitchFamily="34" charset="0"/>
                <a:sym typeface="Lato"/>
              </a:rPr>
              <a:t>identifiquen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principales</a:t>
            </a:r>
            <a:r>
              <a:rPr lang="en-US" sz="900" dirty="0">
                <a:latin typeface="Arial" panose="020B0604020202020204" pitchFamily="34" charset="0"/>
                <a:ea typeface="Lato"/>
                <a:cs typeface="Arial" panose="020B0604020202020204" pitchFamily="34" charset="0"/>
                <a:sym typeface="Lato"/>
              </a:rPr>
              <a:t> similitudes y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r>
              <a:rPr lang="en-US" sz="900" dirty="0" err="1">
                <a:latin typeface="Arial" panose="020B0604020202020204" pitchFamily="34" charset="0"/>
                <a:ea typeface="Lato"/>
                <a:cs typeface="Arial" panose="020B0604020202020204" pitchFamily="34" charset="0"/>
                <a:sym typeface="Lato"/>
              </a:rPr>
              <a:t>Tras</a:t>
            </a:r>
            <a:r>
              <a:rPr lang="en-US" sz="900" dirty="0">
                <a:latin typeface="Arial" panose="020B0604020202020204" pitchFamily="34" charset="0"/>
                <a:ea typeface="Lato"/>
                <a:cs typeface="Arial" panose="020B0604020202020204" pitchFamily="34" charset="0"/>
                <a:sym typeface="Lato"/>
              </a:rPr>
              <a:t> un breve debate entre </a:t>
            </a:r>
            <a:r>
              <a:rPr lang="en-US" sz="900" dirty="0" err="1">
                <a:latin typeface="Arial" panose="020B0604020202020204" pitchFamily="34" charset="0"/>
                <a:ea typeface="Lato"/>
                <a:cs typeface="Arial" panose="020B0604020202020204" pitchFamily="34" charset="0"/>
                <a:sym typeface="Lato"/>
              </a:rPr>
              <a:t>compañeros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párrafo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sugieran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razones</a:t>
            </a:r>
            <a:r>
              <a:rPr lang="en-US" sz="900" dirty="0">
                <a:latin typeface="Arial" panose="020B0604020202020204" pitchFamily="34" charset="0"/>
                <a:ea typeface="Lato"/>
                <a:cs typeface="Arial" panose="020B0604020202020204" pitchFamily="34" charset="0"/>
                <a:sym typeface="Lato"/>
              </a:rPr>
              <a:t> para las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observen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r>
              <a:rPr lang="en-US" sz="900" dirty="0" err="1">
                <a:latin typeface="Arial" panose="020B0604020202020204" pitchFamily="34" charset="0"/>
                <a:ea typeface="Lato"/>
                <a:cs typeface="Arial" panose="020B0604020202020204" pitchFamily="34" charset="0"/>
                <a:sym typeface="Lato"/>
              </a:rPr>
              <a:t>Facilite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lluvia</a:t>
            </a:r>
            <a:r>
              <a:rPr lang="en-US" sz="900" dirty="0">
                <a:latin typeface="Arial" panose="020B0604020202020204" pitchFamily="34" charset="0"/>
                <a:ea typeface="Lato"/>
                <a:cs typeface="Arial" panose="020B0604020202020204" pitchFamily="34" charset="0"/>
                <a:sym typeface="Lato"/>
              </a:rPr>
              <a:t> de ideas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acontecimientos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cambios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haber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tasas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normativas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acceso</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asistencia</a:t>
            </a:r>
            <a:r>
              <a:rPr lang="en-US" sz="900" dirty="0">
                <a:latin typeface="Arial" panose="020B0604020202020204" pitchFamily="34" charset="0"/>
                <a:ea typeface="Lato"/>
                <a:cs typeface="Arial" panose="020B0604020202020204" pitchFamily="34" charset="0"/>
                <a:sym typeface="Lato"/>
              </a:rPr>
              <a:t> sanitaria). A </a:t>
            </a:r>
            <a:r>
              <a:rPr lang="en-US" sz="900" dirty="0" err="1">
                <a:latin typeface="Arial" panose="020B0604020202020204" pitchFamily="34" charset="0"/>
                <a:ea typeface="Lato"/>
                <a:cs typeface="Arial" panose="020B0604020202020204" pitchFamily="34" charset="0"/>
                <a:sym typeface="Lato"/>
              </a:rPr>
              <a:t>continuación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expliquen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iniciativa</a:t>
            </a:r>
            <a:r>
              <a:rPr lang="en-US" sz="900" dirty="0">
                <a:latin typeface="Arial" panose="020B0604020202020204" pitchFamily="34" charset="0"/>
                <a:ea typeface="Lato"/>
                <a:cs typeface="Arial" panose="020B0604020202020204" pitchFamily="34" charset="0"/>
                <a:sym typeface="Lato"/>
              </a:rPr>
              <a:t> o un factor </a:t>
            </a:r>
            <a:r>
              <a:rPr lang="en-US" sz="900" dirty="0" err="1">
                <a:latin typeface="Arial" panose="020B0604020202020204" pitchFamily="34" charset="0"/>
                <a:ea typeface="Lato"/>
                <a:cs typeface="Arial" panose="020B0604020202020204" pitchFamily="34" charset="0"/>
                <a:sym typeface="Lato"/>
              </a:rPr>
              <a:t>medioambiental</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haber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Clr>
                <a:srgbClr val="000000"/>
              </a:buClr>
              <a:buSzPts val="1100"/>
              <a:buFont typeface="Arial"/>
              <a:buNone/>
            </a:pPr>
            <a:r>
              <a:rPr lang="en-US" sz="900" dirty="0" err="1">
                <a:latin typeface="Arial" panose="020B0604020202020204" pitchFamily="34" charset="0"/>
                <a:ea typeface="Lato"/>
                <a:cs typeface="Arial" panose="020B0604020202020204" pitchFamily="34" charset="0"/>
                <a:sym typeface="Lato"/>
              </a:rPr>
              <a:t>Ampliación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opcional</a:t>
            </a:r>
            <a:r>
              <a:rPr lang="en-US" sz="900" dirty="0">
                <a:latin typeface="Arial" panose="020B0604020202020204" pitchFamily="34" charset="0"/>
                <a:ea typeface="Lato"/>
                <a:cs typeface="Arial" panose="020B0604020202020204" pitchFamily="34" charset="0"/>
                <a:sym typeface="Lato"/>
              </a:rPr>
              <a:t>: Anime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pensar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decisiones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tomadas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responsables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sanitarios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legisladores</a:t>
            </a:r>
            <a:r>
              <a:rPr lang="en-US" sz="900" dirty="0">
                <a:latin typeface="Arial" panose="020B0604020202020204" pitchFamily="34" charset="0"/>
                <a:ea typeface="Lato"/>
                <a:cs typeface="Arial" panose="020B0604020202020204" pitchFamily="34" charset="0"/>
                <a:sym typeface="Lato"/>
              </a:rPr>
              <a:t>. Los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escribir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breve </a:t>
            </a:r>
            <a:r>
              <a:rPr lang="en-US" sz="900" dirty="0" err="1">
                <a:latin typeface="Arial" panose="020B0604020202020204" pitchFamily="34" charset="0"/>
                <a:ea typeface="Lato"/>
                <a:cs typeface="Arial" panose="020B0604020202020204" pitchFamily="34" charset="0"/>
                <a:sym typeface="Lato"/>
              </a:rPr>
              <a:t>propuesta</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reflexión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asignar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mejor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recursos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sanitarios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basándose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muestran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gráfico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RELACIÓN CON LA EDUCACIÓN FÍSICA Y LA SALUD</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Esta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relaciona</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estándares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educación</a:t>
            </a:r>
            <a:r>
              <a:rPr lang="en-US" sz="900" dirty="0">
                <a:latin typeface="Arial" panose="020B0604020202020204" pitchFamily="34" charset="0"/>
                <a:ea typeface="Lato"/>
                <a:cs typeface="Arial" panose="020B0604020202020204" pitchFamily="34" charset="0"/>
                <a:sym typeface="Lato"/>
              </a:rPr>
              <a:t> sanitaria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centran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analizar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factores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ambientales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influyen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personal y </a:t>
            </a:r>
            <a:r>
              <a:rPr lang="en-US" sz="900" dirty="0" err="1">
                <a:latin typeface="Arial" panose="020B0604020202020204" pitchFamily="34" charset="0"/>
                <a:ea typeface="Lato"/>
                <a:cs typeface="Arial" panose="020B0604020202020204" pitchFamily="34" charset="0"/>
                <a:sym typeface="Lato"/>
              </a:rPr>
              <a:t>comunitaria</a:t>
            </a:r>
            <a:r>
              <a:rPr lang="en-US" sz="900" dirty="0">
                <a:latin typeface="Arial" panose="020B0604020202020204" pitchFamily="34" charset="0"/>
                <a:ea typeface="Lato"/>
                <a:cs typeface="Arial" panose="020B0604020202020204" pitchFamily="34" charset="0"/>
                <a:sym typeface="Lato"/>
              </a:rPr>
              <a:t>. Por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estándares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escuela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secundaria</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pide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Analicen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relación</a:t>
            </a:r>
            <a:r>
              <a:rPr lang="en-US" sz="900" dirty="0">
                <a:latin typeface="Arial" panose="020B0604020202020204" pitchFamily="34" charset="0"/>
                <a:ea typeface="Lato"/>
                <a:cs typeface="Arial" panose="020B0604020202020204" pitchFamily="34" charset="0"/>
                <a:sym typeface="Lato"/>
              </a:rPr>
              <a:t> entre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factores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ambientales</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de la comunidad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y las </a:t>
            </a:r>
            <a:r>
              <a:rPr lang="en-US" sz="900" dirty="0" err="1">
                <a:latin typeface="Arial" panose="020B0604020202020204" pitchFamily="34" charset="0"/>
                <a:ea typeface="Lato"/>
                <a:cs typeface="Arial" panose="020B0604020202020204" pitchFamily="34" charset="0"/>
                <a:sym typeface="Lato"/>
              </a:rPr>
              <a:t>tasas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Describan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individuales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colectivas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riesgos</a:t>
            </a:r>
            <a:r>
              <a:rPr lang="en-US" sz="900" dirty="0">
                <a:latin typeface="Arial" panose="020B0604020202020204" pitchFamily="34" charset="0"/>
                <a:ea typeface="Lato"/>
                <a:cs typeface="Arial" panose="020B0604020202020204" pitchFamily="34" charset="0"/>
                <a:sym typeface="Lato"/>
              </a:rPr>
              <a:t> para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desplazamientos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tanto las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enfermedades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relacionadas</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Evalúen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impacto</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influencias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sociales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culturales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donde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vive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ya</a:t>
            </a:r>
            <a:r>
              <a:rPr lang="en-US" sz="900" dirty="0">
                <a:latin typeface="Arial" panose="020B0604020202020204" pitchFamily="34" charset="0"/>
                <a:ea typeface="Lato"/>
                <a:cs typeface="Arial" panose="020B0604020202020204" pitchFamily="34" charset="0"/>
                <a:sym typeface="Lato"/>
              </a:rPr>
              <a:t> sea </a:t>
            </a:r>
            <a:r>
              <a:rPr lang="en-US" sz="900" dirty="0" err="1">
                <a:latin typeface="Arial" panose="020B0604020202020204" pitchFamily="34" charset="0"/>
                <a:ea typeface="Lato"/>
                <a:cs typeface="Arial" panose="020B0604020202020204" pitchFamily="34" charset="0"/>
                <a:sym typeface="Lato"/>
              </a:rPr>
              <a:t>urbano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suburbano</a:t>
            </a:r>
            <a:r>
              <a:rPr lang="en-US" sz="900" dirty="0">
                <a:latin typeface="Arial" panose="020B0604020202020204" pitchFamily="34" charset="0"/>
                <a:ea typeface="Lato"/>
                <a:cs typeface="Arial" panose="020B0604020202020204" pitchFamily="34" charset="0"/>
                <a:sym typeface="Lato"/>
              </a:rPr>
              <a:t> o rural,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opciones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transporte</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exposición</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1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Al </a:t>
            </a:r>
            <a:r>
              <a:rPr lang="en-US" sz="900" dirty="0" err="1">
                <a:latin typeface="Arial" panose="020B0604020202020204" pitchFamily="34" charset="0"/>
                <a:ea typeface="Lato"/>
                <a:cs typeface="Arial" panose="020B0604020202020204" pitchFamily="34" charset="0"/>
                <a:sym typeface="Lato"/>
              </a:rPr>
              <a:t>analizar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Georgia,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estudiantes</a:t>
            </a:r>
            <a:r>
              <a:rPr lang="en-US" sz="900" dirty="0">
                <a:latin typeface="Arial" panose="020B0604020202020204" pitchFamily="34" charset="0"/>
                <a:ea typeface="Lato"/>
                <a:cs typeface="Arial" panose="020B0604020202020204" pitchFamily="34" charset="0"/>
                <a:sym typeface="Lato"/>
              </a:rPr>
              <a:t> no solo </a:t>
            </a:r>
            <a:r>
              <a:rPr lang="en-US" sz="900" dirty="0" err="1">
                <a:latin typeface="Arial" panose="020B0604020202020204" pitchFamily="34" charset="0"/>
                <a:ea typeface="Lato"/>
                <a:cs typeface="Arial" panose="020B0604020202020204" pitchFamily="34" charset="0"/>
                <a:sym typeface="Lato"/>
              </a:rPr>
              <a:t>estudian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soluciones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climáticas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también </a:t>
            </a:r>
            <a:r>
              <a:rPr lang="en-US" sz="900" dirty="0" err="1">
                <a:latin typeface="Arial" panose="020B0604020202020204" pitchFamily="34" charset="0"/>
                <a:ea typeface="Lato"/>
                <a:cs typeface="Arial" panose="020B0604020202020204" pitchFamily="34" charset="0"/>
                <a:sym typeface="Lato"/>
              </a:rPr>
              <a:t>aprenden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directamente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relacionado</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humana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enfermedades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cardíacas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estrés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así</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impacto</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 lo largo del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1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600"/>
              </a:spcAft>
              <a:buClr>
                <a:schemeClr val="dk1"/>
              </a:buClr>
              <a:buSzPts val="1100"/>
              <a:buFont typeface="Arial"/>
              <a:buNone/>
            </a:pPr>
            <a:endParaRPr sz="1100" dirty="0">
              <a:latin typeface="Arial" panose="020B0604020202020204" pitchFamily="34" charset="0"/>
              <a:ea typeface="Lato"/>
              <a:cs typeface="Arial" panose="020B0604020202020204" pitchFamily="34" charset="0"/>
              <a:sym typeface="Lato"/>
            </a:endParaRPr>
          </a:p>
        </p:txBody>
      </p:sp>
      <p:sp>
        <p:nvSpPr>
          <p:cNvPr id="222" name="Google Shape;222;p15: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p15: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24" name="Google Shape;224;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Informe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Estudio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exposición</a:t>
            </a:r>
            <a:r>
              <a:rPr lang="en-US" sz="900" dirty="0">
                <a:latin typeface="Arial" panose="020B0604020202020204" pitchFamily="34" charset="0"/>
                <a:ea typeface="Lato"/>
                <a:cs typeface="Arial" panose="020B0604020202020204" pitchFamily="34" charset="0"/>
                <a:sym typeface="Lato"/>
              </a:rPr>
              <a:t> a las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carreteras</a:t>
            </a:r>
            <a:r>
              <a:rPr lang="en-US" sz="900" dirty="0">
                <a:latin typeface="Arial" panose="020B0604020202020204" pitchFamily="34" charset="0"/>
                <a:ea typeface="Lato"/>
                <a:cs typeface="Arial" panose="020B0604020202020204" pitchFamily="34" charset="0"/>
                <a:sym typeface="Lato"/>
              </a:rPr>
              <a:t> de Atlanta (AREES) de la Comisión Regional de Atlanta. El AREES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espacialmente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20 </a:t>
            </a:r>
            <a:r>
              <a:rPr lang="en-US" sz="900" dirty="0" err="1">
                <a:latin typeface="Arial" panose="020B0604020202020204" pitchFamily="34" charset="0"/>
                <a:ea typeface="Lato"/>
                <a:cs typeface="Arial" panose="020B0604020202020204" pitchFamily="34" charset="0"/>
                <a:sym typeface="Lato"/>
              </a:rPr>
              <a:t>condados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región</a:t>
            </a:r>
            <a:r>
              <a:rPr lang="en-US" sz="900" dirty="0">
                <a:latin typeface="Arial" panose="020B0604020202020204" pitchFamily="34" charset="0"/>
                <a:ea typeface="Lato"/>
                <a:cs typeface="Arial" panose="020B0604020202020204" pitchFamily="34" charset="0"/>
                <a:sym typeface="Lato"/>
              </a:rPr>
              <a:t> de Atlanta, </a:t>
            </a:r>
            <a:r>
              <a:rPr lang="en-US" sz="900" dirty="0" err="1">
                <a:latin typeface="Arial" panose="020B0604020202020204" pitchFamily="34" charset="0"/>
                <a:ea typeface="Lato"/>
                <a:cs typeface="Arial" panose="020B0604020202020204" pitchFamily="34" charset="0"/>
                <a:sym typeface="Lato"/>
              </a:rPr>
              <a:t>centrándose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concentraciones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resultantes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sistema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transporte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visiten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sitio web de la </a:t>
            </a:r>
            <a:r>
              <a:rPr lang="en-US" sz="900" dirty="0" err="1">
                <a:latin typeface="Arial" panose="020B0604020202020204" pitchFamily="34" charset="0"/>
                <a:ea typeface="Lato"/>
                <a:cs typeface="Arial" panose="020B0604020202020204" pitchFamily="34" charset="0"/>
                <a:sym typeface="Lato"/>
              </a:rPr>
              <a:t>herramienta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mapas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interactivos</a:t>
            </a:r>
            <a:r>
              <a:rPr lang="en-US" sz="900" dirty="0">
                <a:latin typeface="Arial" panose="020B0604020202020204" pitchFamily="34" charset="0"/>
                <a:ea typeface="Lato"/>
                <a:cs typeface="Arial" panose="020B0604020202020204" pitchFamily="34" charset="0"/>
                <a:sym typeface="Lato"/>
              </a:rPr>
              <a:t> del AREES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https://atlregional.github.io/DASH/arees.html</a:t>
            </a:r>
            <a:r>
              <a:rPr lang="en-US" sz="900" dirty="0">
                <a:latin typeface="Arial" panose="020B0604020202020204" pitchFamily="34" charset="0"/>
                <a:ea typeface="Lato"/>
                <a:cs typeface="Arial" panose="020B0604020202020204" pitchFamily="34" charset="0"/>
                <a:sym typeface="Lato"/>
              </a:rPr>
              <a:t>. Rete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ampliar</a:t>
            </a:r>
            <a:r>
              <a:rPr lang="en-US" sz="900" dirty="0">
                <a:latin typeface="Arial" panose="020B0604020202020204" pitchFamily="34" charset="0"/>
                <a:ea typeface="Lato"/>
                <a:cs typeface="Arial" panose="020B0604020202020204" pitchFamily="34" charset="0"/>
                <a:sym typeface="Lato"/>
              </a:rPr>
              <a:t> la imagen de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barrio e </a:t>
            </a:r>
            <a:r>
              <a:rPr lang="en-US" sz="900" dirty="0" err="1">
                <a:latin typeface="Arial" panose="020B0604020202020204" pitchFamily="34" charset="0"/>
                <a:ea typeface="Lato"/>
                <a:cs typeface="Arial" panose="020B0604020202020204" pitchFamily="34" charset="0"/>
                <a:sym typeface="Lato"/>
              </a:rPr>
              <a:t>identificar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cantidad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suspensión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comunidad. </a:t>
            </a:r>
            <a:r>
              <a:rPr lang="en-US" sz="900" dirty="0" err="1">
                <a:latin typeface="Arial" panose="020B0604020202020204" pitchFamily="34" charset="0"/>
                <a:ea typeface="Lato"/>
                <a:cs typeface="Arial" panose="020B0604020202020204" pitchFamily="34" charset="0"/>
                <a:sym typeface="Lato"/>
              </a:rPr>
              <a:t>Guíelos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patrones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escalas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barrio, ciudad, </a:t>
            </a:r>
            <a:r>
              <a:rPr lang="en-US" sz="900" dirty="0" err="1">
                <a:latin typeface="Arial" panose="020B0604020202020204" pitchFamily="34" charset="0"/>
                <a:ea typeface="Lato"/>
                <a:cs typeface="Arial" panose="020B0604020202020204" pitchFamily="34" charset="0"/>
                <a:sym typeface="Lato"/>
              </a:rPr>
              <a:t>estado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revelan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aspectos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individuales</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combinan</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afectar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 mayor </a:t>
            </a:r>
            <a:r>
              <a:rPr lang="en-US" sz="900" dirty="0" err="1">
                <a:latin typeface="Arial" panose="020B0604020202020204" pitchFamily="34" charset="0"/>
                <a:ea typeface="Lato"/>
                <a:cs typeface="Arial" panose="020B0604020202020204" pitchFamily="34" charset="0"/>
                <a:sym typeface="Lato"/>
              </a:rPr>
              <a:t>escala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APOYO A LOS ESTUDIANTES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reflexivas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guiar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análisis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datos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necesiten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apoyo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distinguir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características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determinar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tendencias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datos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mapa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considere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posibilidad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sugerencias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guiadas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obtener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interesantes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Busca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comunidad (o la ciudad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cercana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conozcas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indica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color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zona? ¿Cómo se </a:t>
            </a:r>
            <a:r>
              <a:rPr lang="en-US" sz="900" dirty="0" err="1">
                <a:latin typeface="Arial" panose="020B0604020202020204" pitchFamily="34" charset="0"/>
                <a:ea typeface="Lato"/>
                <a:cs typeface="Arial" panose="020B0604020202020204" pitchFamily="34" charset="0"/>
                <a:sym typeface="Lato"/>
              </a:rPr>
              <a:t>compara</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otras</a:t>
            </a:r>
            <a:r>
              <a:rPr lang="en-US" sz="900" dirty="0">
                <a:latin typeface="Arial" panose="020B0604020202020204" pitchFamily="34" charset="0"/>
                <a:ea typeface="Lato"/>
                <a:cs typeface="Arial" panose="020B0604020202020204" pitchFamily="34" charset="0"/>
                <a:sym typeface="Lato"/>
              </a:rPr>
              <a:t> partes del </a:t>
            </a:r>
            <a:r>
              <a:rPr lang="en-US" sz="900" dirty="0" err="1">
                <a:latin typeface="Arial" panose="020B0604020202020204" pitchFamily="34" charset="0"/>
                <a:ea typeface="Lato"/>
                <a:cs typeface="Arial" panose="020B0604020202020204" pitchFamily="34" charset="0"/>
                <a:sym typeface="Lato"/>
              </a:rPr>
              <a:t>estado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Elige dos regiones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área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metropolitana</a:t>
            </a:r>
            <a:r>
              <a:rPr lang="en-US" sz="900" dirty="0">
                <a:latin typeface="Arial" panose="020B0604020202020204" pitchFamily="34" charset="0"/>
                <a:ea typeface="Lato"/>
                <a:cs typeface="Arial" panose="020B0604020202020204" pitchFamily="34" charset="0"/>
                <a:sym typeface="Lato"/>
              </a:rPr>
              <a:t> de Atlanta </a:t>
            </a:r>
            <a:r>
              <a:rPr lang="en-US" sz="900" dirty="0" err="1">
                <a:latin typeface="Arial" panose="020B0604020202020204" pitchFamily="34" charset="0"/>
                <a:ea typeface="Lato"/>
                <a:cs typeface="Arial" panose="020B0604020202020204" pitchFamily="34" charset="0"/>
                <a:sym typeface="Lato"/>
              </a:rPr>
              <a:t>frente</a:t>
            </a:r>
            <a:r>
              <a:rPr lang="en-US" sz="900" dirty="0">
                <a:latin typeface="Arial" panose="020B0604020202020204" pitchFamily="34" charset="0"/>
                <a:ea typeface="Lato"/>
                <a:cs typeface="Arial" panose="020B0604020202020204" pitchFamily="34" charset="0"/>
                <a:sym typeface="Lato"/>
              </a:rPr>
              <a:t> a la zona rural del sur de Georgia).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patrones</a:t>
            </a:r>
            <a:r>
              <a:rPr lang="en-US" sz="900" dirty="0">
                <a:latin typeface="Arial" panose="020B0604020202020204" pitchFamily="34" charset="0"/>
                <a:ea typeface="Lato"/>
                <a:cs typeface="Arial" panose="020B0604020202020204" pitchFamily="34" charset="0"/>
                <a:sym typeface="Lato"/>
              </a:rPr>
              <a:t> de color? ¿Por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existir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Dónde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encuentran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altas</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carreteras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cerca</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grandes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ciudades</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autopistas</a:t>
            </a:r>
            <a:r>
              <a:rPr lang="en-US" sz="900" dirty="0">
                <a:latin typeface="Arial" panose="020B0604020202020204" pitchFamily="34" charset="0"/>
                <a:ea typeface="Lato"/>
                <a:cs typeface="Arial" panose="020B0604020202020204" pitchFamily="34" charset="0"/>
                <a:sym typeface="Lato"/>
              </a:rPr>
              <a:t>, las zonas rurales o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algún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otro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a:t>
            </a:r>
            <a:r>
              <a:rPr lang="en-US" sz="900" dirty="0">
                <a:latin typeface="Arial" panose="020B0604020202020204" pitchFamily="34" charset="0"/>
                <a:ea typeface="Lato"/>
                <a:cs typeface="Arial" panose="020B0604020202020204" pitchFamily="34" charset="0"/>
                <a:sym typeface="Lato"/>
              </a:rPr>
              <a:t>? ¿Por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crees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lugares</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muestran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así</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Si vives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de las zonas de color </a:t>
            </a:r>
            <a:r>
              <a:rPr lang="en-US" sz="900" dirty="0" err="1">
                <a:latin typeface="Arial" panose="020B0604020202020204" pitchFamily="34" charset="0"/>
                <a:ea typeface="Lato"/>
                <a:cs typeface="Arial" panose="020B0604020202020204" pitchFamily="34" charset="0"/>
                <a:sym typeface="Lato"/>
              </a:rPr>
              <a:t>intenso</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cerca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ella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significar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eso</a:t>
            </a:r>
            <a:r>
              <a:rPr lang="en-US" sz="900" dirty="0">
                <a:latin typeface="Arial" panose="020B0604020202020204" pitchFamily="34" charset="0"/>
                <a:ea typeface="Lato"/>
                <a:cs typeface="Arial" panose="020B0604020202020204" pitchFamily="34" charset="0"/>
                <a:sym typeface="Lato"/>
              </a:rPr>
              <a:t> para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de las personas?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empeorar</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mayor </a:t>
            </a:r>
            <a:r>
              <a:rPr lang="en-US" sz="900" dirty="0" err="1">
                <a:latin typeface="Arial" panose="020B0604020202020204" pitchFamily="34" charset="0"/>
                <a:ea typeface="Lato"/>
                <a:cs typeface="Arial" panose="020B0604020202020204" pitchFamily="34" charset="0"/>
                <a:sym typeface="Lato"/>
              </a:rPr>
              <a:t>exposición</a:t>
            </a:r>
            <a:r>
              <a:rPr lang="en-US" sz="900" dirty="0">
                <a:latin typeface="Arial" panose="020B0604020202020204" pitchFamily="34" charset="0"/>
                <a:ea typeface="Lato"/>
                <a:cs typeface="Arial" panose="020B0604020202020204" pitchFamily="34" charset="0"/>
                <a:sym typeface="Lato"/>
              </a:rPr>
              <a:t> a las PM2,5?</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parte</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mapa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a:t>
            </a:r>
            <a:r>
              <a:rPr lang="en-US" sz="900" dirty="0">
                <a:latin typeface="Arial" panose="020B0604020202020204" pitchFamily="34" charset="0"/>
                <a:ea typeface="Lato"/>
                <a:cs typeface="Arial" panose="020B0604020202020204" pitchFamily="34" charset="0"/>
                <a:sym typeface="Lato"/>
              </a:rPr>
              <a:t> ha </a:t>
            </a:r>
            <a:r>
              <a:rPr lang="en-US" sz="900" dirty="0" err="1">
                <a:latin typeface="Arial" panose="020B0604020202020204" pitchFamily="34" charset="0"/>
                <a:ea typeface="Lato"/>
                <a:cs typeface="Arial" panose="020B0604020202020204" pitchFamily="34" charset="0"/>
                <a:sym typeface="Lato"/>
              </a:rPr>
              <a:t>sorprendido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¿Por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nuevas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surgen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después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ver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colores</a:t>
            </a:r>
            <a:r>
              <a:rPr lang="en-US" sz="900" dirty="0">
                <a:latin typeface="Arial" panose="020B0604020202020204" pitchFamily="34" charset="0"/>
                <a:ea typeface="Lato"/>
                <a:cs typeface="Arial" panose="020B0604020202020204" pitchFamily="34" charset="0"/>
                <a:sym typeface="Lato"/>
              </a:rPr>
              <a:t>?</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232" name="Google Shape;232;p1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1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34" name="Google Shape;23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Pregunte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zonas de Georgia </a:t>
            </a:r>
            <a:r>
              <a:rPr lang="en-US" sz="900" dirty="0" err="1">
                <a:latin typeface="Arial" panose="020B0604020202020204" pitchFamily="34" charset="0"/>
                <a:ea typeface="Lato"/>
                <a:cs typeface="Arial" panose="020B0604020202020204" pitchFamily="34" charset="0"/>
                <a:sym typeface="Lato"/>
              </a:rPr>
              <a:t>parecen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tener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variarán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atención</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aquellas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incluyan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lo general, las zonas </a:t>
            </a:r>
            <a:r>
              <a:rPr lang="en-US" sz="900" dirty="0" err="1">
                <a:latin typeface="Arial" panose="020B0604020202020204" pitchFamily="34" charset="0"/>
                <a:ea typeface="Lato"/>
                <a:cs typeface="Arial" panose="020B0604020202020204" pitchFamily="34" charset="0"/>
                <a:sym typeface="Lato"/>
              </a:rPr>
              <a:t>cercanas</a:t>
            </a:r>
            <a:r>
              <a:rPr lang="en-US" sz="900" dirty="0">
                <a:latin typeface="Arial" panose="020B0604020202020204" pitchFamily="34" charset="0"/>
                <a:ea typeface="Lato"/>
                <a:cs typeface="Arial" panose="020B0604020202020204" pitchFamily="34" charset="0"/>
                <a:sym typeface="Lato"/>
              </a:rPr>
              <a:t> a las </a:t>
            </a:r>
            <a:r>
              <a:rPr lang="en-US" sz="900" dirty="0" err="1">
                <a:latin typeface="Arial" panose="020B0604020202020204" pitchFamily="34" charset="0"/>
                <a:ea typeface="Lato"/>
                <a:cs typeface="Arial" panose="020B0604020202020204" pitchFamily="34" charset="0"/>
                <a:sym typeface="Lato"/>
              </a:rPr>
              <a:t>autopistas</a:t>
            </a:r>
            <a:r>
              <a:rPr lang="en-US" sz="900" dirty="0">
                <a:latin typeface="Arial" panose="020B0604020202020204" pitchFamily="34" charset="0"/>
                <a:ea typeface="Lato"/>
                <a:cs typeface="Arial" panose="020B0604020202020204" pitchFamily="34" charset="0"/>
                <a:sym typeface="Lato"/>
              </a:rPr>
              <a:t> o las zonas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carecen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vegetación</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cobertura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arbórea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tendrán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mayor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Teniendo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cuenta</a:t>
            </a:r>
            <a:r>
              <a:rPr lang="en-US" sz="900" dirty="0">
                <a:latin typeface="Arial" panose="020B0604020202020204" pitchFamily="34" charset="0"/>
                <a:ea typeface="Lato"/>
                <a:cs typeface="Arial" panose="020B0604020202020204" pitchFamily="34" charset="0"/>
                <a:sym typeface="Lato"/>
              </a:rPr>
              <a:t>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aprendido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anteriores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unidad</a:t>
            </a:r>
            <a:r>
              <a:rPr lang="en-US" sz="900" dirty="0">
                <a:latin typeface="Arial" panose="020B0604020202020204" pitchFamily="34" charset="0"/>
                <a:ea typeface="Lato"/>
                <a:cs typeface="Arial" panose="020B0604020202020204" pitchFamily="34" charset="0"/>
                <a:sym typeface="Lato"/>
              </a:rPr>
              <a:t> y sus </a:t>
            </a:r>
            <a:r>
              <a:rPr lang="en-US" sz="900" dirty="0" err="1">
                <a:latin typeface="Arial" panose="020B0604020202020204" pitchFamily="34" charset="0"/>
                <a:ea typeface="Lato"/>
                <a:cs typeface="Arial" panose="020B0604020202020204" pitchFamily="34" charset="0"/>
                <a:sym typeface="Lato"/>
              </a:rPr>
              <a:t>propias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experiencias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vecindario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cuáles</a:t>
            </a:r>
            <a:r>
              <a:rPr lang="en-US" sz="900" dirty="0">
                <a:latin typeface="Arial" panose="020B0604020202020204" pitchFamily="34" charset="0"/>
                <a:ea typeface="Lato"/>
                <a:cs typeface="Arial" panose="020B0604020202020204" pitchFamily="34" charset="0"/>
                <a:sym typeface="Lato"/>
              </a:rPr>
              <a:t> son </a:t>
            </a:r>
            <a:r>
              <a:rPr lang="en-US" sz="900" dirty="0" err="1">
                <a:latin typeface="Arial" panose="020B0604020202020204" pitchFamily="34" charset="0"/>
                <a:ea typeface="Lato"/>
                <a:cs typeface="Arial" panose="020B0604020202020204" pitchFamily="34" charset="0"/>
                <a:sym typeface="Lato"/>
              </a:rPr>
              <a:t>algunas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soluciones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mejorar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Anime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diseñar</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perfeccionar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soluciones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criterios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eficacia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viabilidad</a:t>
            </a:r>
            <a:r>
              <a:rPr lang="en-US" sz="900" dirty="0">
                <a:latin typeface="Arial" panose="020B0604020202020204" pitchFamily="34" charset="0"/>
                <a:ea typeface="Lato"/>
                <a:cs typeface="Arial" panose="020B0604020202020204" pitchFamily="34" charset="0"/>
                <a:sym typeface="Lato"/>
              </a:rPr>
              <a:t>) y a </a:t>
            </a:r>
            <a:r>
              <a:rPr lang="en-US" sz="900" dirty="0" err="1">
                <a:latin typeface="Arial" panose="020B0604020202020204" pitchFamily="34" charset="0"/>
                <a:ea typeface="Lato"/>
                <a:cs typeface="Arial" panose="020B0604020202020204" pitchFamily="34" charset="0"/>
                <a:sym typeface="Lato"/>
              </a:rPr>
              <a:t>debatir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posibles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ventajas</a:t>
            </a:r>
            <a:r>
              <a:rPr lang="en-US" sz="900" dirty="0">
                <a:latin typeface="Arial" panose="020B0604020202020204" pitchFamily="34" charset="0"/>
                <a:ea typeface="Lato"/>
                <a:cs typeface="Arial" panose="020B0604020202020204" pitchFamily="34" charset="0"/>
                <a:sym typeface="Lato"/>
              </a:rPr>
              <a:t> e </a:t>
            </a:r>
            <a:r>
              <a:rPr lang="en-US" sz="900" dirty="0" err="1">
                <a:latin typeface="Arial" panose="020B0604020202020204" pitchFamily="34" charset="0"/>
                <a:ea typeface="Lato"/>
                <a:cs typeface="Arial" panose="020B0604020202020204" pitchFamily="34" charset="0"/>
                <a:sym typeface="Lato"/>
              </a:rPr>
              <a:t>inconvenientes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imitando</a:t>
            </a:r>
            <a:r>
              <a:rPr lang="en-US" sz="900" dirty="0">
                <a:latin typeface="Arial" panose="020B0604020202020204" pitchFamily="34" charset="0"/>
                <a:ea typeface="Lato"/>
                <a:cs typeface="Arial" panose="020B0604020202020204" pitchFamily="34" charset="0"/>
                <a:sym typeface="Lato"/>
              </a:rPr>
              <a:t> la forma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científicos</a:t>
            </a:r>
            <a:r>
              <a:rPr lang="en-US" sz="900" dirty="0">
                <a:latin typeface="Arial" panose="020B0604020202020204" pitchFamily="34" charset="0"/>
                <a:ea typeface="Lato"/>
                <a:cs typeface="Arial" panose="020B0604020202020204" pitchFamily="34" charset="0"/>
                <a:sym typeface="Lato"/>
              </a:rPr>
              <a:t> e </a:t>
            </a:r>
            <a:r>
              <a:rPr lang="en-US" sz="900" dirty="0" err="1">
                <a:latin typeface="Arial" panose="020B0604020202020204" pitchFamily="34" charset="0"/>
                <a:ea typeface="Lato"/>
                <a:cs typeface="Arial" panose="020B0604020202020204" pitchFamily="34" charset="0"/>
                <a:sym typeface="Lato"/>
              </a:rPr>
              <a:t>ingenieros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abordan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mundo</a:t>
            </a:r>
            <a:r>
              <a:rPr lang="en-US" sz="900" dirty="0">
                <a:latin typeface="Arial" panose="020B0604020202020204" pitchFamily="34" charset="0"/>
                <a:ea typeface="Lato"/>
                <a:cs typeface="Arial" panose="020B0604020202020204" pitchFamily="34" charset="0"/>
                <a:sym typeface="Lato"/>
              </a:rPr>
              <a:t> real. </a:t>
            </a:r>
            <a:r>
              <a:rPr lang="en-US" sz="900" dirty="0" err="1">
                <a:latin typeface="Arial" panose="020B0604020202020204" pitchFamily="34" charset="0"/>
                <a:ea typeface="Lato"/>
                <a:cs typeface="Arial" panose="020B0604020202020204" pitchFamily="34" charset="0"/>
                <a:sym typeface="Lato"/>
              </a:rPr>
              <a:t>Aunque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variarán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atención</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medios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transporte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bicicleta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caminar</a:t>
            </a:r>
            <a:r>
              <a:rPr lang="en-US" sz="900" dirty="0">
                <a:latin typeface="Arial" panose="020B0604020202020204" pitchFamily="34" charset="0"/>
                <a:ea typeface="Lato"/>
                <a:cs typeface="Arial" panose="020B0604020202020204" pitchFamily="34" charset="0"/>
                <a:sym typeface="Lato"/>
              </a:rPr>
              <a:t>, etc.), </a:t>
            </a:r>
            <a:r>
              <a:rPr lang="en-US" sz="900" dirty="0" err="1">
                <a:latin typeface="Arial" panose="020B0604020202020204" pitchFamily="34" charset="0"/>
                <a:ea typeface="Lato"/>
                <a:cs typeface="Arial" panose="020B0604020202020204" pitchFamily="34" charset="0"/>
                <a:sym typeface="Lato"/>
              </a:rPr>
              <a:t>comprar</a:t>
            </a:r>
            <a:r>
              <a:rPr lang="en-US" sz="900" dirty="0">
                <a:latin typeface="Arial" panose="020B0604020202020204" pitchFamily="34" charset="0"/>
                <a:ea typeface="Lato"/>
                <a:cs typeface="Arial" panose="020B0604020202020204" pitchFamily="34" charset="0"/>
                <a:sym typeface="Lato"/>
              </a:rPr>
              <a:t> de forma </a:t>
            </a:r>
            <a:r>
              <a:rPr lang="en-US" sz="900" dirty="0" err="1">
                <a:latin typeface="Arial" panose="020B0604020202020204" pitchFamily="34" charset="0"/>
                <a:ea typeface="Lato"/>
                <a:cs typeface="Arial" panose="020B0604020202020204" pitchFamily="34" charset="0"/>
                <a:sym typeface="Lato"/>
              </a:rPr>
              <a:t>inteligente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energéticamente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eficientes</a:t>
            </a:r>
            <a:r>
              <a:rPr lang="en-US" sz="900" dirty="0">
                <a:latin typeface="Arial" panose="020B0604020202020204" pitchFamily="34" charset="0"/>
                <a:ea typeface="Lato"/>
                <a:cs typeface="Arial" panose="020B0604020202020204" pitchFamily="34" charset="0"/>
                <a:sym typeface="Lato"/>
              </a:rPr>
              <a:t> y de </a:t>
            </a:r>
            <a:r>
              <a:rPr lang="en-US" sz="900" dirty="0" err="1">
                <a:latin typeface="Arial" panose="020B0604020202020204" pitchFamily="34" charset="0"/>
                <a:ea typeface="Lato"/>
                <a:cs typeface="Arial" panose="020B0604020202020204" pitchFamily="34" charset="0"/>
                <a:sym typeface="Lato"/>
              </a:rPr>
              <a:t>mejor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para un </a:t>
            </a:r>
            <a:r>
              <a:rPr lang="en-US" sz="900" dirty="0" err="1">
                <a:latin typeface="Arial" panose="020B0604020202020204" pitchFamily="34" charset="0"/>
                <a:ea typeface="Lato"/>
                <a:cs typeface="Arial" panose="020B0604020202020204" pitchFamily="34" charset="0"/>
                <a:sym typeface="Lato"/>
              </a:rPr>
              <a:t>uso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prolongado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ahorrar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reutilizar</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reciclar</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RELACIÓN CON LA SALUD Y LA EDUCACIÓN FÍSICA</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Hacer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conexión</a:t>
            </a:r>
            <a:r>
              <a:rPr lang="en-US" sz="900" dirty="0">
                <a:latin typeface="Arial" panose="020B0604020202020204" pitchFamily="34" charset="0"/>
                <a:ea typeface="Lato"/>
                <a:cs typeface="Arial" panose="020B0604020202020204" pitchFamily="34" charset="0"/>
                <a:sym typeface="Lato"/>
              </a:rPr>
              <a:t> entre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lugares</a:t>
            </a:r>
            <a:r>
              <a:rPr lang="en-US" sz="900" dirty="0">
                <a:latin typeface="Arial" panose="020B0604020202020204" pitchFamily="34" charset="0"/>
                <a:ea typeface="Lato"/>
                <a:cs typeface="Arial" panose="020B0604020202020204" pitchFamily="34" charset="0"/>
                <a:sym typeface="Lato"/>
              </a:rPr>
              <a:t> de Georgia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ayudarles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centrarse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impacto</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decisiones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bienestar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personales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resultados</a:t>
            </a:r>
            <a:r>
              <a:rPr lang="en-US" sz="900" dirty="0">
                <a:latin typeface="Arial" panose="020B0604020202020204" pitchFamily="34" charset="0"/>
                <a:ea typeface="Lato"/>
                <a:cs typeface="Arial" panose="020B0604020202020204" pitchFamily="34" charset="0"/>
                <a:sym typeface="Lato"/>
              </a:rPr>
              <a:t> a largo </a:t>
            </a:r>
            <a:r>
              <a:rPr lang="en-US" sz="900" dirty="0" err="1">
                <a:latin typeface="Arial" panose="020B0604020202020204" pitchFamily="34" charset="0"/>
                <a:ea typeface="Lato"/>
                <a:cs typeface="Arial" panose="020B0604020202020204" pitchFamily="34" charset="0"/>
                <a:sym typeface="Lato"/>
              </a:rPr>
              <a:t>plazo</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bienestar</a:t>
            </a:r>
            <a:r>
              <a:rPr lang="en-US" sz="900" dirty="0">
                <a:latin typeface="Arial" panose="020B0604020202020204" pitchFamily="34" charset="0"/>
                <a:ea typeface="Lato"/>
                <a:cs typeface="Arial" panose="020B0604020202020204" pitchFamily="34" charset="0"/>
                <a:sym typeface="Lato"/>
              </a:rPr>
              <a:t>.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consideren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las zonas con mayor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requerir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soluciones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creativas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mitigar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impactos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negativos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humana a lo largo del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600"/>
              </a:spcAft>
              <a:buSzPts val="1400"/>
              <a:buNone/>
            </a:pPr>
            <a:r>
              <a:rPr lang="en-US" sz="900" dirty="0">
                <a:latin typeface="Arial" panose="020B0604020202020204" pitchFamily="34" charset="0"/>
                <a:ea typeface="Lato"/>
                <a:cs typeface="Arial" panose="020B0604020202020204" pitchFamily="34" charset="0"/>
                <a:sym typeface="Lato"/>
              </a:rPr>
              <a:t>Antes de </a:t>
            </a:r>
            <a:r>
              <a:rPr lang="en-US" sz="900" dirty="0" err="1">
                <a:latin typeface="Arial" panose="020B0604020202020204" pitchFamily="34" charset="0"/>
                <a:ea typeface="Lato"/>
                <a:cs typeface="Arial" panose="020B0604020202020204" pitchFamily="34" charset="0"/>
                <a:sym typeface="Lato"/>
              </a:rPr>
              <a:t>terminar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compartan</a:t>
            </a:r>
            <a:r>
              <a:rPr lang="en-US" sz="900" dirty="0">
                <a:latin typeface="Arial" panose="020B0604020202020204" pitchFamily="34" charset="0"/>
                <a:ea typeface="Lato"/>
                <a:cs typeface="Arial" panose="020B0604020202020204" pitchFamily="34" charset="0"/>
                <a:sym typeface="Lato"/>
              </a:rPr>
              <a:t> algo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hayan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aprendido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relación</a:t>
            </a:r>
            <a:r>
              <a:rPr lang="en-US" sz="900" dirty="0">
                <a:latin typeface="Arial" panose="020B0604020202020204" pitchFamily="34" charset="0"/>
                <a:ea typeface="Lato"/>
                <a:cs typeface="Arial" panose="020B0604020202020204" pitchFamily="34" charset="0"/>
                <a:sym typeface="Lato"/>
              </a:rPr>
              <a:t> entre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sigan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reflexionando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decisiones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sistemas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forman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parte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p:txBody>
      </p:sp>
      <p:sp>
        <p:nvSpPr>
          <p:cNvPr id="241" name="Google Shape;241;p17: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17: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43" name="Google Shape;243;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Explique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tema</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—lo bueno o </a:t>
            </a:r>
            <a:r>
              <a:rPr lang="en-US" sz="900" dirty="0" err="1">
                <a:latin typeface="Arial" panose="020B0604020202020204" pitchFamily="34" charset="0"/>
                <a:ea typeface="Lato"/>
                <a:cs typeface="Arial" panose="020B0604020202020204" pitchFamily="34" charset="0"/>
                <a:sym typeface="Lato"/>
              </a:rPr>
              <a:t>malo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es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meses de mayo a </a:t>
            </a:r>
            <a:r>
              <a:rPr lang="en-US" sz="900" dirty="0" err="1">
                <a:latin typeface="Arial" panose="020B0604020202020204" pitchFamily="34" charset="0"/>
                <a:ea typeface="Lato"/>
                <a:cs typeface="Arial" panose="020B0604020202020204" pitchFamily="34" charset="0"/>
                <a:sym typeface="Lato"/>
              </a:rPr>
              <a:t>septiembre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suele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aparecer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noticias</a:t>
            </a:r>
            <a:r>
              <a:rPr lang="en-US" sz="900" dirty="0">
                <a:latin typeface="Arial" panose="020B0604020202020204" pitchFamily="34" charset="0"/>
                <a:ea typeface="Lato"/>
                <a:cs typeface="Arial" panose="020B0604020202020204" pitchFamily="34" charset="0"/>
                <a:sym typeface="Lato"/>
              </a:rPr>
              <a:t> de Georgia. </a:t>
            </a:r>
            <a:r>
              <a:rPr lang="en-US" sz="900" dirty="0" err="1">
                <a:latin typeface="Arial" panose="020B0604020202020204" pitchFamily="34" charset="0"/>
                <a:ea typeface="Lato"/>
                <a:cs typeface="Arial" panose="020B0604020202020204" pitchFamily="34" charset="0"/>
                <a:sym typeface="Lato"/>
              </a:rPr>
              <a:t>Reproduzca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vídeo</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de Atlanta </a:t>
            </a:r>
            <a:r>
              <a:rPr lang="en-US" sz="900" dirty="0" err="1">
                <a:latin typeface="Arial" panose="020B0604020202020204" pitchFamily="34" charset="0"/>
                <a:ea typeface="Lato"/>
                <a:cs typeface="Arial" panose="020B0604020202020204" pitchFamily="34" charset="0"/>
                <a:sym typeface="Lato"/>
              </a:rPr>
              <a:t>recibe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calificación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negativa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Enlace al </a:t>
            </a:r>
            <a:r>
              <a:rPr lang="en-US" sz="900" dirty="0" err="1">
                <a:latin typeface="Arial" panose="020B0604020202020204" pitchFamily="34" charset="0"/>
                <a:ea typeface="Lato"/>
                <a:cs typeface="Arial" panose="020B0604020202020204" pitchFamily="34" charset="0"/>
                <a:sym typeface="Lato"/>
              </a:rPr>
              <a:t>vídeo</a:t>
            </a:r>
            <a:r>
              <a:rPr lang="en-US" sz="900" dirty="0">
                <a:latin typeface="Arial" panose="020B0604020202020204" pitchFamily="34" charset="0"/>
                <a:ea typeface="Lato"/>
                <a:cs typeface="Arial" panose="020B0604020202020204" pitchFamily="34" charset="0"/>
                <a:sym typeface="Lato"/>
              </a:rPr>
              <a:t>: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https://www.youtube.com/watch?v=v4tLH-BuqCA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Duración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vídeo</a:t>
            </a:r>
            <a:r>
              <a:rPr lang="en-US" sz="900" dirty="0">
                <a:latin typeface="Arial" panose="020B0604020202020204" pitchFamily="34" charset="0"/>
                <a:ea typeface="Lato"/>
                <a:cs typeface="Arial" panose="020B0604020202020204" pitchFamily="34" charset="0"/>
                <a:sym typeface="Lato"/>
              </a:rPr>
              <a:t>: 2 </a:t>
            </a:r>
            <a:r>
              <a:rPr lang="en-US" sz="900" dirty="0" err="1">
                <a:latin typeface="Arial" panose="020B0604020202020204" pitchFamily="34" charset="0"/>
                <a:ea typeface="Lato"/>
                <a:cs typeface="Arial" panose="020B0604020202020204" pitchFamily="34" charset="0"/>
                <a:sym typeface="Lato"/>
              </a:rPr>
              <a:t>minutos</a:t>
            </a:r>
            <a:r>
              <a:rPr lang="en-US" sz="900" dirty="0">
                <a:latin typeface="Arial" panose="020B0604020202020204" pitchFamily="34" charset="0"/>
                <a:ea typeface="Lato"/>
                <a:cs typeface="Arial" panose="020B0604020202020204" pitchFamily="34" charset="0"/>
                <a:sym typeface="Lato"/>
              </a:rPr>
              <a:t> y 5 </a:t>
            </a:r>
            <a:r>
              <a:rPr lang="en-US" sz="900" dirty="0" err="1">
                <a:latin typeface="Arial" panose="020B0604020202020204" pitchFamily="34" charset="0"/>
                <a:ea typeface="Lato"/>
                <a:cs typeface="Arial" panose="020B0604020202020204" pitchFamily="34" charset="0"/>
                <a:sym typeface="Lato"/>
              </a:rPr>
              <a:t>segundos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EXPERIENCIAS VIVIDAS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Conecte</a:t>
            </a:r>
            <a:r>
              <a:rPr lang="en-US" sz="900" dirty="0">
                <a:latin typeface="Arial" panose="020B0604020202020204" pitchFamily="34" charset="0"/>
                <a:ea typeface="Lato"/>
                <a:cs typeface="Arial" panose="020B0604020202020204" pitchFamily="34" charset="0"/>
                <a:sym typeface="Lato"/>
              </a:rPr>
              <a:t> con las </a:t>
            </a:r>
            <a:r>
              <a:rPr lang="en-US" sz="900" dirty="0" err="1">
                <a:latin typeface="Arial" panose="020B0604020202020204" pitchFamily="34" charset="0"/>
                <a:ea typeface="Lato"/>
                <a:cs typeface="Arial" panose="020B0604020202020204" pitchFamily="34" charset="0"/>
                <a:sym typeface="Lato"/>
              </a:rPr>
              <a:t>experiencias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vividas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facilitando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indicadores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comunidad local.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local con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Atlanta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muestra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vídeo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Considere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posibilidad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¿Cómo </a:t>
            </a:r>
            <a:r>
              <a:rPr lang="en-US" sz="900" dirty="0" err="1">
                <a:latin typeface="Arial" panose="020B0604020202020204" pitchFamily="34" charset="0"/>
                <a:ea typeface="Lato"/>
                <a:cs typeface="Arial" panose="020B0604020202020204" pitchFamily="34" charset="0"/>
                <a:sym typeface="Lato"/>
              </a:rPr>
              <a:t>describirías</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comunidad?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notas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estás</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libre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comparación</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has </a:t>
            </a:r>
            <a:r>
              <a:rPr lang="en-US" sz="900" dirty="0" err="1">
                <a:latin typeface="Arial" panose="020B0604020202020204" pitchFamily="34" charset="0"/>
                <a:ea typeface="Lato"/>
                <a:cs typeface="Arial" panose="020B0604020202020204" pitchFamily="34" charset="0"/>
                <a:sym typeface="Lato"/>
              </a:rPr>
              <a:t>visitado</a:t>
            </a:r>
            <a:r>
              <a:rPr lang="en-US" sz="900" dirty="0">
                <a:latin typeface="Arial" panose="020B0604020202020204" pitchFamily="34" charset="0"/>
                <a:ea typeface="Lato"/>
                <a:cs typeface="Arial" panose="020B0604020202020204" pitchFamily="34" charset="0"/>
                <a:sym typeface="Lato"/>
              </a:rPr>
              <a:t> o has </a:t>
            </a:r>
            <a:r>
              <a:rPr lang="en-US" sz="900" dirty="0" err="1">
                <a:latin typeface="Arial" panose="020B0604020202020204" pitchFamily="34" charset="0"/>
                <a:ea typeface="Lato"/>
                <a:cs typeface="Arial" panose="020B0604020202020204" pitchFamily="34" charset="0"/>
                <a:sym typeface="Lato"/>
              </a:rPr>
              <a:t>oído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hablar</a:t>
            </a:r>
            <a:r>
              <a:rPr lang="en-US" sz="900" dirty="0">
                <a:latin typeface="Arial" panose="020B0604020202020204" pitchFamily="34" charset="0"/>
                <a:ea typeface="Lato"/>
                <a:cs typeface="Arial" panose="020B0604020202020204" pitchFamily="34" charset="0"/>
                <a:sym typeface="Lato"/>
              </a:rPr>
              <a:t> de Atlanta?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¿De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manera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diaria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caminar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andar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bicicleta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deporte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simplemente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estar</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libre)? ¿En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ser </a:t>
            </a:r>
            <a:r>
              <a:rPr lang="en-US" sz="900" dirty="0" err="1">
                <a:latin typeface="Arial" panose="020B0604020202020204" pitchFamily="34" charset="0"/>
                <a:ea typeface="Lato"/>
                <a:cs typeface="Arial" panose="020B0604020202020204" pitchFamily="34" charset="0"/>
                <a:sym typeface="Lato"/>
              </a:rPr>
              <a:t>diferente</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alguien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gran ciudad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Atlanta?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tipos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transporte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ves</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frecuencia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zona (</a:t>
            </a:r>
            <a:r>
              <a:rPr lang="en-US" sz="900" dirty="0" err="1">
                <a:latin typeface="Arial" panose="020B0604020202020204" pitchFamily="34" charset="0"/>
                <a:ea typeface="Lato"/>
                <a:cs typeface="Arial" panose="020B0604020202020204" pitchFamily="34" charset="0"/>
                <a:sym typeface="Lato"/>
              </a:rPr>
              <a:t>coches</a:t>
            </a:r>
            <a:r>
              <a:rPr lang="en-US" sz="900" dirty="0">
                <a:latin typeface="Arial" panose="020B0604020202020204" pitchFamily="34" charset="0"/>
                <a:ea typeface="Lato"/>
                <a:cs typeface="Arial" panose="020B0604020202020204" pitchFamily="34" charset="0"/>
                <a:sym typeface="Lato"/>
              </a:rPr>
              <a:t>, autobuses, </a:t>
            </a:r>
            <a:r>
              <a:rPr lang="en-US" sz="900" dirty="0" err="1">
                <a:latin typeface="Arial" panose="020B0604020202020204" pitchFamily="34" charset="0"/>
                <a:ea typeface="Lato"/>
                <a:cs typeface="Arial" panose="020B0604020202020204" pitchFamily="34" charset="0"/>
                <a:sym typeface="Lato"/>
              </a:rPr>
              <a:t>camiones</a:t>
            </a:r>
            <a:r>
              <a:rPr lang="en-US" sz="900" dirty="0">
                <a:latin typeface="Arial" panose="020B0604020202020204" pitchFamily="34" charset="0"/>
                <a:ea typeface="Lato"/>
                <a:cs typeface="Arial" panose="020B0604020202020204" pitchFamily="34" charset="0"/>
                <a:sym typeface="Lato"/>
              </a:rPr>
              <a:t>, etc.)? ¿En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parece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difiere</a:t>
            </a:r>
            <a:r>
              <a:rPr lang="en-US" sz="900" dirty="0">
                <a:latin typeface="Arial" panose="020B0604020202020204" pitchFamily="34" charset="0"/>
                <a:ea typeface="Lato"/>
                <a:cs typeface="Arial" panose="020B0604020202020204" pitchFamily="34" charset="0"/>
                <a:sym typeface="Lato"/>
              </a:rPr>
              <a:t> de Atlanta,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¿Tú o </a:t>
            </a:r>
            <a:r>
              <a:rPr lang="en-US" sz="900" dirty="0" err="1">
                <a:latin typeface="Arial" panose="020B0604020202020204" pitchFamily="34" charset="0"/>
                <a:ea typeface="Lato"/>
                <a:cs typeface="Arial" panose="020B0604020202020204" pitchFamily="34" charset="0"/>
                <a:sym typeface="Lato"/>
              </a:rPr>
              <a:t>alguien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conoces</a:t>
            </a:r>
            <a:r>
              <a:rPr lang="en-US" sz="900" dirty="0">
                <a:latin typeface="Arial" panose="020B0604020202020204" pitchFamily="34" charset="0"/>
                <a:ea typeface="Lato"/>
                <a:cs typeface="Arial" panose="020B0604020202020204" pitchFamily="34" charset="0"/>
                <a:sym typeface="Lato"/>
              </a:rPr>
              <a:t> ha </a:t>
            </a:r>
            <a:r>
              <a:rPr lang="en-US" sz="900" dirty="0" err="1">
                <a:latin typeface="Arial" panose="020B0604020202020204" pitchFamily="34" charset="0"/>
                <a:ea typeface="Lato"/>
                <a:cs typeface="Arial" panose="020B0604020202020204" pitchFamily="34" charset="0"/>
                <a:sym typeface="Lato"/>
              </a:rPr>
              <a:t>padecido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alergias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respiratorios</a:t>
            </a:r>
            <a:r>
              <a:rPr lang="en-US" sz="900" dirty="0">
                <a:latin typeface="Arial" panose="020B0604020202020204" pitchFamily="34" charset="0"/>
                <a:ea typeface="Lato"/>
                <a:cs typeface="Arial" panose="020B0604020202020204" pitchFamily="34" charset="0"/>
                <a:sym typeface="Lato"/>
              </a:rPr>
              <a:t>? ¿Cómo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influir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experiencias</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lugar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donde</a:t>
            </a:r>
            <a:r>
              <a:rPr lang="en-US" sz="900" dirty="0">
                <a:latin typeface="Arial" panose="020B0604020202020204" pitchFamily="34" charset="0"/>
                <a:ea typeface="Lato"/>
                <a:cs typeface="Arial" panose="020B0604020202020204" pitchFamily="34" charset="0"/>
                <a:sym typeface="Lato"/>
              </a:rPr>
              <a:t> vives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comparación</a:t>
            </a:r>
            <a:r>
              <a:rPr lang="en-US" sz="900" dirty="0">
                <a:latin typeface="Arial" panose="020B0604020202020204" pitchFamily="34" charset="0"/>
                <a:ea typeface="Lato"/>
                <a:cs typeface="Arial" panose="020B0604020202020204" pitchFamily="34" charset="0"/>
                <a:sym typeface="Lato"/>
              </a:rPr>
              <a:t> con Atlanta?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Escriba las palabras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pizarra</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haga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Creéis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vuestra</a:t>
            </a:r>
            <a:r>
              <a:rPr lang="en-US" sz="900" dirty="0">
                <a:latin typeface="Arial" panose="020B0604020202020204" pitchFamily="34" charset="0"/>
                <a:ea typeface="Lato"/>
                <a:cs typeface="Arial" panose="020B0604020202020204" pitchFamily="34" charset="0"/>
                <a:sym typeface="Lato"/>
              </a:rPr>
              <a:t> zona es </a:t>
            </a:r>
            <a:r>
              <a:rPr lang="en-US" sz="900" dirty="0" err="1">
                <a:latin typeface="Arial" panose="020B0604020202020204" pitchFamily="34" charset="0"/>
                <a:ea typeface="Lato"/>
                <a:cs typeface="Arial" panose="020B0604020202020204" pitchFamily="34" charset="0"/>
                <a:sym typeface="Lato"/>
              </a:rPr>
              <a:t>buena</a:t>
            </a:r>
            <a:r>
              <a:rPr lang="en-US" sz="900" dirty="0">
                <a:latin typeface="Arial" panose="020B0604020202020204" pitchFamily="34" charset="0"/>
                <a:ea typeface="Lato"/>
                <a:cs typeface="Arial" panose="020B0604020202020204" pitchFamily="34" charset="0"/>
                <a:sym typeface="Lato"/>
              </a:rPr>
              <a:t> o mala? ¿Cómo lo </a:t>
            </a:r>
            <a:r>
              <a:rPr lang="en-US" sz="900" dirty="0" err="1">
                <a:latin typeface="Arial" panose="020B0604020202020204" pitchFamily="34" charset="0"/>
                <a:ea typeface="Lato"/>
                <a:cs typeface="Arial" panose="020B0604020202020204" pitchFamily="34" charset="0"/>
                <a:sym typeface="Lato"/>
              </a:rPr>
              <a:t>sabéis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pruebas</a:t>
            </a:r>
            <a:r>
              <a:rPr lang="en-US" sz="900" dirty="0">
                <a:latin typeface="Arial" panose="020B0604020202020204" pitchFamily="34" charset="0"/>
                <a:ea typeface="Lato"/>
                <a:cs typeface="Arial" panose="020B0604020202020204" pitchFamily="34" charset="0"/>
                <a:sym typeface="Lato"/>
              </a:rPr>
              <a:t> hay de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Respuesta: Las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variarán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Algunos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lo </a:t>
            </a:r>
            <a:r>
              <a:rPr lang="en-US" sz="900" dirty="0" err="1">
                <a:latin typeface="Arial" panose="020B0604020202020204" pitchFamily="34" charset="0"/>
                <a:ea typeface="Lato"/>
                <a:cs typeface="Arial" panose="020B0604020202020204" pitchFamily="34" charset="0"/>
                <a:sym typeface="Lato"/>
              </a:rPr>
              <a:t>habrán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notado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mientras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otros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probablemente</a:t>
            </a:r>
            <a:r>
              <a:rPr lang="en-US" sz="900" dirty="0">
                <a:latin typeface="Arial" panose="020B0604020202020204" pitchFamily="34" charset="0"/>
                <a:ea typeface="Lato"/>
                <a:cs typeface="Arial" panose="020B0604020202020204" pitchFamily="34" charset="0"/>
                <a:sym typeface="Lato"/>
              </a:rPr>
              <a:t> no. Las </a:t>
            </a:r>
            <a:r>
              <a:rPr lang="en-US" sz="900" dirty="0" err="1">
                <a:latin typeface="Arial" panose="020B0604020202020204" pitchFamily="34" charset="0"/>
                <a:ea typeface="Lato"/>
                <a:cs typeface="Arial" panose="020B0604020202020204" pitchFamily="34" charset="0"/>
                <a:sym typeface="Lato"/>
              </a:rPr>
              <a:t>pruebas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incluir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smog, las </a:t>
            </a:r>
            <a:r>
              <a:rPr lang="en-US" sz="900" dirty="0" err="1">
                <a:latin typeface="Arial" panose="020B0604020202020204" pitchFamily="34" charset="0"/>
                <a:ea typeface="Lato"/>
                <a:cs typeface="Arial" panose="020B0604020202020204" pitchFamily="34" charset="0"/>
                <a:sym typeface="Lato"/>
              </a:rPr>
              <a:t>advertencias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Índice</a:t>
            </a:r>
            <a:r>
              <a:rPr lang="en-US" sz="900" dirty="0">
                <a:latin typeface="Arial" panose="020B0604020202020204" pitchFamily="34" charset="0"/>
                <a:ea typeface="Lato"/>
                <a:cs typeface="Arial" panose="020B0604020202020204" pitchFamily="34" charset="0"/>
                <a:sym typeface="Lato"/>
              </a:rPr>
              <a:t> de Calidad del Aire de la EPA, etc.</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¿Alguna </a:t>
            </a:r>
            <a:r>
              <a:rPr lang="en-US" sz="900" dirty="0" err="1">
                <a:latin typeface="Arial" panose="020B0604020202020204" pitchFamily="34" charset="0"/>
                <a:ea typeface="Lato"/>
                <a:cs typeface="Arial" panose="020B0604020202020204" pitchFamily="34" charset="0"/>
                <a:sym typeface="Lato"/>
              </a:rPr>
              <a:t>vez</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sentido</a:t>
            </a:r>
            <a:r>
              <a:rPr lang="en-US" sz="900" dirty="0">
                <a:latin typeface="Arial" panose="020B0604020202020204" pitchFamily="34" charset="0"/>
                <a:ea typeface="Lato"/>
                <a:cs typeface="Arial" panose="020B0604020202020204" pitchFamily="34" charset="0"/>
                <a:sym typeface="Lato"/>
              </a:rPr>
              <a:t> ardor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ojos, </a:t>
            </a:r>
            <a:r>
              <a:rPr lang="en-US" sz="900" dirty="0" err="1">
                <a:latin typeface="Arial" panose="020B0604020202020204" pitchFamily="34" charset="0"/>
                <a:ea typeface="Lato"/>
                <a:cs typeface="Arial" panose="020B0604020202020204" pitchFamily="34" charset="0"/>
                <a:sym typeface="Lato"/>
              </a:rPr>
              <a:t>picazón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garganta</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dificultad</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respirar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días con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Respuesta: Las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variarán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dependiendo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si</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viven</a:t>
            </a:r>
            <a:r>
              <a:rPr lang="en-US" sz="900" dirty="0">
                <a:latin typeface="Arial" panose="020B0604020202020204" pitchFamily="34" charset="0"/>
                <a:ea typeface="Lato"/>
                <a:cs typeface="Arial" panose="020B0604020202020204" pitchFamily="34" charset="0"/>
                <a:sym typeface="Lato"/>
              </a:rPr>
              <a:t> o van al colegio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zonas con altos </a:t>
            </a:r>
            <a:r>
              <a:rPr lang="en-US" sz="900" dirty="0" err="1">
                <a:latin typeface="Arial" panose="020B0604020202020204" pitchFamily="34" charset="0"/>
                <a:ea typeface="Lato"/>
                <a:cs typeface="Arial" panose="020B0604020202020204" pitchFamily="34" charset="0"/>
                <a:sym typeface="Lato"/>
              </a:rPr>
              <a:t>niveles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¿En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época</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año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parece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sucio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Respuesta: Por lo general,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parece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sucio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verano</a:t>
            </a:r>
            <a:r>
              <a:rPr lang="en-US" sz="900" dirty="0">
                <a:latin typeface="Arial" panose="020B0604020202020204" pitchFamily="34" charset="0"/>
                <a:ea typeface="Lato"/>
                <a:cs typeface="Arial" panose="020B0604020202020204" pitchFamily="34" charset="0"/>
                <a:sym typeface="Lato"/>
              </a:rPr>
              <a:t> (mayo-</a:t>
            </a:r>
            <a:r>
              <a:rPr lang="en-US" sz="900" dirty="0" err="1">
                <a:latin typeface="Arial" panose="020B0604020202020204" pitchFamily="34" charset="0"/>
                <a:ea typeface="Lato"/>
                <a:cs typeface="Arial" panose="020B0604020202020204" pitchFamily="34" charset="0"/>
                <a:sym typeface="Lato"/>
              </a:rPr>
              <a:t>septiembre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porque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es mayor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estación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temperaturas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altas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aumento</a:t>
            </a:r>
            <a:r>
              <a:rPr lang="en-US" sz="900" dirty="0">
                <a:latin typeface="Arial" panose="020B0604020202020204" pitchFamily="34" charset="0"/>
                <a:ea typeface="Lato"/>
                <a:cs typeface="Arial" panose="020B0604020202020204" pitchFamily="34" charset="0"/>
                <a:sym typeface="Lato"/>
              </a:rPr>
              <a:t> de la luz solar </a:t>
            </a:r>
            <a:r>
              <a:rPr lang="en-US" sz="900" dirty="0" err="1">
                <a:latin typeface="Arial" panose="020B0604020202020204" pitchFamily="34" charset="0"/>
                <a:ea typeface="Lato"/>
                <a:cs typeface="Arial" panose="020B0604020202020204" pitchFamily="34" charset="0"/>
                <a:sym typeface="Lato"/>
              </a:rPr>
              <a:t>aceleran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procesos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químicos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asociados</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producción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ozono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troposférico</a:t>
            </a:r>
            <a:r>
              <a:rPr lang="en-US" sz="900" dirty="0">
                <a:latin typeface="Arial" panose="020B0604020202020204" pitchFamily="34" charset="0"/>
                <a:ea typeface="Lato"/>
                <a:cs typeface="Arial" panose="020B0604020202020204" pitchFamily="34" charset="0"/>
                <a:sym typeface="Lato"/>
              </a:rPr>
              <a:t>,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aumenta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probabilidad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forme</a:t>
            </a:r>
            <a:r>
              <a:rPr lang="en-US" sz="900" dirty="0">
                <a:latin typeface="Arial" panose="020B0604020202020204" pitchFamily="34" charset="0"/>
                <a:ea typeface="Lato"/>
                <a:cs typeface="Arial" panose="020B0604020202020204" pitchFamily="34" charset="0"/>
                <a:sym typeface="Lato"/>
              </a:rPr>
              <a:t> smog.</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Pregunte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habla</a:t>
            </a:r>
            <a:r>
              <a:rPr lang="en-US" sz="900" dirty="0">
                <a:latin typeface="Arial" panose="020B0604020202020204" pitchFamily="34" charset="0"/>
                <a:ea typeface="Lato"/>
                <a:cs typeface="Arial" panose="020B0604020202020204" pitchFamily="34" charset="0"/>
                <a:sym typeface="Lato"/>
              </a:rPr>
              <a:t> tanto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Respuesta: La mala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es </a:t>
            </a:r>
            <a:r>
              <a:rPr lang="en-US" sz="900" dirty="0" err="1">
                <a:latin typeface="Arial" panose="020B0604020202020204" pitchFamily="34" charset="0"/>
                <a:ea typeface="Lato"/>
                <a:cs typeface="Arial" panose="020B0604020202020204" pitchFamily="34" charset="0"/>
                <a:sym typeface="Lato"/>
              </a:rPr>
              <a:t>extremadamente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perjudicial</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nuestra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Como se </a:t>
            </a:r>
            <a:r>
              <a:rPr lang="en-US" sz="900" dirty="0" err="1">
                <a:latin typeface="Arial" panose="020B0604020202020204" pitchFamily="34" charset="0"/>
                <a:ea typeface="Lato"/>
                <a:cs typeface="Arial" panose="020B0604020202020204" pitchFamily="34" charset="0"/>
                <a:sym typeface="Lato"/>
              </a:rPr>
              <a:t>explica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vídeo</a:t>
            </a:r>
            <a:r>
              <a:rPr lang="en-US" sz="900" dirty="0">
                <a:latin typeface="Arial" panose="020B0604020202020204" pitchFamily="34" charset="0"/>
                <a:ea typeface="Lato"/>
                <a:cs typeface="Arial" panose="020B0604020202020204" pitchFamily="34" charset="0"/>
                <a:sym typeface="Lato"/>
              </a:rPr>
              <a:t>, la mala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ser </a:t>
            </a:r>
            <a:r>
              <a:rPr lang="en-US" sz="900" dirty="0" err="1">
                <a:latin typeface="Arial" panose="020B0604020202020204" pitchFamily="34" charset="0"/>
                <a:ea typeface="Lato"/>
                <a:cs typeface="Arial" panose="020B0604020202020204" pitchFamily="34" charset="0"/>
                <a:sym typeface="Lato"/>
              </a:rPr>
              <a:t>especialmente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perjudicial</a:t>
            </a:r>
            <a:r>
              <a:rPr lang="en-US" sz="900" dirty="0">
                <a:latin typeface="Arial" panose="020B0604020202020204" pitchFamily="34" charset="0"/>
                <a:ea typeface="Lato"/>
                <a:cs typeface="Arial" panose="020B0604020202020204" pitchFamily="34" charset="0"/>
                <a:sym typeface="Lato"/>
              </a:rPr>
              <a:t> para las personas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realizan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libre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verano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ya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las personas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realizan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física</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libre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ingerir</a:t>
            </a:r>
            <a:r>
              <a:rPr lang="en-US" sz="900" dirty="0">
                <a:latin typeface="Arial" panose="020B0604020202020204" pitchFamily="34" charset="0"/>
                <a:ea typeface="Lato"/>
                <a:cs typeface="Arial" panose="020B0604020202020204" pitchFamily="34" charset="0"/>
                <a:sym typeface="Lato"/>
              </a:rPr>
              <a:t> hasta </a:t>
            </a:r>
            <a:r>
              <a:rPr lang="en-US" sz="900" dirty="0" err="1">
                <a:latin typeface="Arial" panose="020B0604020202020204" pitchFamily="34" charset="0"/>
                <a:ea typeface="Lato"/>
                <a:cs typeface="Arial" panose="020B0604020202020204" pitchFamily="34" charset="0"/>
                <a:sym typeface="Lato"/>
              </a:rPr>
              <a:t>cinco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veces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simplemente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sentadas</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libre. </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RELACIÓN CON LA SALUD Y LA EDUCACIÓN FÍSICA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Esta </a:t>
            </a:r>
            <a:r>
              <a:rPr lang="en-US" sz="900" dirty="0" err="1">
                <a:latin typeface="Arial" panose="020B0604020202020204" pitchFamily="34" charset="0"/>
                <a:ea typeface="Lato"/>
                <a:cs typeface="Arial" panose="020B0604020202020204" pitchFamily="34" charset="0"/>
                <a:sym typeface="Lato"/>
              </a:rPr>
              <a:t>sería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excelente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oportunidad</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debatan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prevalencia</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país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debido</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incendios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forestales</a:t>
            </a:r>
            <a:r>
              <a:rPr lang="en-US" sz="900" dirty="0">
                <a:latin typeface="Arial" panose="020B0604020202020204" pitchFamily="34" charset="0"/>
                <a:ea typeface="Lato"/>
                <a:cs typeface="Arial" panose="020B0604020202020204" pitchFamily="34" charset="0"/>
                <a:sym typeface="Lato"/>
              </a:rPr>
              <a:t> y las </a:t>
            </a:r>
            <a:r>
              <a:rPr lang="en-US" sz="900" dirty="0" err="1">
                <a:latin typeface="Arial" panose="020B0604020202020204" pitchFamily="34" charset="0"/>
                <a:ea typeface="Lato"/>
                <a:cs typeface="Arial" panose="020B0604020202020204" pitchFamily="34" charset="0"/>
                <a:sym typeface="Lato"/>
              </a:rPr>
              <a:t>fuentes</a:t>
            </a:r>
            <a:r>
              <a:rPr lang="en-US" sz="900" dirty="0">
                <a:latin typeface="Arial" panose="020B0604020202020204" pitchFamily="34" charset="0"/>
                <a:ea typeface="Lato"/>
                <a:cs typeface="Arial" panose="020B0604020202020204" pitchFamily="34" charset="0"/>
                <a:sym typeface="Lato"/>
              </a:rPr>
              <a:t> naturales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aparecido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noticias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redes </a:t>
            </a:r>
            <a:r>
              <a:rPr lang="en-US" sz="900" dirty="0" err="1">
                <a:latin typeface="Arial" panose="020B0604020202020204" pitchFamily="34" charset="0"/>
                <a:ea typeface="Lato"/>
                <a:cs typeface="Arial" panose="020B0604020202020204" pitchFamily="34" charset="0"/>
                <a:sym typeface="Lato"/>
              </a:rPr>
              <a:t>sociales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Considere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posibilidad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incendio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químico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BioLab</a:t>
            </a:r>
            <a:r>
              <a:rPr lang="en-US" sz="900" dirty="0">
                <a:latin typeface="Arial" panose="020B0604020202020204" pitchFamily="34" charset="0"/>
                <a:ea typeface="Lato"/>
                <a:cs typeface="Arial" panose="020B0604020202020204" pitchFamily="34" charset="0"/>
                <a:sym typeface="Lato"/>
              </a:rPr>
              <a:t>, Inc.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condado</a:t>
            </a:r>
            <a:r>
              <a:rPr lang="en-US" sz="900" dirty="0">
                <a:latin typeface="Arial" panose="020B0604020202020204" pitchFamily="34" charset="0"/>
                <a:ea typeface="Lato"/>
                <a:cs typeface="Arial" panose="020B0604020202020204" pitchFamily="34" charset="0"/>
                <a:sym typeface="Lato"/>
              </a:rPr>
              <a:t> de Rockdale, Georgia,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2024.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encontrar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información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siguiente</a:t>
            </a:r>
            <a:r>
              <a:rPr lang="en-US" sz="900" dirty="0">
                <a:latin typeface="Arial" panose="020B0604020202020204" pitchFamily="34" charset="0"/>
                <a:ea typeface="Lato"/>
                <a:cs typeface="Arial" panose="020B0604020202020204" pitchFamily="34" charset="0"/>
                <a:sym typeface="Lato"/>
              </a:rPr>
              <a:t> enlace: </a:t>
            </a:r>
            <a:r>
              <a:rPr lang="en-US" sz="900" u="sng" dirty="0">
                <a:solidFill>
                  <a:schemeClr val="hlink"/>
                </a:solidFill>
                <a:latin typeface="Arial" panose="020B0604020202020204" pitchFamily="34" charset="0"/>
                <a:ea typeface="Lato"/>
                <a:cs typeface="Arial" panose="020B0604020202020204" pitchFamily="34" charset="0"/>
                <a:sym typeface="Lato"/>
                <a:hlinkClick r:id="rId4"/>
              </a:rPr>
              <a:t>https://gema.georgia.gov/rockdale-county-biolab-fire-1. </a:t>
            </a:r>
            <a:r>
              <a:rPr lang="en-US" sz="900" dirty="0">
                <a:latin typeface="Arial" panose="020B0604020202020204" pitchFamily="34" charset="0"/>
                <a:ea typeface="Lato"/>
                <a:cs typeface="Arial" panose="020B0604020202020204" pitchFamily="34" charset="0"/>
                <a:sym typeface="Lato"/>
              </a:rPr>
              <a:t>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describan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pruebas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conocen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diversas</a:t>
            </a:r>
            <a:r>
              <a:rPr lang="en-US" sz="900" dirty="0">
                <a:latin typeface="Arial" panose="020B0604020202020204" pitchFamily="34" charset="0"/>
                <a:ea typeface="Lato"/>
                <a:cs typeface="Arial" panose="020B0604020202020204" pitchFamily="34" charset="0"/>
                <a:sym typeface="Lato"/>
              </a:rPr>
              <a:t> comunidades de </a:t>
            </a:r>
            <a:r>
              <a:rPr lang="en-US" sz="900" dirty="0" err="1">
                <a:latin typeface="Arial" panose="020B0604020202020204" pitchFamily="34" charset="0"/>
                <a:ea typeface="Lato"/>
                <a:cs typeface="Arial" panose="020B0604020202020204" pitchFamily="34" charset="0"/>
                <a:sym typeface="Lato"/>
              </a:rPr>
              <a:t>todo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país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compárenlas</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comunidad local o con zonas de Georgia y sus </a:t>
            </a:r>
            <a:r>
              <a:rPr lang="en-US" sz="900" dirty="0" err="1">
                <a:latin typeface="Arial" panose="020B0604020202020204" pitchFamily="34" charset="0"/>
                <a:ea typeface="Lato"/>
                <a:cs typeface="Arial" panose="020B0604020202020204" pitchFamily="34" charset="0"/>
                <a:sym typeface="Lato"/>
              </a:rPr>
              <a:t>alrededores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Guíe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identifiquen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importancia</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es </a:t>
            </a:r>
            <a:r>
              <a:rPr lang="en-US" sz="900" dirty="0" err="1">
                <a:latin typeface="Arial" panose="020B0604020202020204" pitchFamily="34" charset="0"/>
                <a:ea typeface="Lato"/>
                <a:cs typeface="Arial" panose="020B0604020202020204" pitchFamily="34" charset="0"/>
                <a:sym typeface="Lato"/>
              </a:rPr>
              <a:t>importante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sea </a:t>
            </a:r>
            <a:r>
              <a:rPr lang="en-US" sz="900" dirty="0" err="1">
                <a:latin typeface="Arial" panose="020B0604020202020204" pitchFamily="34" charset="0"/>
                <a:ea typeface="Lato"/>
                <a:cs typeface="Arial" panose="020B0604020202020204" pitchFamily="34" charset="0"/>
                <a:sym typeface="Lato"/>
              </a:rPr>
              <a:t>limpio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organismos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vivos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 mala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afectar</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de las personas. </a:t>
            </a:r>
            <a:r>
              <a:rPr lang="en-US" sz="900" dirty="0" err="1">
                <a:latin typeface="Arial" panose="020B0604020202020204" pitchFamily="34" charset="0"/>
                <a:ea typeface="Lato"/>
                <a:cs typeface="Arial" panose="020B0604020202020204" pitchFamily="34" charset="0"/>
                <a:sym typeface="Lato"/>
              </a:rPr>
              <a:t>Amplíe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hincapié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también altera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ecosistemas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afectando</a:t>
            </a:r>
            <a:r>
              <a:rPr lang="en-US" sz="900" dirty="0">
                <a:latin typeface="Arial" panose="020B0604020202020204" pitchFamily="34" charset="0"/>
                <a:ea typeface="Lato"/>
                <a:cs typeface="Arial" panose="020B0604020202020204" pitchFamily="34" charset="0"/>
                <a:sym typeface="Lato"/>
              </a:rPr>
              <a:t> a las </a:t>
            </a:r>
            <a:r>
              <a:rPr lang="en-US" sz="900" dirty="0" err="1">
                <a:latin typeface="Arial" panose="020B0604020202020204" pitchFamily="34" charset="0"/>
                <a:ea typeface="Lato"/>
                <a:cs typeface="Arial" panose="020B0604020202020204" pitchFamily="34" charset="0"/>
                <a:sym typeface="Lato"/>
              </a:rPr>
              <a:t>plantas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animales</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resiliencia</a:t>
            </a:r>
            <a:r>
              <a:rPr lang="en-US" sz="900" dirty="0">
                <a:latin typeface="Arial" panose="020B0604020202020204" pitchFamily="34" charset="0"/>
                <a:ea typeface="Lato"/>
                <a:cs typeface="Arial" panose="020B0604020202020204" pitchFamily="34" charset="0"/>
                <a:sym typeface="Lato"/>
              </a:rPr>
              <a:t> a largo </a:t>
            </a:r>
            <a:r>
              <a:rPr lang="en-US" sz="900" dirty="0" err="1">
                <a:latin typeface="Arial" panose="020B0604020202020204" pitchFamily="34" charset="0"/>
                <a:ea typeface="Lato"/>
                <a:cs typeface="Arial" panose="020B0604020202020204" pitchFamily="34" charset="0"/>
                <a:sym typeface="Lato"/>
              </a:rPr>
              <a:t>plazo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ecosistemas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Respuesta: Todos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organismos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vivos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necesitan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respirar</a:t>
            </a:r>
            <a:r>
              <a:rPr lang="en-US" sz="900" dirty="0">
                <a:latin typeface="Arial" panose="020B0604020202020204" pitchFamily="34" charset="0"/>
                <a:ea typeface="Lato"/>
                <a:cs typeface="Arial" panose="020B0604020202020204" pitchFamily="34" charset="0"/>
                <a:sym typeface="Lato"/>
              </a:rPr>
              <a:t>. Los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provocar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serie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humana, entre </a:t>
            </a:r>
            <a:r>
              <a:rPr lang="en-US" sz="900" dirty="0" err="1">
                <a:latin typeface="Arial" panose="020B0604020202020204" pitchFamily="34" charset="0"/>
                <a:ea typeface="Lato"/>
                <a:cs typeface="Arial" panose="020B0604020202020204" pitchFamily="34" charset="0"/>
                <a:sym typeface="Lato"/>
              </a:rPr>
              <a:t>ellos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desarrollo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respiratorios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cardíacos</a:t>
            </a:r>
            <a:r>
              <a:rPr lang="en-US" sz="900" dirty="0">
                <a:latin typeface="Arial" panose="020B0604020202020204" pitchFamily="34" charset="0"/>
                <a:ea typeface="Lato"/>
                <a:cs typeface="Arial" panose="020B0604020202020204" pitchFamily="34" charset="0"/>
                <a:sym typeface="Lato"/>
              </a:rPr>
              <a:t> y de </a:t>
            </a:r>
            <a:r>
              <a:rPr lang="en-US" sz="900" dirty="0" err="1">
                <a:latin typeface="Arial" panose="020B0604020202020204" pitchFamily="34" charset="0"/>
                <a:ea typeface="Lato"/>
                <a:cs typeface="Arial" panose="020B0604020202020204" pitchFamily="34" charset="0"/>
                <a:sym typeface="Lato"/>
              </a:rPr>
              <a:t>cáncer</a:t>
            </a:r>
            <a:r>
              <a:rPr lang="en-US" sz="900" dirty="0">
                <a:latin typeface="Arial" panose="020B0604020202020204" pitchFamily="34" charset="0"/>
                <a:ea typeface="Lato"/>
                <a:cs typeface="Arial" panose="020B0604020202020204" pitchFamily="34" charset="0"/>
                <a:sym typeface="Lato"/>
              </a:rPr>
              <a:t>. Entre </a:t>
            </a:r>
            <a:r>
              <a:rPr lang="en-US" sz="900" dirty="0" err="1">
                <a:latin typeface="Arial" panose="020B0604020202020204" pitchFamily="34" charset="0"/>
                <a:ea typeface="Lato"/>
                <a:cs typeface="Arial" panose="020B0604020202020204" pitchFamily="34" charset="0"/>
                <a:sym typeface="Lato"/>
              </a:rPr>
              <a:t>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problemas</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incluyen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enfisema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asma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enfermedad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pulmonar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obstructiva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crónica</a:t>
            </a:r>
            <a:r>
              <a:rPr lang="en-US" sz="900" dirty="0">
                <a:latin typeface="Arial" panose="020B0604020202020204" pitchFamily="34" charset="0"/>
                <a:ea typeface="Lato"/>
                <a:cs typeface="Arial" panose="020B0604020202020204" pitchFamily="34" charset="0"/>
                <a:sym typeface="Lato"/>
              </a:rPr>
              <a:t> (EPOC), la </a:t>
            </a:r>
            <a:r>
              <a:rPr lang="en-US" sz="900" dirty="0" err="1">
                <a:latin typeface="Arial" panose="020B0604020202020204" pitchFamily="34" charset="0"/>
                <a:ea typeface="Lato"/>
                <a:cs typeface="Arial" panose="020B0604020202020204" pitchFamily="34" charset="0"/>
                <a:sym typeface="Lato"/>
              </a:rPr>
              <a:t>bronquitis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crónica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aumento</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riesgo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accidente</a:t>
            </a:r>
            <a:r>
              <a:rPr lang="en-US" sz="900" dirty="0">
                <a:latin typeface="Arial" panose="020B0604020202020204" pitchFamily="34" charset="0"/>
                <a:ea typeface="Lato"/>
                <a:cs typeface="Arial" panose="020B0604020202020204" pitchFamily="34" charset="0"/>
                <a:sym typeface="Lato"/>
              </a:rPr>
              <a:t> cerebrovascular y </a:t>
            </a:r>
            <a:r>
              <a:rPr lang="en-US" sz="900" dirty="0" err="1">
                <a:latin typeface="Arial" panose="020B0604020202020204" pitchFamily="34" charset="0"/>
                <a:ea typeface="Lato"/>
                <a:cs typeface="Arial" panose="020B0604020202020204" pitchFamily="34" charset="0"/>
                <a:sym typeface="Lato"/>
              </a:rPr>
              <a:t>ataque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cardíaco</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aumento</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riesgo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cáncer</a:t>
            </a:r>
            <a:r>
              <a:rPr lang="en-US" sz="900" dirty="0">
                <a:latin typeface="Arial" panose="020B0604020202020204" pitchFamily="34" charset="0"/>
                <a:ea typeface="Lato"/>
                <a:cs typeface="Arial" panose="020B0604020202020204" pitchFamily="34" charset="0"/>
                <a:sym typeface="Lato"/>
              </a:rPr>
              <a:t> de mama y de </a:t>
            </a:r>
            <a:r>
              <a:rPr lang="en-US" sz="900" dirty="0" err="1">
                <a:latin typeface="Arial" panose="020B0604020202020204" pitchFamily="34" charset="0"/>
                <a:ea typeface="Lato"/>
                <a:cs typeface="Arial" panose="020B0604020202020204" pitchFamily="34" charset="0"/>
                <a:sym typeface="Lato"/>
              </a:rPr>
              <a:t>pulmón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cs typeface="Arial" panose="020B0604020202020204" pitchFamily="34" charset="0"/>
            </a:endParaRPr>
          </a:p>
        </p:txBody>
      </p:sp>
      <p:sp>
        <p:nvSpPr>
          <p:cNvPr id="81" name="Google Shape;81;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Proporcione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información</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escriba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pizarra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seis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van a </a:t>
            </a:r>
            <a:r>
              <a:rPr lang="en-US" sz="900" dirty="0" err="1">
                <a:latin typeface="Arial" panose="020B0604020202020204" pitchFamily="34" charset="0"/>
                <a:ea typeface="Lato"/>
                <a:cs typeface="Arial" panose="020B0604020202020204" pitchFamily="34" charset="0"/>
                <a:sym typeface="Lato"/>
              </a:rPr>
              <a:t>estudiar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Explique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veces</a:t>
            </a:r>
            <a:r>
              <a:rPr lang="en-US" sz="900" dirty="0">
                <a:latin typeface="Arial" panose="020B0604020202020204" pitchFamily="34" charset="0"/>
                <a:ea typeface="Lato"/>
                <a:cs typeface="Arial" panose="020B0604020202020204" pitchFamily="34" charset="0"/>
                <a:sym typeface="Lato"/>
              </a:rPr>
              <a:t> también </a:t>
            </a:r>
            <a:r>
              <a:rPr lang="en-US" sz="900" dirty="0" err="1">
                <a:latin typeface="Arial" panose="020B0604020202020204" pitchFamily="34" charset="0"/>
                <a:ea typeface="Lato"/>
                <a:cs typeface="Arial" panose="020B0604020202020204" pitchFamily="34" charset="0"/>
                <a:sym typeface="Lato"/>
              </a:rPr>
              <a:t>incluimos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Muestre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diapositiva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enumeran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atmosférico</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nitrógeno</a:t>
            </a:r>
            <a:r>
              <a:rPr lang="en-US" sz="900" dirty="0">
                <a:latin typeface="Arial" panose="020B0604020202020204" pitchFamily="34" charset="0"/>
                <a:ea typeface="Lato"/>
                <a:cs typeface="Arial" panose="020B0604020202020204" pitchFamily="34" charset="0"/>
                <a:sym typeface="Lato"/>
              </a:rPr>
              <a:t>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Monóxido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carbono</a:t>
            </a:r>
            <a:r>
              <a:rPr lang="en-US" sz="900" dirty="0">
                <a:latin typeface="Arial" panose="020B0604020202020204" pitchFamily="34" charset="0"/>
                <a:ea typeface="Lato"/>
                <a:cs typeface="Arial" panose="020B0604020202020204" pitchFamily="34" charset="0"/>
                <a:sym typeface="Lato"/>
              </a:rPr>
              <a:t> (CO)</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Plomo (Pb)</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suspensión</a:t>
            </a:r>
            <a:r>
              <a:rPr lang="en-US" sz="900" dirty="0">
                <a:latin typeface="Arial" panose="020B0604020202020204" pitchFamily="34" charset="0"/>
                <a:ea typeface="Lato"/>
                <a:cs typeface="Arial" panose="020B0604020202020204" pitchFamily="34" charset="0"/>
                <a:sym typeface="Lato"/>
              </a:rPr>
              <a:t>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 o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Ozono</a:t>
            </a:r>
            <a:r>
              <a:rPr lang="en-US" sz="900" dirty="0">
                <a:latin typeface="Arial" panose="020B0604020202020204" pitchFamily="34" charset="0"/>
                <a:ea typeface="Lato"/>
                <a:cs typeface="Arial" panose="020B0604020202020204" pitchFamily="34" charset="0"/>
                <a:sym typeface="Lato"/>
              </a:rPr>
              <a:t>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Facilite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nuestras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cotidianas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contribuyen</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Escriba lo </a:t>
            </a:r>
            <a:r>
              <a:rPr lang="en-US" sz="900" dirty="0" err="1">
                <a:latin typeface="Arial" panose="020B0604020202020204" pitchFamily="34" charset="0"/>
                <a:ea typeface="Lato"/>
                <a:cs typeface="Arial" panose="020B0604020202020204" pitchFamily="34" charset="0"/>
                <a:sym typeface="Lato"/>
              </a:rPr>
              <a:t>siguiente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pizarra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Desplazamientos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Consumo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decisiones</a:t>
            </a:r>
            <a:r>
              <a:rPr lang="en-US" sz="900" dirty="0">
                <a:latin typeface="Arial" panose="020B0604020202020204" pitchFamily="34" charset="0"/>
                <a:ea typeface="Lato"/>
                <a:cs typeface="Arial" panose="020B0604020202020204" pitchFamily="34" charset="0"/>
                <a:sym typeface="Lato"/>
              </a:rPr>
              <a:t>.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comenten</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compañero</a:t>
            </a:r>
            <a:r>
              <a:rPr lang="en-US" sz="900" dirty="0">
                <a:latin typeface="Arial" panose="020B0604020202020204" pitchFamily="34" charset="0"/>
                <a:ea typeface="Lato"/>
                <a:cs typeface="Arial" panose="020B0604020202020204" pitchFamily="34" charset="0"/>
                <a:sym typeface="Lato"/>
              </a:rPr>
              <a:t> de al </a:t>
            </a:r>
            <a:r>
              <a:rPr lang="en-US" sz="900" dirty="0" err="1">
                <a:latin typeface="Arial" panose="020B0604020202020204" pitchFamily="34" charset="0"/>
                <a:ea typeface="Lato"/>
                <a:cs typeface="Arial" panose="020B0604020202020204" pitchFamily="34" charset="0"/>
                <a:sym typeface="Lato"/>
              </a:rPr>
              <a:t>lado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decisiones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relacionadas</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categorías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afectar</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Escuche</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respuestas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elegir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bicicleta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 no usar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acondicionado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reciclar</a:t>
            </a:r>
            <a:r>
              <a:rPr lang="en-US" sz="900" dirty="0">
                <a:latin typeface="Arial" panose="020B0604020202020204" pitchFamily="34" charset="0"/>
                <a:ea typeface="Lato"/>
                <a:cs typeface="Arial" panose="020B0604020202020204" pitchFamily="34" charset="0"/>
                <a:sym typeface="Lato"/>
              </a:rPr>
              <a:t>, etc. </a:t>
            </a:r>
            <a:r>
              <a:rPr lang="en-US" sz="900" dirty="0" err="1">
                <a:latin typeface="Arial" panose="020B0604020202020204" pitchFamily="34" charset="0"/>
                <a:ea typeface="Lato"/>
                <a:cs typeface="Arial" panose="020B0604020202020204" pitchFamily="34" charset="0"/>
                <a:sym typeface="Lato"/>
              </a:rPr>
              <a:t>Lleve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conclusión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 menudo no </a:t>
            </a:r>
            <a:r>
              <a:rPr lang="en-US" sz="900" dirty="0" err="1">
                <a:latin typeface="Arial" panose="020B0604020202020204" pitchFamily="34" charset="0"/>
                <a:ea typeface="Lato"/>
                <a:cs typeface="Arial" panose="020B0604020202020204" pitchFamily="34" charset="0"/>
                <a:sym typeface="Lato"/>
              </a:rPr>
              <a:t>somos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conscientes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nuestras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cotidianas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contribuyen</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APOYO A LOS ESTUDIANTES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Fomentar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entre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Para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necesiten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participar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con sus </a:t>
            </a:r>
            <a:r>
              <a:rPr lang="en-US" sz="900" dirty="0" err="1">
                <a:latin typeface="Arial" panose="020B0604020202020204" pitchFamily="34" charset="0"/>
                <a:ea typeface="Lato"/>
                <a:cs typeface="Arial" panose="020B0604020202020204" pitchFamily="34" charset="0"/>
                <a:sym typeface="Lato"/>
              </a:rPr>
              <a:t>compañeros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considere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posibilidad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hacerles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directas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uno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temas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continuación</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ofrecen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algunos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¿Cómo </a:t>
            </a:r>
            <a:r>
              <a:rPr lang="en-US" sz="900" dirty="0" err="1">
                <a:latin typeface="Arial" panose="020B0604020202020204" pitchFamily="34" charset="0"/>
                <a:ea typeface="Lato"/>
                <a:cs typeface="Arial" panose="020B0604020202020204" pitchFamily="34" charset="0"/>
                <a:sym typeface="Lato"/>
              </a:rPr>
              <a:t>pueden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afectar</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hecho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andando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bicicleta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autobús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¿De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manera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tú</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familia </a:t>
            </a:r>
            <a:r>
              <a:rPr lang="en-US" sz="900" dirty="0" err="1">
                <a:latin typeface="Arial" panose="020B0604020202020204" pitchFamily="34" charset="0"/>
                <a:ea typeface="Lato"/>
                <a:cs typeface="Arial" panose="020B0604020202020204" pitchFamily="34" charset="0"/>
                <a:sym typeface="Lato"/>
              </a:rPr>
              <a:t>usan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días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calefacción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acondicionado</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aparatos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electrónicos</a:t>
            </a:r>
            <a:r>
              <a:rPr lang="en-US" sz="900" dirty="0">
                <a:latin typeface="Arial" panose="020B0604020202020204" pitchFamily="34" charset="0"/>
                <a:ea typeface="Lato"/>
                <a:cs typeface="Arial" panose="020B0604020202020204" pitchFamily="34" charset="0"/>
                <a:sym typeface="Lato"/>
              </a:rPr>
              <a:t>)? ¿Cómo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relacionado</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decisión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tomas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diario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dejar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motor del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marcha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reciclar</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apagar</a:t>
            </a:r>
            <a:r>
              <a:rPr lang="en-US" sz="900" dirty="0">
                <a:latin typeface="Arial" panose="020B0604020202020204" pitchFamily="34" charset="0"/>
                <a:ea typeface="Lato"/>
                <a:cs typeface="Arial" panose="020B0604020202020204" pitchFamily="34" charset="0"/>
                <a:sym typeface="Lato"/>
              </a:rPr>
              <a:t> las luces)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comunidad fuera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limpio</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sucio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Proporcione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frases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iniciales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puedan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entablar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conversación</a:t>
            </a:r>
            <a:r>
              <a:rPr lang="en-US" sz="900" dirty="0">
                <a:latin typeface="Arial" panose="020B0604020202020204" pitchFamily="34" charset="0"/>
                <a:ea typeface="Lato"/>
                <a:cs typeface="Arial" panose="020B0604020202020204" pitchFamily="34" charset="0"/>
                <a:sym typeface="Lato"/>
              </a:rPr>
              <a:t> con un </a:t>
            </a:r>
            <a:r>
              <a:rPr lang="en-US" sz="900" dirty="0" err="1">
                <a:latin typeface="Arial" panose="020B0604020202020204" pitchFamily="34" charset="0"/>
                <a:ea typeface="Lato"/>
                <a:cs typeface="Arial" panose="020B0604020202020204" pitchFamily="34" charset="0"/>
                <a:sym typeface="Lato"/>
              </a:rPr>
              <a:t>compañero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«Cuando </a:t>
            </a:r>
            <a:r>
              <a:rPr lang="en-US" sz="900" dirty="0" err="1">
                <a:latin typeface="Arial" panose="020B0604020202020204" pitchFamily="34" charset="0"/>
                <a:ea typeface="Lato"/>
                <a:cs typeface="Arial" panose="020B0604020202020204" pitchFamily="34" charset="0"/>
                <a:sym typeface="Lato"/>
              </a:rPr>
              <a:t>yo</a:t>
            </a:r>
            <a:r>
              <a:rPr lang="en-US" sz="900" dirty="0">
                <a:latin typeface="Arial" panose="020B0604020202020204" pitchFamily="34" charset="0"/>
                <a:ea typeface="Lato"/>
                <a:cs typeface="Arial" panose="020B0604020202020204" pitchFamily="34" charset="0"/>
                <a:sym typeface="Lato"/>
              </a:rPr>
              <a:t> ____,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causar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porque</a:t>
            </a:r>
            <a:r>
              <a:rPr lang="en-US" sz="900" dirty="0">
                <a:latin typeface="Arial" panose="020B0604020202020204" pitchFamily="34" charset="0"/>
                <a:ea typeface="Lato"/>
                <a:cs typeface="Arial" panose="020B0604020202020204" pitchFamily="34" charset="0"/>
                <a:sym typeface="Lato"/>
              </a:rPr>
              <a:t> ____».</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decisión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tomamos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energía</a:t>
            </a:r>
            <a:r>
              <a:rPr lang="en-US" sz="900" dirty="0">
                <a:latin typeface="Arial" panose="020B0604020202020204" pitchFamily="34" charset="0"/>
                <a:ea typeface="Lato"/>
                <a:cs typeface="Arial" panose="020B0604020202020204" pitchFamily="34" charset="0"/>
                <a:sym typeface="Lato"/>
              </a:rPr>
              <a:t> es ____. Esto </a:t>
            </a:r>
            <a:r>
              <a:rPr lang="en-US" sz="900" dirty="0" err="1">
                <a:latin typeface="Arial" panose="020B0604020202020204" pitchFamily="34" charset="0"/>
                <a:ea typeface="Lato"/>
                <a:cs typeface="Arial" panose="020B0604020202020204" pitchFamily="34" charset="0"/>
                <a:sym typeface="Lato"/>
              </a:rPr>
              <a:t>afecta</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porque</a:t>
            </a:r>
            <a:r>
              <a:rPr lang="en-US" sz="900" dirty="0">
                <a:latin typeface="Arial" panose="020B0604020202020204" pitchFamily="34" charset="0"/>
                <a:ea typeface="Lato"/>
                <a:cs typeface="Arial" panose="020B0604020202020204" pitchFamily="34" charset="0"/>
                <a:sym typeface="Lato"/>
              </a:rPr>
              <a:t> ____».</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pequeña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decisión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ayuda</a:t>
            </a: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perjudica</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es ____ </a:t>
            </a:r>
            <a:r>
              <a:rPr lang="en-US" sz="900" dirty="0" err="1">
                <a:latin typeface="Arial" panose="020B0604020202020204" pitchFamily="34" charset="0"/>
                <a:ea typeface="Lato"/>
                <a:cs typeface="Arial" panose="020B0604020202020204" pitchFamily="34" charset="0"/>
                <a:sym typeface="Lato"/>
              </a:rPr>
              <a:t>porque</a:t>
            </a:r>
            <a:r>
              <a:rPr lang="en-US" sz="900" dirty="0">
                <a:latin typeface="Arial" panose="020B0604020202020204" pitchFamily="34" charset="0"/>
                <a:ea typeface="Lato"/>
                <a:cs typeface="Arial" panose="020B0604020202020204" pitchFamily="34" charset="0"/>
                <a:sym typeface="Lato"/>
              </a:rPr>
              <a:t> ____».</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Fuente de la imagen: Atlanta Journal Constitution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92" name="Google Shape;92;p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p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94" name="Google Shape;9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Divida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clase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Entregue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frasco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plástico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transparente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lleno</a:t>
            </a:r>
            <a:r>
              <a:rPr lang="en-US" sz="900" dirty="0">
                <a:latin typeface="Arial" panose="020B0604020202020204" pitchFamily="34" charset="0"/>
                <a:ea typeface="Lato"/>
                <a:cs typeface="Arial" panose="020B0604020202020204" pitchFamily="34" charset="0"/>
                <a:sym typeface="Lato"/>
              </a:rPr>
              <a:t> hasta ¾ de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capacidad</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limpia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Entregue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 un conjunto de </a:t>
            </a:r>
            <a:r>
              <a:rPr lang="en-US" sz="900" dirty="0" err="1">
                <a:latin typeface="Arial" panose="020B0604020202020204" pitchFamily="34" charset="0"/>
                <a:ea typeface="Lato"/>
                <a:cs typeface="Arial" panose="020B0604020202020204" pitchFamily="34" charset="0"/>
                <a:sym typeface="Lato"/>
              </a:rPr>
              <a:t>materiales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molido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de cacao y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bebidas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Escriba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pizarra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o la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bebidas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correspondiente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continuación</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explique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colores</a:t>
            </a: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mezclas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ilustrarán</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concreto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ha </a:t>
            </a:r>
            <a:r>
              <a:rPr lang="en-US" sz="900" dirty="0" err="1">
                <a:latin typeface="Arial" panose="020B0604020202020204" pitchFamily="34" charset="0"/>
                <a:ea typeface="Lato"/>
                <a:cs typeface="Arial" panose="020B0604020202020204" pitchFamily="34" charset="0"/>
                <a:sym typeface="Lato"/>
              </a:rPr>
              <a:t>comentado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Muestre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diapositiva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aparecen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enumerados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02" name="Google Shape;102;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04" name="Google Shape;10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Informe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leerá</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serie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Si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a:t>
            </a:r>
            <a:r>
              <a:rPr lang="en-US" sz="900" dirty="0">
                <a:latin typeface="Arial" panose="020B0604020202020204" pitchFamily="34" charset="0"/>
                <a:ea typeface="Lato"/>
                <a:cs typeface="Arial" panose="020B0604020202020204" pitchFamily="34" charset="0"/>
                <a:sym typeface="Lato"/>
              </a:rPr>
              <a:t> ha </a:t>
            </a:r>
            <a:r>
              <a:rPr lang="en-US" sz="900" dirty="0" err="1">
                <a:latin typeface="Arial" panose="020B0604020202020204" pitchFamily="34" charset="0"/>
                <a:ea typeface="Lato"/>
                <a:cs typeface="Arial" panose="020B0604020202020204" pitchFamily="34" charset="0"/>
                <a:sym typeface="Lato"/>
              </a:rPr>
              <a:t>participado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última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semana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deberá</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añadir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contaminante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correspondiente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 No </a:t>
            </a:r>
            <a:r>
              <a:rPr lang="en-US" sz="900" dirty="0" err="1">
                <a:latin typeface="Arial" panose="020B0604020202020204" pitchFamily="34" charset="0"/>
                <a:ea typeface="Lato"/>
                <a:cs typeface="Arial" panose="020B0604020202020204" pitchFamily="34" charset="0"/>
                <a:sym typeface="Lato"/>
              </a:rPr>
              <a:t>todas</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serán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aplicables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todos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ejemplo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pintarse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uñas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cortar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césped</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APOYO AL ALUMNO</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Uso de un </a:t>
            </a:r>
            <a:r>
              <a:rPr lang="en-US" sz="900" dirty="0" err="1">
                <a:latin typeface="Arial" panose="020B0604020202020204" pitchFamily="34" charset="0"/>
                <a:ea typeface="Lato"/>
                <a:cs typeface="Arial" panose="020B0604020202020204" pitchFamily="34" charset="0"/>
                <a:sym typeface="Lato"/>
              </a:rPr>
              <a:t>modelo</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err="1">
                <a:latin typeface="Arial" panose="020B0604020202020204" pitchFamily="34" charset="0"/>
                <a:ea typeface="Lato"/>
                <a:cs typeface="Arial" panose="020B0604020202020204" pitchFamily="34" charset="0"/>
                <a:sym typeface="Lato"/>
              </a:rPr>
              <a:t>Explique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funciona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modelo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ayudándonos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visualizar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cotidianas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contribuyen</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acumulativa</a:t>
            </a:r>
            <a:r>
              <a:rPr lang="en-US" sz="900" dirty="0">
                <a:latin typeface="Arial" panose="020B0604020202020204" pitchFamily="34" charset="0"/>
                <a:ea typeface="Lato"/>
                <a:cs typeface="Arial" panose="020B0604020202020204" pitchFamily="34" charset="0"/>
                <a:sym typeface="Lato"/>
              </a:rPr>
              <a:t>. Uno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objetivos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uso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modelos</a:t>
            </a:r>
            <a:r>
              <a:rPr lang="en-US" sz="900" dirty="0">
                <a:latin typeface="Arial" panose="020B0604020202020204" pitchFamily="34" charset="0"/>
                <a:ea typeface="Lato"/>
                <a:cs typeface="Arial" panose="020B0604020202020204" pitchFamily="34" charset="0"/>
                <a:sym typeface="Lato"/>
              </a:rPr>
              <a:t> es </a:t>
            </a:r>
            <a:r>
              <a:rPr lang="en-US" sz="900" dirty="0" err="1">
                <a:latin typeface="Arial" panose="020B0604020202020204" pitchFamily="34" charset="0"/>
                <a:ea typeface="Lato"/>
                <a:cs typeface="Arial" panose="020B0604020202020204" pitchFamily="34" charset="0"/>
                <a:sym typeface="Lato"/>
              </a:rPr>
              <a:t>ayudar</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científicos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representar</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estudiar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sistemas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son </a:t>
            </a:r>
            <a:r>
              <a:rPr lang="en-US" sz="900" dirty="0" err="1">
                <a:latin typeface="Arial" panose="020B0604020202020204" pitchFamily="34" charset="0"/>
                <a:ea typeface="Lato"/>
                <a:cs typeface="Arial" panose="020B0604020202020204" pitchFamily="34" charset="0"/>
                <a:sym typeface="Lato"/>
              </a:rPr>
              <a:t>demasiado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grandes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pequeños</a:t>
            </a:r>
            <a:r>
              <a:rPr lang="en-US" sz="900" dirty="0">
                <a:latin typeface="Arial" panose="020B0604020202020204" pitchFamily="34" charset="0"/>
                <a:ea typeface="Lato"/>
                <a:cs typeface="Arial" panose="020B0604020202020204" pitchFamily="34" charset="0"/>
                <a:sym typeface="Lato"/>
              </a:rPr>
              <a:t> o invisibles para </a:t>
            </a:r>
            <a:r>
              <a:rPr lang="en-US" sz="900" dirty="0" err="1">
                <a:latin typeface="Arial" panose="020B0604020202020204" pitchFamily="34" charset="0"/>
                <a:ea typeface="Lato"/>
                <a:cs typeface="Arial" panose="020B0604020202020204" pitchFamily="34" charset="0"/>
                <a:sym typeface="Lato"/>
              </a:rPr>
              <a:t>observarlos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directamente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piensen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cómo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sirve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modelo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demostrar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atmosférica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457200" lvl="0" indent="0" algn="l" rtl="0">
              <a:lnSpc>
                <a:spcPct val="100000"/>
              </a:lnSpc>
              <a:spcBef>
                <a:spcPts val="0"/>
              </a:spcBef>
              <a:spcAft>
                <a:spcPts val="0"/>
              </a:spcAft>
              <a:buClr>
                <a:schemeClr val="dk1"/>
              </a:buClr>
              <a:buSzPts val="1100"/>
              <a:buFont typeface="Arial"/>
              <a:buNone/>
            </a:pPr>
            <a:r>
              <a:rPr lang="en-US" sz="900" dirty="0" err="1">
                <a:latin typeface="Arial" panose="020B0604020202020204" pitchFamily="34" charset="0"/>
                <a:ea typeface="Lato"/>
                <a:cs typeface="Arial" panose="020B0604020202020204" pitchFamily="34" charset="0"/>
                <a:sym typeface="Lato"/>
              </a:rPr>
              <a:t>Estas</a:t>
            </a:r>
            <a:r>
              <a:rPr lang="en-US" sz="900" dirty="0">
                <a:latin typeface="Arial" panose="020B0604020202020204" pitchFamily="34" charset="0"/>
                <a:ea typeface="Lato"/>
                <a:cs typeface="Arial" panose="020B0604020202020204" pitchFamily="34" charset="0"/>
                <a:sym typeface="Lato"/>
              </a:rPr>
              <a:t> son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debe</a:t>
            </a:r>
            <a:r>
              <a:rPr lang="en-US" sz="900" dirty="0">
                <a:latin typeface="Arial" panose="020B0604020202020204" pitchFamily="34" charset="0"/>
                <a:ea typeface="Lato"/>
                <a:cs typeface="Arial" panose="020B0604020202020204" pitchFamily="34" charset="0"/>
                <a:sym typeface="Lato"/>
              </a:rPr>
              <a:t> leer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Siéntase</a:t>
            </a:r>
            <a:r>
              <a:rPr lang="en-US" sz="900" dirty="0">
                <a:latin typeface="Arial" panose="020B0604020202020204" pitchFamily="34" charset="0"/>
                <a:ea typeface="Lato"/>
                <a:cs typeface="Arial" panose="020B0604020202020204" pitchFamily="34" charset="0"/>
                <a:sym typeface="Lato"/>
              </a:rPr>
              <a:t> libre de </a:t>
            </a:r>
            <a:r>
              <a:rPr lang="en-US" sz="900" dirty="0" err="1">
                <a:latin typeface="Arial" panose="020B0604020202020204" pitchFamily="34" charset="0"/>
                <a:ea typeface="Lato"/>
                <a:cs typeface="Arial" panose="020B0604020202020204" pitchFamily="34" charset="0"/>
                <a:sym typeface="Lato"/>
              </a:rPr>
              <a:t>añadir</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eliminar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según</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relacionen</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escuela</a:t>
            </a:r>
            <a:r>
              <a:rPr lang="en-US" sz="900" dirty="0">
                <a:latin typeface="Arial" panose="020B0604020202020204" pitchFamily="34" charset="0"/>
                <a:ea typeface="Lato"/>
                <a:cs typeface="Arial" panose="020B0604020202020204" pitchFamily="34" charset="0"/>
                <a:sym typeface="Lato"/>
              </a:rPr>
              <a:t> o la comunidad.</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a:pPr>
            <a:r>
              <a:rPr lang="en-US" sz="900" dirty="0" err="1">
                <a:latin typeface="Arial" panose="020B0604020202020204" pitchFamily="34" charset="0"/>
                <a:ea typeface="Lato"/>
                <a:cs typeface="Arial" panose="020B0604020202020204" pitchFamily="34" charset="0"/>
                <a:sym typeface="Lato"/>
              </a:rPr>
              <a:t>Condujiste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fuiste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pasajero</a:t>
            </a:r>
            <a:r>
              <a:rPr lang="en-US" sz="900" dirty="0">
                <a:latin typeface="Arial" panose="020B0604020202020204" pitchFamily="34" charset="0"/>
                <a:ea typeface="Lato"/>
                <a:cs typeface="Arial" panose="020B0604020202020204" pitchFamily="34" charset="0"/>
                <a:sym typeface="Lato"/>
              </a:rPr>
              <a:t> de un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camión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rojo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monóxido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carbono</a:t>
            </a:r>
            <a:r>
              <a:rPr lang="en-US" sz="900" dirty="0">
                <a:latin typeface="Arial" panose="020B0604020202020204" pitchFamily="34" charset="0"/>
                <a:ea typeface="Lato"/>
                <a:cs typeface="Arial" panose="020B0604020202020204" pitchFamily="34" charset="0"/>
                <a:sym typeface="Lato"/>
              </a:rPr>
              <a:t> (CO)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vehículos</a:t>
            </a:r>
            <a:r>
              <a:rPr lang="en-US" sz="900" dirty="0">
                <a:latin typeface="Arial" panose="020B0604020202020204" pitchFamily="34" charset="0"/>
                <a:ea typeface="Lato"/>
                <a:cs typeface="Arial" panose="020B0604020202020204" pitchFamily="34" charset="0"/>
                <a:sym typeface="Lato"/>
              </a:rPr>
              <a:t> de motor.</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producidos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motor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quema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gasolina</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aceite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automóviles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cacao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nitrógeno</a:t>
            </a:r>
            <a:r>
              <a:rPr lang="en-US" sz="900" dirty="0">
                <a:latin typeface="Arial" panose="020B0604020202020204" pitchFamily="34" charset="0"/>
                <a:ea typeface="Lato"/>
                <a:cs typeface="Arial" panose="020B0604020202020204" pitchFamily="34" charset="0"/>
                <a:sym typeface="Lato"/>
              </a:rPr>
              <a:t>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vehículos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a:pPr>
            <a:r>
              <a:rPr lang="en-US" sz="900" dirty="0" err="1">
                <a:latin typeface="Arial" panose="020B0604020202020204" pitchFamily="34" charset="0"/>
                <a:ea typeface="Lato"/>
                <a:cs typeface="Arial" panose="020B0604020202020204" pitchFamily="34" charset="0"/>
                <a:sym typeface="Lato"/>
              </a:rPr>
              <a:t>Disfrutaste</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calefacción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acondicionado</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ducha</a:t>
            </a:r>
            <a:r>
              <a:rPr lang="en-US" sz="900" dirty="0">
                <a:latin typeface="Arial" panose="020B0604020202020204" pitchFamily="34" charset="0"/>
                <a:ea typeface="Lato"/>
                <a:cs typeface="Arial" panose="020B0604020202020204" pitchFamily="34" charset="0"/>
                <a:sym typeface="Lato"/>
              </a:rPr>
              <a:t> caliente.</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verde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plomo</a:t>
            </a:r>
            <a:r>
              <a:rPr lang="en-US" sz="900" dirty="0">
                <a:latin typeface="Arial" panose="020B0604020202020204" pitchFamily="34" charset="0"/>
                <a:ea typeface="Lato"/>
                <a:cs typeface="Arial" panose="020B0604020202020204" pitchFamily="34" charset="0"/>
                <a:sym typeface="Lato"/>
              </a:rPr>
              <a:t> (Pb)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generación</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electricidad</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liberado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empresas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eléctricas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cacao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nitrógeno</a:t>
            </a:r>
            <a:r>
              <a:rPr lang="en-US" sz="900" dirty="0">
                <a:latin typeface="Arial" panose="020B0604020202020204" pitchFamily="34" charset="0"/>
                <a:ea typeface="Lato"/>
                <a:cs typeface="Arial" panose="020B0604020202020204" pitchFamily="34" charset="0"/>
                <a:sym typeface="Lato"/>
              </a:rPr>
              <a:t>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emitido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combustiones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utilizadas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generar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electricidad</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calentar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agua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12" name="Google Shape;112;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14" name="Google Shape;11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lnSpc>
                <a:spcPct val="100000"/>
              </a:lnSpc>
              <a:spcBef>
                <a:spcPts val="0"/>
              </a:spcBef>
              <a:spcAft>
                <a:spcPts val="0"/>
              </a:spcAft>
              <a:buClr>
                <a:schemeClr val="dk1"/>
              </a:buClr>
              <a:buSzPts val="900"/>
              <a:buFont typeface="Lato"/>
              <a:buAutoNum type="alphaUcPeriod" startAt="3"/>
            </a:pPr>
            <a:r>
              <a:rPr lang="en-US" sz="900" dirty="0" err="1">
                <a:latin typeface="Arial" panose="020B0604020202020204" pitchFamily="34" charset="0"/>
                <a:ea typeface="Lato"/>
                <a:cs typeface="Arial" panose="020B0604020202020204" pitchFamily="34" charset="0"/>
                <a:sym typeface="Lato"/>
              </a:rPr>
              <a:t>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preparaste</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ir</a:t>
            </a:r>
            <a:r>
              <a:rPr lang="en-US" sz="900" dirty="0">
                <a:latin typeface="Arial" panose="020B0604020202020204" pitchFamily="34" charset="0"/>
                <a:ea typeface="Lato"/>
                <a:cs typeface="Arial" panose="020B0604020202020204" pitchFamily="34" charset="0"/>
                <a:sym typeface="Lato"/>
              </a:rPr>
              <a:t> al colegio o al </a:t>
            </a:r>
            <a:r>
              <a:rPr lang="en-US" sz="900" dirty="0" err="1">
                <a:latin typeface="Arial" panose="020B0604020202020204" pitchFamily="34" charset="0"/>
                <a:ea typeface="Lato"/>
                <a:cs typeface="Arial" panose="020B0604020202020204" pitchFamily="34" charset="0"/>
                <a:sym typeface="Lato"/>
              </a:rPr>
              <a:t>trabajo</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utilizaste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esmalte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uñas</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laca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pelo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presentes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interior.</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3"/>
            </a:pPr>
            <a:r>
              <a:rPr lang="en-US" sz="900" dirty="0">
                <a:latin typeface="Arial" panose="020B0604020202020204" pitchFamily="34" charset="0"/>
                <a:ea typeface="Lato"/>
                <a:cs typeface="Arial" panose="020B0604020202020204" pitchFamily="34" charset="0"/>
                <a:sym typeface="Lato"/>
              </a:rPr>
              <a:t>Has </a:t>
            </a:r>
            <a:r>
              <a:rPr lang="en-US" sz="900" dirty="0" err="1">
                <a:latin typeface="Arial" panose="020B0604020202020204" pitchFamily="34" charset="0"/>
                <a:ea typeface="Lato"/>
                <a:cs typeface="Arial" panose="020B0604020202020204" pitchFamily="34" charset="0"/>
                <a:sym typeface="Lato"/>
              </a:rPr>
              <a:t>utilizado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ordenador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tableta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teléfono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móvil</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consola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videojuegos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vegetal </a:t>
            </a:r>
            <a:r>
              <a:rPr lang="en-US" sz="900" dirty="0" err="1">
                <a:latin typeface="Arial" panose="020B0604020202020204" pitchFamily="34" charset="0"/>
                <a:ea typeface="Lato"/>
                <a:cs typeface="Arial" panose="020B0604020202020204" pitchFamily="34" charset="0"/>
                <a:sym typeface="Lato"/>
              </a:rPr>
              <a:t>molido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suspensión</a:t>
            </a:r>
            <a:r>
              <a:rPr lang="en-US" sz="900" dirty="0">
                <a:latin typeface="Arial" panose="020B0604020202020204" pitchFamily="34" charset="0"/>
                <a:ea typeface="Lato"/>
                <a:cs typeface="Arial" panose="020B0604020202020204" pitchFamily="34" charset="0"/>
                <a:sym typeface="Lato"/>
              </a:rPr>
              <a:t>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generan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centrales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eléctricas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queman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producir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electricidad</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verde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plomo</a:t>
            </a:r>
            <a:r>
              <a:rPr lang="en-US" sz="900" dirty="0">
                <a:latin typeface="Arial" panose="020B0604020202020204" pitchFamily="34" charset="0"/>
                <a:ea typeface="Lato"/>
                <a:cs typeface="Arial" panose="020B0604020202020204" pitchFamily="34" charset="0"/>
                <a:sym typeface="Lato"/>
              </a:rPr>
              <a:t> (Pb)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fuente</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estación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proporciona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servicios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públicos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procedente</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quema</a:t>
            </a:r>
            <a:r>
              <a:rPr lang="en-US" sz="900" dirty="0">
                <a:latin typeface="Arial" panose="020B0604020202020204" pitchFamily="34" charset="0"/>
                <a:ea typeface="Lato"/>
                <a:cs typeface="Arial" panose="020B0604020202020204" pitchFamily="34" charset="0"/>
                <a:sym typeface="Lato"/>
              </a:rPr>
              <a:t> de combustibles </a:t>
            </a:r>
            <a:r>
              <a:rPr lang="en-US" sz="900" dirty="0" err="1">
                <a:latin typeface="Arial" panose="020B0604020202020204" pitchFamily="34" charset="0"/>
                <a:ea typeface="Lato"/>
                <a:cs typeface="Arial" panose="020B0604020202020204" pitchFamily="34" charset="0"/>
                <a:sym typeface="Lato"/>
              </a:rPr>
              <a:t>fósiles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generar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electricidad</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3"/>
            </a:pPr>
            <a:r>
              <a:rPr lang="en-US" sz="900" dirty="0" err="1">
                <a:latin typeface="Arial" panose="020B0604020202020204" pitchFamily="34" charset="0"/>
                <a:ea typeface="Lato"/>
                <a:cs typeface="Arial" panose="020B0604020202020204" pitchFamily="34" charset="0"/>
                <a:sym typeface="Lato"/>
              </a:rPr>
              <a:t>Usted</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familia </a:t>
            </a:r>
            <a:r>
              <a:rPr lang="en-US" sz="900" dirty="0" err="1">
                <a:latin typeface="Arial" panose="020B0604020202020204" pitchFamily="34" charset="0"/>
                <a:ea typeface="Lato"/>
                <a:cs typeface="Arial" panose="020B0604020202020204" pitchFamily="34" charset="0"/>
                <a:sym typeface="Lato"/>
              </a:rPr>
              <a:t>quemaron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leña</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residuos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jardín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rojo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monóxido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carbono</a:t>
            </a:r>
            <a:r>
              <a:rPr lang="en-US" sz="900" dirty="0">
                <a:latin typeface="Arial" panose="020B0604020202020204" pitchFamily="34" charset="0"/>
                <a:ea typeface="Lato"/>
                <a:cs typeface="Arial" panose="020B0604020202020204" pitchFamily="34" charset="0"/>
                <a:sym typeface="Lato"/>
              </a:rPr>
              <a:t> (CO) de la </a:t>
            </a:r>
            <a:r>
              <a:rPr lang="en-US" sz="900" dirty="0" err="1">
                <a:latin typeface="Arial" panose="020B0604020202020204" pitchFamily="34" charset="0"/>
                <a:ea typeface="Lato"/>
                <a:cs typeface="Arial" panose="020B0604020202020204" pitchFamily="34" charset="0"/>
                <a:sym typeface="Lato"/>
              </a:rPr>
              <a:t>quema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madera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vegetal </a:t>
            </a:r>
            <a:r>
              <a:rPr lang="en-US" sz="900" dirty="0" err="1">
                <a:latin typeface="Arial" panose="020B0604020202020204" pitchFamily="34" charset="0"/>
                <a:ea typeface="Lato"/>
                <a:cs typeface="Arial" panose="020B0604020202020204" pitchFamily="34" charset="0"/>
                <a:sym typeface="Lato"/>
              </a:rPr>
              <a:t>molido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suspensión</a:t>
            </a:r>
            <a:r>
              <a:rPr lang="en-US" sz="900" dirty="0">
                <a:latin typeface="Arial" panose="020B0604020202020204" pitchFamily="34" charset="0"/>
                <a:ea typeface="Lato"/>
                <a:cs typeface="Arial" panose="020B0604020202020204" pitchFamily="34" charset="0"/>
                <a:sym typeface="Lato"/>
              </a:rPr>
              <a:t>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 de la </a:t>
            </a:r>
            <a:r>
              <a:rPr lang="en-US" sz="900" dirty="0" err="1">
                <a:latin typeface="Arial" panose="020B0604020202020204" pitchFamily="34" charset="0"/>
                <a:ea typeface="Lato"/>
                <a:cs typeface="Arial" panose="020B0604020202020204" pitchFamily="34" charset="0"/>
                <a:sym typeface="Lato"/>
              </a:rPr>
              <a:t>combustión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dejan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cenizas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hollín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3"/>
            </a:pPr>
            <a:r>
              <a:rPr lang="en-US" sz="900" dirty="0" err="1">
                <a:latin typeface="Arial" panose="020B0604020202020204" pitchFamily="34" charset="0"/>
                <a:ea typeface="Lato"/>
                <a:cs typeface="Arial" panose="020B0604020202020204" pitchFamily="34" charset="0"/>
                <a:sym typeface="Lato"/>
              </a:rPr>
              <a:t>Usted</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familia </a:t>
            </a:r>
            <a:r>
              <a:rPr lang="en-US" sz="900" dirty="0" err="1">
                <a:latin typeface="Arial" panose="020B0604020202020204" pitchFamily="34" charset="0"/>
                <a:ea typeface="Lato"/>
                <a:cs typeface="Arial" panose="020B0604020202020204" pitchFamily="34" charset="0"/>
                <a:sym typeface="Lato"/>
              </a:rPr>
              <a:t>utilizaron</a:t>
            </a:r>
            <a:r>
              <a:rPr lang="en-US" sz="900" dirty="0">
                <a:latin typeface="Arial" panose="020B0604020202020204" pitchFamily="34" charset="0"/>
                <a:ea typeface="Lato"/>
                <a:cs typeface="Arial" panose="020B0604020202020204" pitchFamily="34" charset="0"/>
                <a:sym typeface="Lato"/>
              </a:rPr>
              <a:t> pintura o </a:t>
            </a:r>
            <a:r>
              <a:rPr lang="en-US" sz="900" dirty="0" err="1">
                <a:latin typeface="Arial" panose="020B0604020202020204" pitchFamily="34" charset="0"/>
                <a:ea typeface="Lato"/>
                <a:cs typeface="Arial" panose="020B0604020202020204" pitchFamily="34" charset="0"/>
                <a:sym typeface="Lato"/>
              </a:rPr>
              <a:t>algún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tipo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disolvente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quitaesmalte</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limpieza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desprenden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químicos</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evaporan</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amarillo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evaporación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ozono</a:t>
            </a:r>
            <a:r>
              <a:rPr lang="en-US" sz="900" dirty="0">
                <a:latin typeface="Arial" panose="020B0604020202020204" pitchFamily="34" charset="0"/>
                <a:ea typeface="Lato"/>
                <a:cs typeface="Arial" panose="020B0604020202020204" pitchFamily="34" charset="0"/>
                <a:sym typeface="Lato"/>
              </a:rPr>
              <a:t>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60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24" name="Google Shape;124;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 name="Google Shape;125;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26" name="Google Shape;12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lnSpc>
                <a:spcPct val="100000"/>
              </a:lnSpc>
              <a:spcBef>
                <a:spcPts val="0"/>
              </a:spcBef>
              <a:spcAft>
                <a:spcPts val="0"/>
              </a:spcAft>
              <a:buClr>
                <a:schemeClr val="dk1"/>
              </a:buClr>
              <a:buSzPts val="900"/>
              <a:buFont typeface="Lato"/>
              <a:buAutoNum type="alphaUcPeriod" startAt="7"/>
            </a:pPr>
            <a:r>
              <a:rPr lang="en-US" sz="900" dirty="0" err="1">
                <a:latin typeface="Arial" panose="020B0604020202020204" pitchFamily="34" charset="0"/>
                <a:ea typeface="Lato"/>
                <a:cs typeface="Arial" panose="020B0604020202020204" pitchFamily="34" charset="0"/>
                <a:sym typeface="Lato"/>
              </a:rPr>
              <a:t>Viajas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un camino de tierra o </a:t>
            </a:r>
            <a:r>
              <a:rPr lang="en-US" sz="900" dirty="0" err="1">
                <a:latin typeface="Arial" panose="020B0604020202020204" pitchFamily="34" charset="0"/>
                <a:ea typeface="Lato"/>
                <a:cs typeface="Arial" panose="020B0604020202020204" pitchFamily="34" charset="0"/>
                <a:sym typeface="Lato"/>
              </a:rPr>
              <a:t>grava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carbón</a:t>
            </a:r>
            <a:r>
              <a:rPr lang="en-US" sz="900" dirty="0">
                <a:latin typeface="Arial" panose="020B0604020202020204" pitchFamily="34" charset="0"/>
                <a:ea typeface="Lato"/>
                <a:cs typeface="Arial" panose="020B0604020202020204" pitchFamily="34" charset="0"/>
                <a:sym typeface="Lato"/>
              </a:rPr>
              <a:t> vegetal </a:t>
            </a:r>
            <a:r>
              <a:rPr lang="en-US" sz="900" dirty="0" err="1">
                <a:latin typeface="Arial" panose="020B0604020202020204" pitchFamily="34" charset="0"/>
                <a:ea typeface="Lato"/>
                <a:cs typeface="Arial" panose="020B0604020202020204" pitchFamily="34" charset="0"/>
                <a:sym typeface="Lato"/>
              </a:rPr>
              <a:t>molido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partículas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suspensión</a:t>
            </a:r>
            <a:r>
              <a:rPr lang="en-US" sz="900" dirty="0">
                <a:latin typeface="Arial" panose="020B0604020202020204" pitchFamily="34" charset="0"/>
                <a:ea typeface="Lato"/>
                <a:cs typeface="Arial" panose="020B0604020202020204" pitchFamily="34" charset="0"/>
                <a:sym typeface="Lato"/>
              </a:rPr>
              <a:t>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 del </a:t>
            </a:r>
            <a:r>
              <a:rPr lang="en-US" sz="900" dirty="0" err="1">
                <a:latin typeface="Arial" panose="020B0604020202020204" pitchFamily="34" charset="0"/>
                <a:ea typeface="Lato"/>
                <a:cs typeface="Arial" panose="020B0604020202020204" pitchFamily="34" charset="0"/>
                <a:sym typeface="Lato"/>
              </a:rPr>
              <a:t>polvo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7"/>
            </a:pPr>
            <a:r>
              <a:rPr lang="en-US" sz="900" dirty="0" err="1">
                <a:latin typeface="Arial" panose="020B0604020202020204" pitchFamily="34" charset="0"/>
                <a:ea typeface="Lato"/>
                <a:cs typeface="Arial" panose="020B0604020202020204" pitchFamily="34" charset="0"/>
                <a:sym typeface="Lato"/>
              </a:rPr>
              <a:t>Usted</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familia </a:t>
            </a:r>
            <a:r>
              <a:rPr lang="en-US" sz="900" dirty="0" err="1">
                <a:latin typeface="Arial" panose="020B0604020202020204" pitchFamily="34" charset="0"/>
                <a:ea typeface="Lato"/>
                <a:cs typeface="Arial" panose="020B0604020202020204" pitchFamily="34" charset="0"/>
                <a:sym typeface="Lato"/>
              </a:rPr>
              <a:t>utilizan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equipos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funcionan</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gasolina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cortar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césped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soplar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recortes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jardín</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cortar</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maleza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presentes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y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vapores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gasolina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emitido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motor del </a:t>
            </a:r>
            <a:r>
              <a:rPr lang="en-US" sz="900" dirty="0" err="1">
                <a:latin typeface="Arial" panose="020B0604020202020204" pitchFamily="34" charset="0"/>
                <a:ea typeface="Lato"/>
                <a:cs typeface="Arial" panose="020B0604020202020204" pitchFamily="34" charset="0"/>
                <a:sym typeface="Lato"/>
              </a:rPr>
              <a:t>equipo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cacao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nitrógeno</a:t>
            </a:r>
            <a:r>
              <a:rPr lang="en-US" sz="900" dirty="0">
                <a:latin typeface="Arial" panose="020B0604020202020204" pitchFamily="34" charset="0"/>
                <a:ea typeface="Lato"/>
                <a:cs typeface="Arial" panose="020B0604020202020204" pitchFamily="34" charset="0"/>
                <a:sym typeface="Lato"/>
              </a:rPr>
              <a:t>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presente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a:t>
            </a:r>
            <a:r>
              <a:rPr lang="en-US" sz="900" dirty="0" err="1">
                <a:latin typeface="Arial" panose="020B0604020202020204" pitchFamily="34" charset="0"/>
                <a:ea typeface="Lato"/>
                <a:cs typeface="Arial" panose="020B0604020202020204" pitchFamily="34" charset="0"/>
                <a:sym typeface="Lato"/>
              </a:rPr>
              <a:t>procedentes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combustión</a:t>
            </a:r>
            <a:r>
              <a:rPr lang="en-US" sz="900" dirty="0">
                <a:latin typeface="Arial" panose="020B0604020202020204" pitchFamily="34" charset="0"/>
                <a:ea typeface="Lato"/>
                <a:cs typeface="Arial" panose="020B0604020202020204" pitchFamily="34" charset="0"/>
                <a:sym typeface="Lato"/>
              </a:rPr>
              <a:t> del combustible.</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amarillo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ozono</a:t>
            </a:r>
            <a:r>
              <a:rPr lang="en-US" sz="900" dirty="0">
                <a:latin typeface="Arial" panose="020B0604020202020204" pitchFamily="34" charset="0"/>
                <a:ea typeface="Lato"/>
                <a:cs typeface="Arial" panose="020B0604020202020204" pitchFamily="34" charset="0"/>
                <a:sym typeface="Lato"/>
              </a:rPr>
              <a:t>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procedente</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combustión</a:t>
            </a:r>
            <a:r>
              <a:rPr lang="en-US" sz="900" dirty="0">
                <a:latin typeface="Arial" panose="020B0604020202020204" pitchFamily="34" charset="0"/>
                <a:ea typeface="Lato"/>
                <a:cs typeface="Arial" panose="020B0604020202020204" pitchFamily="34" charset="0"/>
                <a:sym typeface="Lato"/>
              </a:rPr>
              <a:t> y la </a:t>
            </a:r>
            <a:r>
              <a:rPr lang="en-US" sz="900" dirty="0" err="1">
                <a:latin typeface="Arial" panose="020B0604020202020204" pitchFamily="34" charset="0"/>
                <a:ea typeface="Lato"/>
                <a:cs typeface="Arial" panose="020B0604020202020204" pitchFamily="34" charset="0"/>
                <a:sym typeface="Lato"/>
              </a:rPr>
              <a:t>evaporación</a:t>
            </a:r>
            <a:r>
              <a:rPr lang="en-US" sz="900" dirty="0">
                <a:latin typeface="Arial" panose="020B0604020202020204" pitchFamily="34" charset="0"/>
                <a:ea typeface="Lato"/>
                <a:cs typeface="Arial" panose="020B0604020202020204" pitchFamily="34" charset="0"/>
                <a:sym typeface="Lato"/>
              </a:rPr>
              <a:t> del combustible.</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7"/>
            </a:pPr>
            <a:r>
              <a:rPr lang="en-US" sz="900" dirty="0" err="1">
                <a:latin typeface="Arial" panose="020B0604020202020204" pitchFamily="34" charset="0"/>
                <a:ea typeface="Lato"/>
                <a:cs typeface="Arial" panose="020B0604020202020204" pitchFamily="34" charset="0"/>
                <a:sym typeface="Lato"/>
              </a:rPr>
              <a:t>Usted</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familia </a:t>
            </a:r>
            <a:r>
              <a:rPr lang="en-US" sz="900" dirty="0" err="1">
                <a:latin typeface="Arial" panose="020B0604020202020204" pitchFamily="34" charset="0"/>
                <a:ea typeface="Lato"/>
                <a:cs typeface="Arial" panose="020B0604020202020204" pitchFamily="34" charset="0"/>
                <a:sym typeface="Lato"/>
              </a:rPr>
              <a:t>compraron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gasolina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gasolinera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amarillo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ozono</a:t>
            </a:r>
            <a:r>
              <a:rPr lang="en-US" sz="900" dirty="0">
                <a:latin typeface="Arial" panose="020B0604020202020204" pitchFamily="34" charset="0"/>
                <a:ea typeface="Lato"/>
                <a:cs typeface="Arial" panose="020B0604020202020204" pitchFamily="34" charset="0"/>
                <a:sym typeface="Lato"/>
              </a:rPr>
              <a:t>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procedente</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evaporación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llenado</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depósito</a:t>
            </a:r>
            <a:r>
              <a:rPr lang="en-US" sz="900" dirty="0">
                <a:latin typeface="Arial" panose="020B0604020202020204" pitchFamily="34" charset="0"/>
                <a:ea typeface="Lato"/>
                <a:cs typeface="Arial" panose="020B0604020202020204" pitchFamily="34" charset="0"/>
                <a:sym typeface="Lato"/>
              </a:rPr>
              <a:t> (lo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ocurre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principalmente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días </a:t>
            </a:r>
            <a:r>
              <a:rPr lang="en-US" sz="900" dirty="0" err="1">
                <a:latin typeface="Arial" panose="020B0604020202020204" pitchFamily="34" charset="0"/>
                <a:ea typeface="Lato"/>
                <a:cs typeface="Arial" panose="020B0604020202020204" pitchFamily="34" charset="0"/>
                <a:sym typeface="Lato"/>
              </a:rPr>
              <a:t>calurosos</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soleados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60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producen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químicos</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evaporan</a:t>
            </a:r>
            <a:r>
              <a:rPr lang="en-US" sz="900" dirty="0">
                <a:latin typeface="Arial" panose="020B0604020202020204" pitchFamily="34" charset="0"/>
                <a:ea typeface="Lato"/>
                <a:cs typeface="Arial" panose="020B0604020202020204" pitchFamily="34" charset="0"/>
                <a:sym typeface="Lato"/>
              </a:rPr>
              <a:t>.</a:t>
            </a:r>
            <a:endParaRPr sz="900" dirty="0">
              <a:solidFill>
                <a:srgbClr val="F15A29"/>
              </a:solidFill>
              <a:latin typeface="Arial" panose="020B0604020202020204" pitchFamily="34" charset="0"/>
              <a:cs typeface="Arial" panose="020B0604020202020204" pitchFamily="34" charset="0"/>
            </a:endParaRPr>
          </a:p>
        </p:txBody>
      </p:sp>
      <p:sp>
        <p:nvSpPr>
          <p:cNvPr id="139" name="Google Shape;139;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41" name="Google Shape;1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lnSpc>
                <a:spcPct val="100000"/>
              </a:lnSpc>
              <a:spcBef>
                <a:spcPts val="0"/>
              </a:spcBef>
              <a:spcAft>
                <a:spcPts val="0"/>
              </a:spcAft>
              <a:buClr>
                <a:schemeClr val="dk1"/>
              </a:buClr>
              <a:buSzPts val="900"/>
              <a:buFont typeface="Lato"/>
              <a:buAutoNum type="alphaUcPeriod" startAt="10"/>
            </a:pPr>
            <a:r>
              <a:rPr lang="en-US" sz="900" dirty="0" err="1">
                <a:latin typeface="Arial" panose="020B0604020202020204" pitchFamily="34" charset="0"/>
                <a:ea typeface="Lato"/>
                <a:cs typeface="Arial" panose="020B0604020202020204" pitchFamily="34" charset="0"/>
                <a:sym typeface="Lato"/>
              </a:rPr>
              <a:t>Te</a:t>
            </a:r>
            <a:r>
              <a:rPr lang="en-US" sz="900" dirty="0">
                <a:latin typeface="Arial" panose="020B0604020202020204" pitchFamily="34" charset="0"/>
                <a:ea typeface="Lato"/>
                <a:cs typeface="Arial" panose="020B0604020202020204" pitchFamily="34" charset="0"/>
                <a:sym typeface="Lato"/>
              </a:rPr>
              <a:t> pones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camisa </a:t>
            </a:r>
            <a:r>
              <a:rPr lang="en-US" sz="900" dirty="0" err="1">
                <a:latin typeface="Arial" panose="020B0604020202020204" pitchFamily="34" charset="0"/>
                <a:ea typeface="Lato"/>
                <a:cs typeface="Arial" panose="020B0604020202020204" pitchFamily="34" charset="0"/>
                <a:sym typeface="Lato"/>
              </a:rPr>
              <a:t>favorita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tus</a:t>
            </a:r>
            <a:r>
              <a:rPr lang="en-US" sz="900" dirty="0">
                <a:latin typeface="Arial" panose="020B0604020202020204" pitchFamily="34" charset="0"/>
                <a:ea typeface="Lato"/>
                <a:cs typeface="Arial" panose="020B0604020202020204" pitchFamily="34" charset="0"/>
                <a:sym typeface="Lato"/>
              </a:rPr>
              <a:t> padres </a:t>
            </a:r>
            <a:r>
              <a:rPr lang="en-US" sz="900" dirty="0" err="1">
                <a:latin typeface="Arial" panose="020B0604020202020204" pitchFamily="34" charset="0"/>
                <a:ea typeface="Lato"/>
                <a:cs typeface="Arial" panose="020B0604020202020204" pitchFamily="34" charset="0"/>
                <a:sym typeface="Lato"/>
              </a:rPr>
              <a:t>han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llevado</a:t>
            </a:r>
            <a:r>
              <a:rPr lang="en-US" sz="900" dirty="0">
                <a:latin typeface="Arial" panose="020B0604020202020204" pitchFamily="34" charset="0"/>
                <a:ea typeface="Lato"/>
                <a:cs typeface="Arial" panose="020B0604020202020204" pitchFamily="34" charset="0"/>
                <a:sym typeface="Lato"/>
              </a:rPr>
              <a:t> a la </a:t>
            </a:r>
            <a:r>
              <a:rPr lang="en-US" sz="900" dirty="0" err="1">
                <a:latin typeface="Arial" panose="020B0604020202020204" pitchFamily="34" charset="0"/>
                <a:ea typeface="Lato"/>
                <a:cs typeface="Arial" panose="020B0604020202020204" pitchFamily="34" charset="0"/>
                <a:sym typeface="Lato"/>
              </a:rPr>
              <a:t>tintorería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emitidos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proceso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limpieza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seco.</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10"/>
            </a:pPr>
            <a:r>
              <a:rPr lang="en-US" sz="900" dirty="0">
                <a:latin typeface="Arial" panose="020B0604020202020204" pitchFamily="34" charset="0"/>
                <a:ea typeface="Lato"/>
                <a:cs typeface="Arial" panose="020B0604020202020204" pitchFamily="34" charset="0"/>
                <a:sym typeface="Lato"/>
              </a:rPr>
              <a:t>Un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estuvo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marcha</a:t>
            </a:r>
            <a:r>
              <a:rPr lang="en-US" sz="900" dirty="0">
                <a:latin typeface="Arial" panose="020B0604020202020204" pitchFamily="34" charset="0"/>
                <a:ea typeface="Lato"/>
                <a:cs typeface="Arial" panose="020B0604020202020204" pitchFamily="34" charset="0"/>
                <a:sym typeface="Lato"/>
              </a:rPr>
              <a:t> fuera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casa </a:t>
            </a:r>
            <a:r>
              <a:rPr lang="en-US" sz="900" dirty="0" err="1">
                <a:latin typeface="Arial" panose="020B0604020202020204" pitchFamily="34" charset="0"/>
                <a:ea typeface="Lato"/>
                <a:cs typeface="Arial" panose="020B0604020202020204" pitchFamily="34" charset="0"/>
                <a:sym typeface="Lato"/>
              </a:rPr>
              <a:t>durante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casi</a:t>
            </a:r>
            <a:r>
              <a:rPr lang="en-US" sz="900" dirty="0">
                <a:latin typeface="Arial" panose="020B0604020202020204" pitchFamily="34" charset="0"/>
                <a:ea typeface="Lato"/>
                <a:cs typeface="Arial" panose="020B0604020202020204" pitchFamily="34" charset="0"/>
                <a:sym typeface="Lato"/>
              </a:rPr>
              <a:t> 10 </a:t>
            </a:r>
            <a:r>
              <a:rPr lang="en-US" sz="900" dirty="0" err="1">
                <a:latin typeface="Arial" panose="020B0604020202020204" pitchFamily="34" charset="0"/>
                <a:ea typeface="Lato"/>
                <a:cs typeface="Arial" panose="020B0604020202020204" pitchFamily="34" charset="0"/>
                <a:sym typeface="Lato"/>
              </a:rPr>
              <a:t>minutos</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rojo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monóxido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carbono</a:t>
            </a:r>
            <a:r>
              <a:rPr lang="en-US" sz="900" dirty="0">
                <a:latin typeface="Arial" panose="020B0604020202020204" pitchFamily="34" charset="0"/>
                <a:ea typeface="Lato"/>
                <a:cs typeface="Arial" panose="020B0604020202020204" pitchFamily="34" charset="0"/>
                <a:sym typeface="Lato"/>
              </a:rPr>
              <a:t> (CO) de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gases de escape del </a:t>
            </a:r>
            <a:r>
              <a:rPr lang="en-US" sz="900" dirty="0" err="1">
                <a:latin typeface="Arial" panose="020B0604020202020204" pitchFamily="34" charset="0"/>
                <a:ea typeface="Lato"/>
                <a:cs typeface="Arial" panose="020B0604020202020204" pitchFamily="34" charset="0"/>
                <a:sym typeface="Lato"/>
              </a:rPr>
              <a:t>vehículo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mezcla</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limonada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azufre</a:t>
            </a:r>
            <a:r>
              <a:rPr lang="en-US" sz="900" dirty="0">
                <a:latin typeface="Arial" panose="020B0604020202020204" pitchFamily="34" charset="0"/>
                <a:ea typeface="Lato"/>
                <a:cs typeface="Arial" panose="020B0604020202020204" pitchFamily="34" charset="0"/>
                <a:sym typeface="Lato"/>
              </a:rPr>
              <a:t>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procedente</a:t>
            </a:r>
            <a:r>
              <a:rPr lang="en-US" sz="900" dirty="0">
                <a:latin typeface="Arial" panose="020B0604020202020204" pitchFamily="34" charset="0"/>
                <a:ea typeface="Lato"/>
                <a:cs typeface="Arial" panose="020B0604020202020204" pitchFamily="34" charset="0"/>
                <a:sym typeface="Lato"/>
              </a:rPr>
              <a:t> de las </a:t>
            </a:r>
            <a:r>
              <a:rPr lang="en-US" sz="900" dirty="0" err="1">
                <a:latin typeface="Arial" panose="020B0604020202020204" pitchFamily="34" charset="0"/>
                <a:ea typeface="Lato"/>
                <a:cs typeface="Arial" panose="020B0604020202020204" pitchFamily="34" charset="0"/>
                <a:sym typeface="Lato"/>
              </a:rPr>
              <a:t>emisiones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industriales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Una </a:t>
            </a:r>
            <a:r>
              <a:rPr lang="en-US" sz="900" dirty="0" err="1">
                <a:latin typeface="Arial" panose="020B0604020202020204" pitchFamily="34" charset="0"/>
                <a:ea typeface="Lato"/>
                <a:cs typeface="Arial" panose="020B0604020202020204" pitchFamily="34" charset="0"/>
                <a:sym typeface="Lato"/>
              </a:rPr>
              <a:t>pizca</a:t>
            </a:r>
            <a:r>
              <a:rPr lang="en-US" sz="900" dirty="0">
                <a:latin typeface="Arial" panose="020B0604020202020204" pitchFamily="34" charset="0"/>
                <a:ea typeface="Lato"/>
                <a:cs typeface="Arial" panose="020B0604020202020204" pitchFamily="34" charset="0"/>
                <a:sym typeface="Lato"/>
              </a:rPr>
              <a:t> de cacao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trazas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dióxido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nitrógeno</a:t>
            </a:r>
            <a:r>
              <a:rPr lang="en-US" sz="900" dirty="0">
                <a:latin typeface="Arial" panose="020B0604020202020204" pitchFamily="34" charset="0"/>
                <a:ea typeface="Lato"/>
                <a:cs typeface="Arial" panose="020B0604020202020204" pitchFamily="34" charset="0"/>
                <a:sym typeface="Lato"/>
              </a:rPr>
              <a:t>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 </a:t>
            </a:r>
            <a:r>
              <a:rPr lang="en-US" sz="900" dirty="0" err="1">
                <a:latin typeface="Arial" panose="020B0604020202020204" pitchFamily="34" charset="0"/>
                <a:ea typeface="Lato"/>
                <a:cs typeface="Arial" panose="020B0604020202020204" pitchFamily="34" charset="0"/>
                <a:sym typeface="Lato"/>
              </a:rPr>
              <a:t>procedentes</a:t>
            </a:r>
            <a:r>
              <a:rPr lang="en-US" sz="900" dirty="0">
                <a:latin typeface="Arial" panose="020B0604020202020204" pitchFamily="34" charset="0"/>
                <a:ea typeface="Lato"/>
                <a:cs typeface="Arial" panose="020B0604020202020204" pitchFamily="34" charset="0"/>
                <a:sym typeface="Lato"/>
              </a:rPr>
              <a:t> de la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tráfico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600"/>
              </a:spcBef>
              <a:spcAft>
                <a:spcPts val="0"/>
              </a:spcAft>
              <a:buClr>
                <a:schemeClr val="dk1"/>
              </a:buClr>
              <a:buSzPts val="900"/>
              <a:buFont typeface="Lato"/>
              <a:buAutoNum type="alphaUcPeriod" startAt="10"/>
            </a:pPr>
            <a:r>
              <a:rPr lang="en-US" sz="900" dirty="0">
                <a:latin typeface="Arial" panose="020B0604020202020204" pitchFamily="34" charset="0"/>
                <a:ea typeface="Lato"/>
                <a:cs typeface="Arial" panose="020B0604020202020204" pitchFamily="34" charset="0"/>
                <a:sym typeface="Lato"/>
              </a:rPr>
              <a:t>Has </a:t>
            </a:r>
            <a:r>
              <a:rPr lang="en-US" sz="900" dirty="0" err="1">
                <a:latin typeface="Arial" panose="020B0604020202020204" pitchFamily="34" charset="0"/>
                <a:ea typeface="Lato"/>
                <a:cs typeface="Arial" panose="020B0604020202020204" pitchFamily="34" charset="0"/>
                <a:sym typeface="Lato"/>
              </a:rPr>
              <a:t>utilizado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equipos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oficina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impresora</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una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fotocopiadora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1371600" lvl="2" indent="-171450" algn="l" rtl="0">
              <a:lnSpc>
                <a:spcPct val="100000"/>
              </a:lnSpc>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a:t>
            </a:r>
            <a:r>
              <a:rPr lang="en-US" sz="900" dirty="0" err="1">
                <a:latin typeface="Arial" panose="020B0604020202020204" pitchFamily="34" charset="0"/>
                <a:ea typeface="Lato"/>
                <a:cs typeface="Arial" panose="020B0604020202020204" pitchFamily="34" charset="0"/>
                <a:sym typeface="Lato"/>
              </a:rPr>
              <a:t>gota</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colorante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alimentario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azul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compuestos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orgánicos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volátiles</a:t>
            </a:r>
            <a:r>
              <a:rPr lang="en-US" sz="900" dirty="0">
                <a:latin typeface="Arial" panose="020B0604020202020204" pitchFamily="34" charset="0"/>
                <a:ea typeface="Lato"/>
                <a:cs typeface="Arial" panose="020B0604020202020204" pitchFamily="34" charset="0"/>
                <a:sym typeface="Lato"/>
              </a:rPr>
              <a:t> (COV)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liberan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cuando</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utiliza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equipo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52" name="Google Shape;152;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54" name="Google Shape;15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EXPERIENCIAS VIVIDAS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r>
              <a:rPr lang="en-US" sz="900" dirty="0" err="1">
                <a:latin typeface="Arial" panose="020B0604020202020204" pitchFamily="34" charset="0"/>
                <a:ea typeface="Lato"/>
                <a:cs typeface="Arial" panose="020B0604020202020204" pitchFamily="34" charset="0"/>
                <a:sym typeface="Lato"/>
              </a:rPr>
              <a:t>Considere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posibilidad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modificar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anteriores</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más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localizadas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comunidad.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100"/>
              <a:buNone/>
            </a:pPr>
            <a:r>
              <a:rPr lang="en-US" sz="900" dirty="0" err="1">
                <a:latin typeface="Arial" panose="020B0604020202020204" pitchFamily="34" charset="0"/>
                <a:ea typeface="Lato"/>
                <a:cs typeface="Arial" panose="020B0604020202020204" pitchFamily="34" charset="0"/>
                <a:sym typeface="Lato"/>
              </a:rPr>
              <a:t>Recuerde</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nuestra</a:t>
            </a:r>
            <a:r>
              <a:rPr lang="en-US" sz="900" dirty="0">
                <a:latin typeface="Arial" panose="020B0604020202020204" pitchFamily="34" charset="0"/>
                <a:ea typeface="Lato"/>
                <a:cs typeface="Arial" panose="020B0604020202020204" pitchFamily="34" charset="0"/>
                <a:sym typeface="Lato"/>
              </a:rPr>
              <a:t> forma de </a:t>
            </a:r>
            <a:r>
              <a:rPr lang="en-US" sz="900" dirty="0" err="1">
                <a:latin typeface="Arial" panose="020B0604020202020204" pitchFamily="34" charset="0"/>
                <a:ea typeface="Lato"/>
                <a:cs typeface="Arial" panose="020B0604020202020204" pitchFamily="34" charset="0"/>
                <a:sym typeface="Lato"/>
              </a:rPr>
              <a:t>vivir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día a día </a:t>
            </a:r>
            <a:r>
              <a:rPr lang="en-US" sz="900" dirty="0" err="1">
                <a:latin typeface="Arial" panose="020B0604020202020204" pitchFamily="34" charset="0"/>
                <a:ea typeface="Lato"/>
                <a:cs typeface="Arial" panose="020B0604020202020204" pitchFamily="34" charset="0"/>
                <a:sym typeface="Lato"/>
              </a:rPr>
              <a:t>puede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añadir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invisibles»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y al medio </a:t>
            </a:r>
            <a:r>
              <a:rPr lang="en-US" sz="900" dirty="0" err="1">
                <a:latin typeface="Arial" panose="020B0604020202020204" pitchFamily="34" charset="0"/>
                <a:ea typeface="Lato"/>
                <a:cs typeface="Arial" panose="020B0604020202020204" pitchFamily="34" charset="0"/>
                <a:sym typeface="Lato"/>
              </a:rPr>
              <a:t>ambiente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rodea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Conducir</a:t>
            </a:r>
            <a:r>
              <a:rPr lang="en-US" sz="900" dirty="0">
                <a:latin typeface="Arial" panose="020B0604020202020204" pitchFamily="34" charset="0"/>
                <a:ea typeface="Lato"/>
                <a:cs typeface="Arial" panose="020B0604020202020204" pitchFamily="34" charset="0"/>
                <a:sym typeface="Lato"/>
              </a:rPr>
              <a:t> un </a:t>
            </a:r>
            <a:r>
              <a:rPr lang="en-US" sz="900" dirty="0" err="1">
                <a:latin typeface="Arial" panose="020B0604020202020204" pitchFamily="34" charset="0"/>
                <a:ea typeface="Lato"/>
                <a:cs typeface="Arial" panose="020B0604020202020204" pitchFamily="34" charset="0"/>
                <a:sym typeface="Lato"/>
              </a:rPr>
              <a:t>coche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cortar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césped</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incluso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determinados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productos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domésticos</a:t>
            </a:r>
            <a:r>
              <a:rPr lang="en-US" sz="900" dirty="0">
                <a:latin typeface="Arial" panose="020B0604020202020204" pitchFamily="34" charset="0"/>
                <a:ea typeface="Lato"/>
                <a:cs typeface="Arial" panose="020B0604020202020204" pitchFamily="34" charset="0"/>
                <a:sym typeface="Lato"/>
              </a:rPr>
              <a:t> genera </a:t>
            </a:r>
            <a:r>
              <a:rPr lang="en-US" sz="900" dirty="0" err="1">
                <a:latin typeface="Arial" panose="020B0604020202020204" pitchFamily="34" charset="0"/>
                <a:ea typeface="Lato"/>
                <a:cs typeface="Arial" panose="020B0604020202020204" pitchFamily="34" charset="0"/>
                <a:sym typeface="Lato"/>
              </a:rPr>
              <a:t>pequeñas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cantidades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Pida a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piensen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propia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semana</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realizaron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haber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añadido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¿Con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frecuencia</a:t>
            </a:r>
            <a:r>
              <a:rPr lang="en-US" sz="900" dirty="0">
                <a:latin typeface="Arial" panose="020B0604020202020204" pitchFamily="34" charset="0"/>
                <a:ea typeface="Lato"/>
                <a:cs typeface="Arial" panose="020B0604020202020204" pitchFamily="34" charset="0"/>
                <a:sym typeface="Lato"/>
              </a:rPr>
              <a:t> se </a:t>
            </a:r>
            <a:r>
              <a:rPr lang="en-US" sz="900" dirty="0" err="1">
                <a:latin typeface="Arial" panose="020B0604020202020204" pitchFamily="34" charset="0"/>
                <a:ea typeface="Lato"/>
                <a:cs typeface="Arial" panose="020B0604020202020204" pitchFamily="34" charset="0"/>
                <a:sym typeface="Lato"/>
              </a:rPr>
              <a:t>realizan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familia o comunidad?</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¿Las personas de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lugares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ciudades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suburbios</a:t>
            </a:r>
            <a:r>
              <a:rPr lang="en-US" sz="900" dirty="0">
                <a:latin typeface="Arial" panose="020B0604020202020204" pitchFamily="34" charset="0"/>
                <a:ea typeface="Lato"/>
                <a:cs typeface="Arial" panose="020B0604020202020204" pitchFamily="34" charset="0"/>
                <a:sym typeface="Lato"/>
              </a:rPr>
              <a:t>, zonas rurales) </a:t>
            </a:r>
            <a:r>
              <a:rPr lang="en-US" sz="900" dirty="0" err="1">
                <a:latin typeface="Arial" panose="020B0604020202020204" pitchFamily="34" charset="0"/>
                <a:ea typeface="Lato"/>
                <a:cs typeface="Arial" panose="020B0604020202020204" pitchFamily="34" charset="0"/>
                <a:sym typeface="Lato"/>
              </a:rPr>
              <a:t>tienen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mismos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tipos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fuentes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contaminación</a:t>
            </a:r>
            <a:r>
              <a:rPr lang="en-US" sz="900" dirty="0">
                <a:latin typeface="Arial" panose="020B0604020202020204" pitchFamily="34" charset="0"/>
                <a:ea typeface="Lato"/>
                <a:cs typeface="Arial" panose="020B0604020202020204" pitchFamily="34" charset="0"/>
                <a:sym typeface="Lato"/>
              </a:rPr>
              <a:t> o son </a:t>
            </a:r>
            <a:r>
              <a:rPr lang="en-US" sz="900" dirty="0" err="1">
                <a:latin typeface="Arial" panose="020B0604020202020204" pitchFamily="34" charset="0"/>
                <a:ea typeface="Lato"/>
                <a:cs typeface="Arial" panose="020B0604020202020204" pitchFamily="34" charset="0"/>
                <a:sym typeface="Lato"/>
              </a:rPr>
              <a:t>diferentes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Al final de la </a:t>
            </a:r>
            <a:r>
              <a:rPr lang="en-US" sz="900" dirty="0" err="1">
                <a:latin typeface="Arial" panose="020B0604020202020204" pitchFamily="34" charset="0"/>
                <a:ea typeface="Lato"/>
                <a:cs typeface="Arial" panose="020B0604020202020204" pitchFamily="34" charset="0"/>
                <a:sym typeface="Lato"/>
              </a:rPr>
              <a:t>actividad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pida</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todos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pongan</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vasos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juntos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centro</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grupo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Déles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tiempo</a:t>
            </a:r>
            <a:r>
              <a:rPr lang="en-US" sz="900" dirty="0">
                <a:latin typeface="Arial" panose="020B0604020202020204" pitchFamily="34" charset="0"/>
                <a:ea typeface="Lato"/>
                <a:cs typeface="Arial" panose="020B0604020202020204" pitchFamily="34" charset="0"/>
                <a:sym typeface="Lato"/>
              </a:rPr>
              <a:t> para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comparen</a:t>
            </a:r>
            <a:r>
              <a:rPr lang="en-US" sz="900" dirty="0">
                <a:latin typeface="Arial" panose="020B0604020202020204" pitchFamily="34" charset="0"/>
                <a:ea typeface="Lato"/>
                <a:cs typeface="Arial" panose="020B0604020202020204" pitchFamily="34" charset="0"/>
                <a:sym typeface="Lato"/>
              </a:rPr>
              <a:t> entre </a:t>
            </a:r>
            <a:r>
              <a:rPr lang="en-US" sz="900" dirty="0" err="1">
                <a:latin typeface="Arial" panose="020B0604020202020204" pitchFamily="34" charset="0"/>
                <a:ea typeface="Lato"/>
                <a:cs typeface="Arial" panose="020B0604020202020204" pitchFamily="34" charset="0"/>
                <a:sym typeface="Lato"/>
              </a:rPr>
              <a:t>sí</a:t>
            </a:r>
            <a:r>
              <a:rPr lang="en-US" sz="900" dirty="0">
                <a:latin typeface="Arial" panose="020B0604020202020204" pitchFamily="34" charset="0"/>
                <a:ea typeface="Lato"/>
                <a:cs typeface="Arial" panose="020B0604020202020204" pitchFamily="34" charset="0"/>
                <a:sym typeface="Lato"/>
              </a:rPr>
              <a:t> y </a:t>
            </a:r>
            <a:r>
              <a:rPr lang="en-US" sz="900" dirty="0" err="1">
                <a:latin typeface="Arial" panose="020B0604020202020204" pitchFamily="34" charset="0"/>
                <a:ea typeface="Lato"/>
                <a:cs typeface="Arial" panose="020B0604020202020204" pitchFamily="34" charset="0"/>
                <a:sym typeface="Lato"/>
              </a:rPr>
              <a:t>hagan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observaciones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generales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aspecto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Permita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alumnos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conversen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sus </a:t>
            </a:r>
            <a:r>
              <a:rPr lang="en-US" sz="900" dirty="0" err="1">
                <a:latin typeface="Arial" panose="020B0604020202020204" pitchFamily="34" charset="0"/>
                <a:ea typeface="Lato"/>
                <a:cs typeface="Arial" panose="020B0604020202020204" pitchFamily="34" charset="0"/>
                <a:sym typeface="Lato"/>
              </a:rPr>
              <a:t>resultados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utilizando</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siguientes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preguntas</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¿Cómo es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comparación</a:t>
            </a:r>
            <a:r>
              <a:rPr lang="en-US" sz="900" dirty="0">
                <a:latin typeface="Arial" panose="020B0604020202020204" pitchFamily="34" charset="0"/>
                <a:ea typeface="Lato"/>
                <a:cs typeface="Arial" panose="020B0604020202020204" pitchFamily="34" charset="0"/>
                <a:sym typeface="Lato"/>
              </a:rPr>
              <a:t> con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compañero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explicar</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diferencias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cantidad</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has </a:t>
            </a:r>
            <a:r>
              <a:rPr lang="en-US" sz="900" dirty="0" err="1">
                <a:latin typeface="Arial" panose="020B0604020202020204" pitchFamily="34" charset="0"/>
                <a:ea typeface="Lato"/>
                <a:cs typeface="Arial" panose="020B0604020202020204" pitchFamily="34" charset="0"/>
                <a:sym typeface="Lato"/>
              </a:rPr>
              <a:t>añadido</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humanas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están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causando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efectos</a:t>
            </a:r>
            <a:r>
              <a:rPr lang="en-US" sz="900" dirty="0">
                <a:latin typeface="Arial" panose="020B0604020202020204" pitchFamily="34" charset="0"/>
                <a:ea typeface="Lato"/>
                <a:cs typeface="Arial" panose="020B0604020202020204" pitchFamily="34" charset="0"/>
                <a:sym typeface="Lato"/>
              </a:rPr>
              <a:t> has </a:t>
            </a:r>
            <a:r>
              <a:rPr lang="en-US" sz="900" dirty="0" err="1">
                <a:latin typeface="Arial" panose="020B0604020202020204" pitchFamily="34" charset="0"/>
                <a:ea typeface="Lato"/>
                <a:cs typeface="Arial" panose="020B0604020202020204" pitchFamily="34" charset="0"/>
                <a:sym typeface="Lato"/>
              </a:rPr>
              <a:t>observado</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¿Cómo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relacionarse</a:t>
            </a:r>
            <a:r>
              <a:rPr lang="en-US" sz="900" dirty="0">
                <a:latin typeface="Arial" panose="020B0604020202020204" pitchFamily="34" charset="0"/>
                <a:ea typeface="Lato"/>
                <a:cs typeface="Arial" panose="020B0604020202020204" pitchFamily="34" charset="0"/>
                <a:sym typeface="Lato"/>
              </a:rPr>
              <a:t> las </a:t>
            </a:r>
            <a:r>
              <a:rPr lang="en-US" sz="900" dirty="0" err="1">
                <a:latin typeface="Arial" panose="020B0604020202020204" pitchFamily="34" charset="0"/>
                <a:ea typeface="Lato"/>
                <a:cs typeface="Arial" panose="020B0604020202020204" pitchFamily="34" charset="0"/>
                <a:sym typeface="Lato"/>
              </a:rPr>
              <a:t>actividades</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con la </a:t>
            </a:r>
            <a:r>
              <a:rPr lang="en-US" sz="900" dirty="0" err="1">
                <a:latin typeface="Arial" panose="020B0604020202020204" pitchFamily="34" charset="0"/>
                <a:ea typeface="Lato"/>
                <a:cs typeface="Arial" panose="020B0604020202020204" pitchFamily="34" charset="0"/>
                <a:sym typeface="Lato"/>
              </a:rPr>
              <a:t>calidad</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de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barrio o ciudad?</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Si </a:t>
            </a:r>
            <a:r>
              <a:rPr lang="en-US" sz="900" dirty="0" err="1">
                <a:latin typeface="Arial" panose="020B0604020202020204" pitchFamily="34" charset="0"/>
                <a:ea typeface="Lato"/>
                <a:cs typeface="Arial" panose="020B0604020202020204" pitchFamily="34" charset="0"/>
                <a:sym typeface="Lato"/>
              </a:rPr>
              <a:t>este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representara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el</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aire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respiramos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efectos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sobre</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salud</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tener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contiene</a:t>
            </a:r>
            <a:r>
              <a:rPr lang="en-US" sz="900" dirty="0">
                <a:latin typeface="Arial" panose="020B0604020202020204" pitchFamily="34" charset="0"/>
                <a:ea typeface="Lato"/>
                <a:cs typeface="Arial" panose="020B0604020202020204" pitchFamily="34" charset="0"/>
                <a:sym typeface="Lato"/>
              </a:rPr>
              <a:t>?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a:t>
            </a:r>
            <a:r>
              <a:rPr lang="en-US" sz="900" dirty="0" err="1">
                <a:latin typeface="Arial" panose="020B0604020202020204" pitchFamily="34" charset="0"/>
                <a:ea typeface="Lato"/>
                <a:cs typeface="Arial" panose="020B0604020202020204" pitchFamily="34" charset="0"/>
                <a:sym typeface="Lato"/>
              </a:rPr>
              <a:t>Qué</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pequeño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cambio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podrían</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tú</a:t>
            </a:r>
            <a:r>
              <a:rPr lang="en-US" sz="900" dirty="0">
                <a:latin typeface="Arial" panose="020B0604020202020204" pitchFamily="34" charset="0"/>
                <a:ea typeface="Lato"/>
                <a:cs typeface="Arial" panose="020B0604020202020204" pitchFamily="34" charset="0"/>
                <a:sym typeface="Lato"/>
              </a:rPr>
              <a:t> o </a:t>
            </a:r>
            <a:r>
              <a:rPr lang="en-US" sz="900" dirty="0" err="1">
                <a:latin typeface="Arial" panose="020B0604020202020204" pitchFamily="34" charset="0"/>
                <a:ea typeface="Lato"/>
                <a:cs typeface="Arial" panose="020B0604020202020204" pitchFamily="34" charset="0"/>
                <a:sym typeface="Lato"/>
              </a:rPr>
              <a:t>tu</a:t>
            </a:r>
            <a:r>
              <a:rPr lang="en-US" sz="900" dirty="0">
                <a:latin typeface="Arial" panose="020B0604020202020204" pitchFamily="34" charset="0"/>
                <a:ea typeface="Lato"/>
                <a:cs typeface="Arial" panose="020B0604020202020204" pitchFamily="34" charset="0"/>
                <a:sym typeface="Lato"/>
              </a:rPr>
              <a:t> comunidad para </a:t>
            </a:r>
            <a:r>
              <a:rPr lang="en-US" sz="900" dirty="0" err="1">
                <a:latin typeface="Arial" panose="020B0604020202020204" pitchFamily="34" charset="0"/>
                <a:ea typeface="Lato"/>
                <a:cs typeface="Arial" panose="020B0604020202020204" pitchFamily="34" charset="0"/>
                <a:sym typeface="Lato"/>
              </a:rPr>
              <a:t>reducir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los</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contaminantes</a:t>
            </a:r>
            <a:r>
              <a:rPr lang="en-US" sz="900" dirty="0">
                <a:latin typeface="Arial" panose="020B0604020202020204" pitchFamily="34" charset="0"/>
                <a:ea typeface="Lato"/>
                <a:cs typeface="Arial" panose="020B0604020202020204" pitchFamily="34" charset="0"/>
                <a:sym typeface="Lato"/>
              </a:rPr>
              <a:t>» del </a:t>
            </a:r>
            <a:r>
              <a:rPr lang="en-US" sz="900" dirty="0" err="1">
                <a:latin typeface="Arial" panose="020B0604020202020204" pitchFamily="34" charset="0"/>
                <a:ea typeface="Lato"/>
                <a:cs typeface="Arial" panose="020B0604020202020204" pitchFamily="34" charset="0"/>
                <a:sym typeface="Lato"/>
              </a:rPr>
              <a:t>vaso</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si</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volviéramos</a:t>
            </a:r>
            <a:r>
              <a:rPr lang="en-US" sz="900" dirty="0">
                <a:latin typeface="Arial" panose="020B0604020202020204" pitchFamily="34" charset="0"/>
                <a:ea typeface="Lato"/>
                <a:cs typeface="Arial" panose="020B0604020202020204" pitchFamily="34" charset="0"/>
                <a:sym typeface="Lato"/>
              </a:rPr>
              <a:t> a </a:t>
            </a:r>
            <a:r>
              <a:rPr lang="en-US" sz="900" dirty="0" err="1">
                <a:latin typeface="Arial" panose="020B0604020202020204" pitchFamily="34" charset="0"/>
                <a:ea typeface="Lato"/>
                <a:cs typeface="Arial" panose="020B0604020202020204" pitchFamily="34" charset="0"/>
                <a:sym typeface="Lato"/>
              </a:rPr>
              <a:t>hacer</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esto</a:t>
            </a:r>
            <a:r>
              <a:rPr lang="en-US" sz="900" dirty="0">
                <a:latin typeface="Arial" panose="020B0604020202020204" pitchFamily="34" charset="0"/>
                <a:ea typeface="Lato"/>
                <a:cs typeface="Arial" panose="020B0604020202020204" pitchFamily="34" charset="0"/>
                <a:sym typeface="Lato"/>
              </a:rPr>
              <a:t> la </a:t>
            </a:r>
            <a:r>
              <a:rPr lang="en-US" sz="900" dirty="0" err="1">
                <a:latin typeface="Arial" panose="020B0604020202020204" pitchFamily="34" charset="0"/>
                <a:ea typeface="Lato"/>
                <a:cs typeface="Arial" panose="020B0604020202020204" pitchFamily="34" charset="0"/>
                <a:sym typeface="Lato"/>
              </a:rPr>
              <a:t>semana</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que</a:t>
            </a:r>
            <a:r>
              <a:rPr lang="en-US" sz="900" dirty="0">
                <a:latin typeface="Arial" panose="020B0604020202020204" pitchFamily="34" charset="0"/>
                <a:ea typeface="Lato"/>
                <a:cs typeface="Arial" panose="020B0604020202020204" pitchFamily="34" charset="0"/>
                <a:sym typeface="Lato"/>
              </a:rPr>
              <a:t> </a:t>
            </a:r>
            <a:r>
              <a:rPr lang="en-US" sz="900" dirty="0" err="1">
                <a:latin typeface="Arial" panose="020B0604020202020204" pitchFamily="34" charset="0"/>
                <a:ea typeface="Lato"/>
                <a:cs typeface="Arial" panose="020B0604020202020204" pitchFamily="34" charset="0"/>
                <a:sym typeface="Lato"/>
              </a:rPr>
              <a:t>viene</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67" name="Google Shape;167;p9: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p9: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69" name="Google Shape;169;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12"/>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8"/>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9"/>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49"/>
        <p:cNvGrpSpPr/>
        <p:nvPr/>
      </p:nvGrpSpPr>
      <p:grpSpPr>
        <a:xfrm>
          <a:off x="0" y="0"/>
          <a:ext cx="0" cy="0"/>
          <a:chOff x="0" y="0"/>
          <a:chExt cx="0" cy="0"/>
        </a:xfrm>
      </p:grpSpPr>
      <p:sp>
        <p:nvSpPr>
          <p:cNvPr id="50" name="Google Shape;5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5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585627" y="752519"/>
            <a:ext cx="10768173" cy="102751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F3F3F"/>
              </a:buClr>
              <a:buSzPts val="3600"/>
              <a:buFont typeface="Lato Black"/>
              <a:buNone/>
              <a:defRPr sz="3600" b="0" i="0" u="none" strike="noStrike" cap="none">
                <a:solidFill>
                  <a:srgbClr val="3F3F3F"/>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11" name="Google Shape;11;p18"/>
          <p:cNvSpPr txBox="1">
            <a:spLocks noGrp="1"/>
          </p:cNvSpPr>
          <p:nvPr>
            <p:ph type="body" idx="1"/>
          </p:nvPr>
        </p:nvSpPr>
        <p:spPr>
          <a:xfrm>
            <a:off x="585627" y="1825625"/>
            <a:ext cx="10768173"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3F3F3F"/>
              </a:buClr>
              <a:buSzPts val="2800"/>
              <a:buFont typeface="Arial"/>
              <a:buChar char="•"/>
              <a:defRPr sz="2800" b="0" i="0" u="none" strike="noStrike" cap="none">
                <a:solidFill>
                  <a:srgbClr val="3F3F3F"/>
                </a:solidFill>
                <a:latin typeface="Lato"/>
                <a:ea typeface="Lato"/>
                <a:cs typeface="Lato"/>
                <a:sym typeface="Lato"/>
              </a:defRPr>
            </a:lvl1pPr>
            <a:lvl2pPr marL="914400" marR="0" lvl="1" indent="-381000" algn="l" rtl="0">
              <a:lnSpc>
                <a:spcPct val="90000"/>
              </a:lnSpc>
              <a:spcBef>
                <a:spcPts val="500"/>
              </a:spcBef>
              <a:spcAft>
                <a:spcPts val="0"/>
              </a:spcAft>
              <a:buClr>
                <a:srgbClr val="3F3F3F"/>
              </a:buClr>
              <a:buSzPts val="2400"/>
              <a:buFont typeface="Arial"/>
              <a:buChar char="•"/>
              <a:defRPr sz="2400" b="0" i="0" u="none" strike="noStrike" cap="none">
                <a:solidFill>
                  <a:srgbClr val="3F3F3F"/>
                </a:solidFill>
                <a:latin typeface="Lato"/>
                <a:ea typeface="Lato"/>
                <a:cs typeface="Lato"/>
                <a:sym typeface="Lato"/>
              </a:defRPr>
            </a:lvl2pPr>
            <a:lvl3pPr marL="1371600" marR="0" lvl="2" indent="-355600" algn="l" rtl="0">
              <a:lnSpc>
                <a:spcPct val="90000"/>
              </a:lnSpc>
              <a:spcBef>
                <a:spcPts val="500"/>
              </a:spcBef>
              <a:spcAft>
                <a:spcPts val="0"/>
              </a:spcAft>
              <a:buClr>
                <a:srgbClr val="3F3F3F"/>
              </a:buClr>
              <a:buSzPts val="2000"/>
              <a:buFont typeface="Arial"/>
              <a:buChar char="•"/>
              <a:defRPr sz="2000" b="0" i="0" u="none" strike="noStrike" cap="none">
                <a:solidFill>
                  <a:srgbClr val="3F3F3F"/>
                </a:solidFill>
                <a:latin typeface="Lato"/>
                <a:ea typeface="Lato"/>
                <a:cs typeface="Lato"/>
                <a:sym typeface="Lato"/>
              </a:defRPr>
            </a:lvl3pPr>
            <a:lvl4pPr marL="1828800" marR="0" lvl="3" indent="-342900" algn="l" rtl="0">
              <a:lnSpc>
                <a:spcPct val="90000"/>
              </a:lnSpc>
              <a:spcBef>
                <a:spcPts val="500"/>
              </a:spcBef>
              <a:spcAft>
                <a:spcPts val="0"/>
              </a:spcAft>
              <a:buClr>
                <a:srgbClr val="3F3F3F"/>
              </a:buClr>
              <a:buSzPts val="1800"/>
              <a:buFont typeface="Arial"/>
              <a:buChar char="•"/>
              <a:defRPr sz="1800" b="0" i="0" u="none" strike="noStrike" cap="none">
                <a:solidFill>
                  <a:srgbClr val="3F3F3F"/>
                </a:solidFill>
                <a:latin typeface="Lato"/>
                <a:ea typeface="Lato"/>
                <a:cs typeface="Lato"/>
                <a:sym typeface="Lato"/>
              </a:defRPr>
            </a:lvl4pPr>
            <a:lvl5pPr marL="2286000" marR="0" lvl="4" indent="-342900" algn="l" rtl="0">
              <a:lnSpc>
                <a:spcPct val="90000"/>
              </a:lnSpc>
              <a:spcBef>
                <a:spcPts val="500"/>
              </a:spcBef>
              <a:spcAft>
                <a:spcPts val="0"/>
              </a:spcAft>
              <a:buClr>
                <a:srgbClr val="3F3F3F"/>
              </a:buClr>
              <a:buSzPts val="1800"/>
              <a:buFont typeface="Arial"/>
              <a:buChar char="•"/>
              <a:defRPr sz="1800" b="0" i="0" u="none" strike="noStrike" cap="none">
                <a:solidFill>
                  <a:srgbClr val="3F3F3F"/>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cxnSp>
        <p:nvCxnSpPr>
          <p:cNvPr id="3" name="Straight Connector 2">
            <a:extLst>
              <a:ext uri="{FF2B5EF4-FFF2-40B4-BE49-F238E27FC236}">
                <a16:creationId xmlns:a16="http://schemas.microsoft.com/office/drawing/2014/main" id="{BAEFB453-F871-F228-F077-B901AB358AA3}"/>
              </a:ext>
            </a:extLst>
          </p:cNvPr>
          <p:cNvCxnSpPr>
            <a:cxnSpLocks/>
          </p:cNvCxnSpPr>
          <p:nvPr userDrawn="1"/>
        </p:nvCxnSpPr>
        <p:spPr>
          <a:xfrm>
            <a:off x="3113070" y="629668"/>
            <a:ext cx="6078121"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7F2EFD41-76A1-D273-2F00-35FA2C2BDC4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91191" y="506818"/>
            <a:ext cx="2496267" cy="262765"/>
          </a:xfrm>
          <a:prstGeom prst="rect">
            <a:avLst/>
          </a:prstGeom>
        </p:spPr>
      </p:pic>
      <p:sp>
        <p:nvSpPr>
          <p:cNvPr id="5" name="Google Shape;117;p13">
            <a:extLst>
              <a:ext uri="{FF2B5EF4-FFF2-40B4-BE49-F238E27FC236}">
                <a16:creationId xmlns:a16="http://schemas.microsoft.com/office/drawing/2014/main" id="{2EB3098D-4064-5B66-84E4-B768823F406B}"/>
              </a:ext>
            </a:extLst>
          </p:cNvPr>
          <p:cNvSpPr txBox="1">
            <a:spLocks/>
          </p:cNvSpPr>
          <p:nvPr userDrawn="1"/>
        </p:nvSpPr>
        <p:spPr>
          <a:xfrm>
            <a:off x="504541" y="434343"/>
            <a:ext cx="3212435"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u="none" strike="noStrike" cap="none" dirty="0" err="1">
                <a:solidFill>
                  <a:srgbClr val="53464A"/>
                </a:solidFill>
                <a:latin typeface="Arial" panose="020B0604020202020204" pitchFamily="34" charset="0"/>
                <a:ea typeface="Lato Black"/>
                <a:cs typeface="Arial" panose="020B0604020202020204" pitchFamily="34" charset="0"/>
                <a:sym typeface="Lato Black"/>
              </a:rPr>
              <a:t>Contaminación</a:t>
            </a:r>
            <a:r>
              <a:rPr lang="en-US" sz="1400" b="0" i="0" u="none" strike="noStrike" cap="none" dirty="0">
                <a:solidFill>
                  <a:srgbClr val="53464A"/>
                </a:solidFill>
                <a:latin typeface="Arial" panose="020B0604020202020204" pitchFamily="34" charset="0"/>
                <a:ea typeface="Lato Black"/>
                <a:cs typeface="Arial" panose="020B0604020202020204" pitchFamily="34" charset="0"/>
                <a:sym typeface="Lato Black"/>
              </a:rPr>
              <a:t> </a:t>
            </a:r>
            <a:r>
              <a:rPr lang="en-US" sz="1400" b="0" i="0" u="none" strike="noStrike" cap="none" dirty="0" err="1">
                <a:solidFill>
                  <a:srgbClr val="53464A"/>
                </a:solidFill>
                <a:latin typeface="Arial" panose="020B0604020202020204" pitchFamily="34" charset="0"/>
                <a:ea typeface="Lato Black"/>
                <a:cs typeface="Arial" panose="020B0604020202020204" pitchFamily="34" charset="0"/>
                <a:sym typeface="Lato Black"/>
              </a:rPr>
              <a:t>atmosférica</a:t>
            </a:r>
            <a:r>
              <a:rPr lang="en-US" sz="1400" b="0" i="0" u="none" strike="noStrike" cap="none" dirty="0">
                <a:solidFill>
                  <a:srgbClr val="53464A"/>
                </a:solidFill>
                <a:latin typeface="Arial" panose="020B0604020202020204" pitchFamily="34" charset="0"/>
                <a:ea typeface="Lato Black"/>
                <a:cs typeface="Arial" panose="020B0604020202020204" pitchFamily="34" charset="0"/>
                <a:sym typeface="Lato Black"/>
              </a:rPr>
              <a:t> 101</a:t>
            </a:r>
            <a:endParaRPr lang="en-US" sz="800" b="0" i="0" u="none" strike="noStrike" cap="none" dirty="0">
              <a:solidFill>
                <a:srgbClr val="53464A"/>
              </a:solidFill>
              <a:latin typeface="Arial" panose="020B0604020202020204" pitchFamily="34" charset="0"/>
              <a:ea typeface="Arial"/>
              <a:cs typeface="Arial"/>
              <a:sym typeface="Arial"/>
            </a:endParaRPr>
          </a:p>
        </p:txBody>
      </p:sp>
      <p:cxnSp>
        <p:nvCxnSpPr>
          <p:cNvPr id="6" name="Straight Connector 5">
            <a:extLst>
              <a:ext uri="{FF2B5EF4-FFF2-40B4-BE49-F238E27FC236}">
                <a16:creationId xmlns:a16="http://schemas.microsoft.com/office/drawing/2014/main" id="{01CDD8DD-E562-EC4D-C4B8-64DB15AE7582}"/>
              </a:ext>
            </a:extLst>
          </p:cNvPr>
          <p:cNvCxnSpPr>
            <a:cxnSpLocks/>
          </p:cNvCxnSpPr>
          <p:nvPr userDrawn="1"/>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7" name="Picture 6" descr="Logo, company name&#10;&#10;AI-generated content may be incorrect.">
            <a:extLst>
              <a:ext uri="{FF2B5EF4-FFF2-40B4-BE49-F238E27FC236}">
                <a16:creationId xmlns:a16="http://schemas.microsoft.com/office/drawing/2014/main" id="{2022BC47-8D15-78B0-9A56-217B93DC8E8A}"/>
              </a:ext>
            </a:extLst>
          </p:cNvPr>
          <p:cNvPicPr>
            <a:picLocks noChangeAspect="1"/>
          </p:cNvPicPr>
          <p:nvPr userDrawn="1"/>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50800" marR="0" lvl="0" indent="0" algn="l" defTabSz="914400" rtl="0" eaLnBrk="1" fontAlgn="auto" latinLnBrk="0" hangingPunct="1">
        <a:lnSpc>
          <a:spcPct val="90000"/>
        </a:lnSpc>
        <a:spcBef>
          <a:spcPts val="1000"/>
        </a:spcBef>
        <a:spcAft>
          <a:spcPts val="0"/>
        </a:spcAft>
        <a:buClr>
          <a:srgbClr val="3F3F3F"/>
        </a:buClr>
        <a:buSzPts val="2800"/>
        <a:buFont typeface="Arial"/>
        <a:buNone/>
        <a:tabLst/>
        <a:defRPr sz="1400" b="0" i="0" u="none" strike="noStrike" cap="none">
          <a:solidFill>
            <a:srgbClr val="1B75BC"/>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americashealthrankings.org/explore/measures/asthma_overall/GA"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americashealthrankings.org/explore/measures/asthma_overall/G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hyperlink" Target="https://atlregional.github.io/DASH/arees.html"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v4tLH-BuqC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hyperlink" Target="http://www.youtube.com/watch?v=v4tLH-BuqC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
          <p:cNvSpPr/>
          <p:nvPr/>
        </p:nvSpPr>
        <p:spPr>
          <a:xfrm>
            <a:off x="2209799" y="3914377"/>
            <a:ext cx="2438401" cy="2438401"/>
          </a:xfrm>
          <a:prstGeom prst="flowChartConnector">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1" name="Rectangle 10">
            <a:extLst>
              <a:ext uri="{FF2B5EF4-FFF2-40B4-BE49-F238E27FC236}">
                <a16:creationId xmlns:a16="http://schemas.microsoft.com/office/drawing/2014/main" id="{16EA8F62-1B5B-F970-7615-02B49364CBE7}"/>
              </a:ext>
            </a:extLst>
          </p:cNvPr>
          <p:cNvSpPr/>
          <p:nvPr/>
        </p:nvSpPr>
        <p:spPr>
          <a:xfrm>
            <a:off x="0" y="3860249"/>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117;p13">
            <a:extLst>
              <a:ext uri="{FF2B5EF4-FFF2-40B4-BE49-F238E27FC236}">
                <a16:creationId xmlns:a16="http://schemas.microsoft.com/office/drawing/2014/main" id="{C8ED9C95-B511-A6B7-1320-9CD9F5FDD695}"/>
              </a:ext>
            </a:extLst>
          </p:cNvPr>
          <p:cNvSpPr txBox="1">
            <a:spLocks/>
          </p:cNvSpPr>
          <p:nvPr/>
        </p:nvSpPr>
        <p:spPr>
          <a:xfrm>
            <a:off x="4716258" y="4415346"/>
            <a:ext cx="6995578" cy="190559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chemeClr val="lt1"/>
              </a:buClr>
              <a:buSzPts val="5400"/>
            </a:pPr>
            <a:r>
              <a:rPr lang="en-US" sz="6000" b="1" dirty="0" err="1">
                <a:solidFill>
                  <a:srgbClr val="53464A"/>
                </a:solidFill>
                <a:latin typeface="+mj-lt"/>
                <a:cs typeface="Arial" panose="020B0604020202020204" pitchFamily="34" charset="0"/>
              </a:rPr>
              <a:t>Contaminación</a:t>
            </a:r>
            <a:r>
              <a:rPr lang="en-US" sz="6000" b="1" dirty="0">
                <a:solidFill>
                  <a:srgbClr val="53464A"/>
                </a:solidFill>
                <a:latin typeface="+mj-lt"/>
                <a:cs typeface="Arial" panose="020B0604020202020204" pitchFamily="34" charset="0"/>
              </a:rPr>
              <a:t> </a:t>
            </a:r>
            <a:r>
              <a:rPr lang="en-US" sz="6000" b="1" dirty="0" err="1">
                <a:solidFill>
                  <a:srgbClr val="53464A"/>
                </a:solidFill>
                <a:latin typeface="+mj-lt"/>
                <a:cs typeface="Arial" panose="020B0604020202020204" pitchFamily="34" charset="0"/>
              </a:rPr>
              <a:t>atmosférica</a:t>
            </a:r>
            <a:r>
              <a:rPr lang="en-US" sz="6000" b="1" dirty="0">
                <a:solidFill>
                  <a:srgbClr val="53464A"/>
                </a:solidFill>
                <a:latin typeface="+mj-lt"/>
                <a:cs typeface="Arial" panose="020B0604020202020204" pitchFamily="34" charset="0"/>
              </a:rPr>
              <a:t> 101</a:t>
            </a:r>
            <a:endParaRPr lang="en-US" sz="6000" b="1" dirty="0">
              <a:solidFill>
                <a:srgbClr val="53464A"/>
              </a:solidFill>
              <a:latin typeface="+mj-lt"/>
              <a:ea typeface="Arial"/>
              <a:cs typeface="Arial"/>
              <a:sym typeface="Arial"/>
            </a:endParaRPr>
          </a:p>
        </p:txBody>
      </p:sp>
      <p:pic>
        <p:nvPicPr>
          <p:cNvPr id="13" name="Picture 12" descr="Logo, company name&#10;&#10;AI-generated content may be incorrect.">
            <a:extLst>
              <a:ext uri="{FF2B5EF4-FFF2-40B4-BE49-F238E27FC236}">
                <a16:creationId xmlns:a16="http://schemas.microsoft.com/office/drawing/2014/main" id="{D184E23D-3AC7-C8D7-47E1-B311A0879EA4}"/>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99095" y="4415346"/>
            <a:ext cx="2889534" cy="1905598"/>
          </a:xfrm>
          <a:prstGeom prst="rect">
            <a:avLst/>
          </a:prstGeom>
        </p:spPr>
      </p:pic>
      <p:pic>
        <p:nvPicPr>
          <p:cNvPr id="14" name="Picture 13">
            <a:extLst>
              <a:ext uri="{FF2B5EF4-FFF2-40B4-BE49-F238E27FC236}">
                <a16:creationId xmlns:a16="http://schemas.microsoft.com/office/drawing/2014/main" id="{7626E497-147C-D6E9-EDAE-C72A4D85CBBD}"/>
              </a:ext>
            </a:extLst>
          </p:cNvPr>
          <p:cNvPicPr>
            <a:picLocks noChangeAspect="1"/>
          </p:cNvPicPr>
          <p:nvPr/>
        </p:nvPicPr>
        <p:blipFill>
          <a:blip r:embed="rId4"/>
          <a:srcRect t="6787" b="6787"/>
          <a:stretch>
            <a:fillRect/>
          </a:stretch>
        </p:blipFill>
        <p:spPr>
          <a:xfrm>
            <a:off x="0" y="0"/>
            <a:ext cx="12191999" cy="392217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0"/>
          <p:cNvSpPr txBox="1">
            <a:spLocks noGrp="1"/>
          </p:cNvSpPr>
          <p:nvPr>
            <p:ph type="title" idx="4294967295"/>
          </p:nvPr>
        </p:nvSpPr>
        <p:spPr>
          <a:xfrm>
            <a:off x="539826" y="763726"/>
            <a:ext cx="1066020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Investigación</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sobre</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contaminantes</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atmosféricos</a:t>
            </a:r>
            <a:endParaRPr sz="4200" b="1" dirty="0">
              <a:solidFill>
                <a:srgbClr val="1B75BC"/>
              </a:solidFill>
              <a:latin typeface="Arial" panose="020B0604020202020204" pitchFamily="34" charset="0"/>
              <a:cs typeface="Arial" panose="020B0604020202020204" pitchFamily="34" charset="0"/>
            </a:endParaRPr>
          </a:p>
        </p:txBody>
      </p:sp>
      <p:sp>
        <p:nvSpPr>
          <p:cNvPr id="181" name="Google Shape;181;p10"/>
          <p:cNvSpPr txBox="1">
            <a:spLocks noGrp="1"/>
          </p:cNvSpPr>
          <p:nvPr>
            <p:ph type="body" idx="4294967295"/>
          </p:nvPr>
        </p:nvSpPr>
        <p:spPr>
          <a:xfrm>
            <a:off x="539826" y="2089289"/>
            <a:ext cx="11112348" cy="4941000"/>
          </a:xfrm>
          <a:prstGeom prst="rect">
            <a:avLst/>
          </a:prstGeom>
          <a:noFill/>
          <a:ln>
            <a:noFill/>
          </a:ln>
        </p:spPr>
        <p:txBody>
          <a:bodyPr spcFirstLastPara="1" wrap="square" lIns="91425" tIns="45700" rIns="91425" bIns="45700" anchor="t" anchorCtr="0">
            <a:normAutofit/>
          </a:bodyPr>
          <a:lstStyle/>
          <a:p>
            <a:pPr marL="514350" lvl="0" indent="-514350" algn="l" rtl="0">
              <a:lnSpc>
                <a:spcPct val="90000"/>
              </a:lnSpc>
              <a:spcBef>
                <a:spcPts val="1000"/>
              </a:spcBef>
              <a:spcAft>
                <a:spcPts val="600"/>
              </a:spcAft>
              <a:buClr>
                <a:schemeClr val="dk1"/>
              </a:buClr>
              <a:buSzPct val="100000"/>
              <a:buFont typeface="Lato"/>
              <a:buAutoNum type="arabicPeriod"/>
            </a:pPr>
            <a:r>
              <a:rPr lang="en-US" sz="2000" dirty="0" err="1">
                <a:solidFill>
                  <a:schemeClr val="dk1"/>
                </a:solidFill>
                <a:latin typeface="Arial" panose="020B0604020202020204" pitchFamily="34" charset="0"/>
                <a:cs typeface="Arial" panose="020B0604020202020204" pitchFamily="34" charset="0"/>
              </a:rPr>
              <a:t>Investiga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utilizando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sitios web </a:t>
            </a:r>
            <a:r>
              <a:rPr lang="en-US" sz="2000" dirty="0" err="1">
                <a:solidFill>
                  <a:schemeClr val="dk1"/>
                </a:solidFill>
                <a:latin typeface="Arial" panose="020B0604020202020204" pitchFamily="34" charset="0"/>
                <a:cs typeface="Arial" panose="020B0604020202020204" pitchFamily="34" charset="0"/>
              </a:rPr>
              <a:t>proporcionados</a:t>
            </a:r>
            <a:r>
              <a:rPr lang="en-US" sz="2000" dirty="0">
                <a:solidFill>
                  <a:schemeClr val="dk1"/>
                </a:solidFill>
                <a:latin typeface="Arial" panose="020B0604020202020204" pitchFamily="34" charset="0"/>
                <a:cs typeface="Arial" panose="020B0604020202020204" pitchFamily="34" charset="0"/>
              </a:rPr>
              <a:t>. </a:t>
            </a:r>
            <a:endParaRPr sz="2000" dirty="0">
              <a:solidFill>
                <a:schemeClr val="dk1"/>
              </a:solidFill>
              <a:latin typeface="Arial" panose="020B0604020202020204" pitchFamily="34" charset="0"/>
              <a:cs typeface="Arial" panose="020B0604020202020204" pitchFamily="34" charset="0"/>
            </a:endParaRPr>
          </a:p>
          <a:p>
            <a:pPr marL="914400" lvl="1" indent="-393700" algn="l" rtl="0">
              <a:lnSpc>
                <a:spcPct val="90000"/>
              </a:lnSpc>
              <a:spcBef>
                <a:spcPts val="1000"/>
              </a:spcBef>
              <a:spcAft>
                <a:spcPts val="600"/>
              </a:spcAft>
              <a:buClr>
                <a:srgbClr val="FBAE24"/>
              </a:buClr>
              <a:buSzPct val="100000"/>
              <a:buFont typeface="Calibri"/>
              <a:buChar char="•"/>
            </a:pP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causa la </a:t>
            </a:r>
            <a:r>
              <a:rPr lang="en-US" sz="2000" dirty="0" err="1">
                <a:solidFill>
                  <a:schemeClr val="dk1"/>
                </a:solidFill>
                <a:latin typeface="Arial" panose="020B0604020202020204" pitchFamily="34" charset="0"/>
                <a:cs typeface="Arial" panose="020B0604020202020204" pitchFamily="34" charset="0"/>
              </a:rPr>
              <a:t>producción</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cs typeface="Arial" panose="020B0604020202020204" pitchFamily="34" charset="0"/>
            </a:endParaRPr>
          </a:p>
          <a:p>
            <a:pPr marL="914400" lvl="1" indent="-393700" algn="l" rtl="0">
              <a:lnSpc>
                <a:spcPct val="90000"/>
              </a:lnSpc>
              <a:spcBef>
                <a:spcPts val="1000"/>
              </a:spcBef>
              <a:spcAft>
                <a:spcPts val="600"/>
              </a:spcAft>
              <a:buClr>
                <a:srgbClr val="FBAE24"/>
              </a:buClr>
              <a:buSzPct val="100000"/>
              <a:buFont typeface="Calibri"/>
              <a:buChar char="•"/>
            </a:pP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Cuáles</a:t>
            </a:r>
            <a:r>
              <a:rPr lang="en-US" sz="2000" dirty="0">
                <a:solidFill>
                  <a:schemeClr val="dk1"/>
                </a:solidFill>
                <a:latin typeface="Arial" panose="020B0604020202020204" pitchFamily="34" charset="0"/>
                <a:cs typeface="Arial" panose="020B0604020202020204" pitchFamily="34" charset="0"/>
              </a:rPr>
              <a:t> son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efectos</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este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atmosférico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la </a:t>
            </a:r>
            <a:r>
              <a:rPr lang="en-US" sz="2000" dirty="0" err="1">
                <a:solidFill>
                  <a:schemeClr val="dk1"/>
                </a:solidFill>
                <a:latin typeface="Arial" panose="020B0604020202020204" pitchFamily="34" charset="0"/>
                <a:cs typeface="Arial" panose="020B0604020202020204" pitchFamily="34" charset="0"/>
              </a:rPr>
              <a:t>salud</a:t>
            </a:r>
            <a:r>
              <a:rPr lang="en-US" sz="2000" dirty="0">
                <a:solidFill>
                  <a:schemeClr val="dk1"/>
                </a:solidFill>
                <a:latin typeface="Arial" panose="020B0604020202020204" pitchFamily="34" charset="0"/>
                <a:cs typeface="Arial" panose="020B0604020202020204" pitchFamily="34" charset="0"/>
              </a:rPr>
              <a:t> humana y </a:t>
            </a:r>
            <a:r>
              <a:rPr lang="en-US" sz="2000" dirty="0" err="1">
                <a:solidFill>
                  <a:schemeClr val="dk1"/>
                </a:solidFill>
                <a:latin typeface="Arial" panose="020B0604020202020204" pitchFamily="34" charset="0"/>
                <a:cs typeface="Arial" panose="020B0604020202020204" pitchFamily="34" charset="0"/>
              </a:rPr>
              <a:t>el</a:t>
            </a:r>
            <a:r>
              <a:rPr lang="en-US" sz="2000" dirty="0">
                <a:solidFill>
                  <a:schemeClr val="dk1"/>
                </a:solidFill>
                <a:latin typeface="Arial" panose="020B0604020202020204" pitchFamily="34" charset="0"/>
                <a:cs typeface="Arial" panose="020B0604020202020204" pitchFamily="34" charset="0"/>
              </a:rPr>
              <a:t> medio </a:t>
            </a:r>
            <a:r>
              <a:rPr lang="en-US" sz="2000" dirty="0" err="1">
                <a:solidFill>
                  <a:schemeClr val="dk1"/>
                </a:solidFill>
                <a:latin typeface="Arial" panose="020B0604020202020204" pitchFamily="34" charset="0"/>
                <a:cs typeface="Arial" panose="020B0604020202020204" pitchFamily="34" charset="0"/>
              </a:rPr>
              <a:t>ambiente</a:t>
            </a:r>
            <a:r>
              <a:rPr lang="en-US"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1000"/>
              </a:spcBef>
              <a:spcAft>
                <a:spcPts val="600"/>
              </a:spcAft>
              <a:buClr>
                <a:schemeClr val="dk1"/>
              </a:buClr>
              <a:buSzPct val="100000"/>
              <a:buFont typeface="Lato"/>
              <a:buAutoNum type="arabicPeriod"/>
            </a:pPr>
            <a:r>
              <a:rPr lang="en-US" sz="2000" dirty="0" err="1">
                <a:solidFill>
                  <a:schemeClr val="dk1"/>
                </a:solidFill>
                <a:latin typeface="Arial" panose="020B0604020202020204" pitchFamily="34" charset="0"/>
                <a:cs typeface="Arial" panose="020B0604020202020204" pitchFamily="34" charset="0"/>
              </a:rPr>
              <a:t>Organiza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tus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hallazgos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una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presentación</a:t>
            </a:r>
            <a:r>
              <a:rPr lang="en-US" sz="2000" dirty="0">
                <a:solidFill>
                  <a:schemeClr val="dk1"/>
                </a:solidFill>
                <a:latin typeface="Arial" panose="020B0604020202020204" pitchFamily="34" charset="0"/>
                <a:cs typeface="Arial" panose="020B0604020202020204" pitchFamily="34" charset="0"/>
              </a:rPr>
              <a:t> para </a:t>
            </a:r>
            <a:r>
              <a:rPr lang="en-US" sz="2000" dirty="0" err="1">
                <a:solidFill>
                  <a:schemeClr val="dk1"/>
                </a:solidFill>
                <a:latin typeface="Arial" panose="020B0604020202020204" pitchFamily="34" charset="0"/>
                <a:cs typeface="Arial" panose="020B0604020202020204" pitchFamily="34" charset="0"/>
              </a:rPr>
              <a:t>compartirla</a:t>
            </a:r>
            <a:r>
              <a:rPr lang="en-US" sz="2000" dirty="0">
                <a:solidFill>
                  <a:schemeClr val="dk1"/>
                </a:solidFill>
                <a:latin typeface="Arial" panose="020B0604020202020204" pitchFamily="34" charset="0"/>
                <a:cs typeface="Arial" panose="020B0604020202020204" pitchFamily="34" charset="0"/>
              </a:rPr>
              <a:t> con la </a:t>
            </a:r>
            <a:r>
              <a:rPr lang="en-US" sz="2000" dirty="0" err="1">
                <a:solidFill>
                  <a:schemeClr val="dk1"/>
                </a:solidFill>
                <a:latin typeface="Arial" panose="020B0604020202020204" pitchFamily="34" charset="0"/>
                <a:cs typeface="Arial" panose="020B0604020202020204" pitchFamily="34" charset="0"/>
              </a:rPr>
              <a:t>clase</a:t>
            </a:r>
            <a:r>
              <a:rPr lang="en-US" sz="2000" dirty="0">
                <a:solidFill>
                  <a:schemeClr val="dk1"/>
                </a:solidFill>
                <a:latin typeface="Arial" panose="020B0604020202020204" pitchFamily="34" charset="0"/>
                <a:cs typeface="Arial" panose="020B0604020202020204" pitchFamily="34" charset="0"/>
              </a:rPr>
              <a:t>. </a:t>
            </a:r>
            <a:endParaRPr sz="2000"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1000"/>
              </a:spcBef>
              <a:spcAft>
                <a:spcPts val="600"/>
              </a:spcAft>
              <a:buClr>
                <a:schemeClr val="dk1"/>
              </a:buClr>
              <a:buSzPct val="100000"/>
              <a:buFont typeface="Lato"/>
              <a:buAutoNum type="arabicPeriod"/>
            </a:pPr>
            <a:r>
              <a:rPr lang="en-US" sz="2000" dirty="0">
                <a:solidFill>
                  <a:schemeClr val="dk1"/>
                </a:solidFill>
                <a:latin typeface="Arial" panose="020B0604020202020204" pitchFamily="34" charset="0"/>
                <a:cs typeface="Arial" panose="020B0604020202020204" pitchFamily="34" charset="0"/>
              </a:rPr>
              <a:t>En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presentación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debes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proporcionar</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una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descripción</a:t>
            </a:r>
            <a:r>
              <a:rPr lang="en-US" sz="2000" dirty="0">
                <a:solidFill>
                  <a:schemeClr val="dk1"/>
                </a:solidFill>
                <a:latin typeface="Arial" panose="020B0604020202020204" pitchFamily="34" charset="0"/>
                <a:cs typeface="Arial" panose="020B0604020202020204" pitchFamily="34" charset="0"/>
              </a:rPr>
              <a:t> del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 e </a:t>
            </a:r>
            <a:r>
              <a:rPr lang="en-US" sz="2000" dirty="0" err="1">
                <a:solidFill>
                  <a:schemeClr val="dk1"/>
                </a:solidFill>
                <a:latin typeface="Arial" panose="020B0604020202020204" pitchFamily="34" charset="0"/>
                <a:cs typeface="Arial" panose="020B0604020202020204" pitchFamily="34" charset="0"/>
              </a:rPr>
              <a:t>incluir</a:t>
            </a:r>
            <a:r>
              <a:rPr lang="en-US" sz="2000" dirty="0">
                <a:solidFill>
                  <a:schemeClr val="dk1"/>
                </a:solidFill>
                <a:latin typeface="Arial" panose="020B0604020202020204" pitchFamily="34" charset="0"/>
                <a:cs typeface="Arial" panose="020B0604020202020204" pitchFamily="34" charset="0"/>
              </a:rPr>
              <a:t> al </a:t>
            </a:r>
            <a:r>
              <a:rPr lang="en-US" sz="2000" dirty="0" err="1">
                <a:solidFill>
                  <a:schemeClr val="dk1"/>
                </a:solidFill>
                <a:latin typeface="Arial" panose="020B0604020202020204" pitchFamily="34" charset="0"/>
                <a:cs typeface="Arial" panose="020B0604020202020204" pitchFamily="34" charset="0"/>
              </a:rPr>
              <a:t>menos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tres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datos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sobre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él</a:t>
            </a:r>
            <a:r>
              <a:rPr lang="en-US" sz="2000" dirty="0">
                <a:solidFill>
                  <a:schemeClr val="dk1"/>
                </a:solidFill>
                <a:latin typeface="Arial" panose="020B0604020202020204" pitchFamily="34" charset="0"/>
                <a:cs typeface="Arial" panose="020B0604020202020204" pitchFamily="34" charset="0"/>
              </a:rPr>
              <a:t>. </a:t>
            </a:r>
            <a:endParaRPr sz="2000"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1000"/>
              </a:spcBef>
              <a:spcAft>
                <a:spcPts val="600"/>
              </a:spcAft>
              <a:buClr>
                <a:schemeClr val="dk1"/>
              </a:buClr>
              <a:buSzPct val="100000"/>
              <a:buFont typeface="Lato"/>
              <a:buAutoNum type="arabicPeriod"/>
            </a:pPr>
            <a:r>
              <a:rPr lang="en-US" sz="2000" dirty="0">
                <a:solidFill>
                  <a:schemeClr val="dk1"/>
                </a:solidFill>
                <a:latin typeface="Arial" panose="020B0604020202020204" pitchFamily="34" charset="0"/>
                <a:cs typeface="Arial" panose="020B0604020202020204" pitchFamily="34" charset="0"/>
              </a:rPr>
              <a:t>Durante </a:t>
            </a:r>
            <a:r>
              <a:rPr lang="en-US" sz="2000" dirty="0" err="1">
                <a:solidFill>
                  <a:schemeClr val="dk1"/>
                </a:solidFill>
                <a:latin typeface="Arial" panose="020B0604020202020204" pitchFamily="34" charset="0"/>
                <a:cs typeface="Arial" panose="020B0604020202020204" pitchFamily="34" charset="0"/>
              </a:rPr>
              <a:t>cada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presentación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escucha</a:t>
            </a:r>
            <a:r>
              <a:rPr lang="en-US" sz="2000" dirty="0">
                <a:solidFill>
                  <a:schemeClr val="dk1"/>
                </a:solidFill>
                <a:latin typeface="Arial" panose="020B0604020202020204" pitchFamily="34" charset="0"/>
                <a:cs typeface="Arial" panose="020B0604020202020204" pitchFamily="34" charset="0"/>
              </a:rPr>
              <a:t> y </a:t>
            </a:r>
            <a:r>
              <a:rPr lang="en-US" sz="2000" dirty="0" err="1">
                <a:solidFill>
                  <a:schemeClr val="dk1"/>
                </a:solidFill>
                <a:latin typeface="Arial" panose="020B0604020202020204" pitchFamily="34" charset="0"/>
                <a:cs typeface="Arial" panose="020B0604020202020204" pitchFamily="34" charset="0"/>
              </a:rPr>
              <a:t>toma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notas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utilizando</a:t>
            </a:r>
            <a:r>
              <a:rPr lang="en-US" sz="2000" dirty="0">
                <a:solidFill>
                  <a:schemeClr val="dk1"/>
                </a:solidFill>
                <a:latin typeface="Arial" panose="020B0604020202020204" pitchFamily="34" charset="0"/>
                <a:cs typeface="Arial" panose="020B0604020202020204" pitchFamily="34" charset="0"/>
              </a:rPr>
              <a:t> la Hoja de </a:t>
            </a:r>
            <a:r>
              <a:rPr lang="en-US" sz="2000" dirty="0" err="1">
                <a:solidFill>
                  <a:schemeClr val="dk1"/>
                </a:solidFill>
                <a:latin typeface="Arial" panose="020B0604020202020204" pitchFamily="34" charset="0"/>
                <a:cs typeface="Arial" panose="020B0604020202020204" pitchFamily="34" charset="0"/>
              </a:rPr>
              <a:t>trabajo</a:t>
            </a:r>
            <a:r>
              <a:rPr lang="en-US" sz="2000" dirty="0">
                <a:solidFill>
                  <a:schemeClr val="dk1"/>
                </a:solidFill>
                <a:latin typeface="Arial" panose="020B0604020202020204" pitchFamily="34" charset="0"/>
                <a:cs typeface="Arial" panose="020B0604020202020204" pitchFamily="34" charset="0"/>
              </a:rPr>
              <a:t> 1 para </a:t>
            </a:r>
            <a:r>
              <a:rPr lang="en-US" sz="2000" dirty="0" err="1">
                <a:solidFill>
                  <a:schemeClr val="dk1"/>
                </a:solidFill>
                <a:latin typeface="Arial" panose="020B0604020202020204" pitchFamily="34" charset="0"/>
                <a:cs typeface="Arial" panose="020B0604020202020204" pitchFamily="34" charset="0"/>
              </a:rPr>
              <a:t>estudiantes</a:t>
            </a:r>
            <a:r>
              <a:rPr lang="en-US" sz="2000" dirty="0">
                <a:solidFill>
                  <a:schemeClr val="dk1"/>
                </a:solidFill>
                <a:latin typeface="Arial" panose="020B0604020202020204" pitchFamily="34" charset="0"/>
                <a:cs typeface="Arial" panose="020B0604020202020204" pitchFamily="34" charset="0"/>
              </a:rPr>
              <a:t>: Hoja de </a:t>
            </a:r>
            <a:r>
              <a:rPr lang="en-US" sz="2000" dirty="0" err="1">
                <a:solidFill>
                  <a:schemeClr val="dk1"/>
                </a:solidFill>
                <a:latin typeface="Arial" panose="020B0604020202020204" pitchFamily="34" charset="0"/>
                <a:cs typeface="Arial" panose="020B0604020202020204" pitchFamily="34" charset="0"/>
              </a:rPr>
              <a:t>trabajo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sobre</a:t>
            </a:r>
            <a:r>
              <a:rPr lang="en-US" sz="2000" dirty="0">
                <a:solidFill>
                  <a:schemeClr val="dk1"/>
                </a:solidFill>
                <a:latin typeface="Arial" panose="020B0604020202020204" pitchFamily="34" charset="0"/>
                <a:cs typeface="Arial" panose="020B0604020202020204" pitchFamily="34" charset="0"/>
              </a:rPr>
              <a:t> la </a:t>
            </a:r>
            <a:r>
              <a:rPr lang="en-US" sz="2000" dirty="0" err="1">
                <a:solidFill>
                  <a:schemeClr val="dk1"/>
                </a:solidFill>
                <a:latin typeface="Arial" panose="020B0604020202020204" pitchFamily="34" charset="0"/>
                <a:cs typeface="Arial" panose="020B0604020202020204" pitchFamily="34" charset="0"/>
              </a:rPr>
              <a:t>contaminación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atmosférica</a:t>
            </a:r>
            <a:r>
              <a:rPr lang="en-US"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1"/>
          <p:cNvSpPr txBox="1">
            <a:spLocks noGrp="1"/>
          </p:cNvSpPr>
          <p:nvPr>
            <p:ph type="title" idx="4294967295"/>
          </p:nvPr>
        </p:nvSpPr>
        <p:spPr>
          <a:xfrm>
            <a:off x="519433" y="75676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Discusión</a:t>
            </a:r>
            <a:r>
              <a:rPr lang="en-US" sz="4200" b="1" dirty="0">
                <a:solidFill>
                  <a:srgbClr val="1B75BC"/>
                </a:solidFill>
                <a:latin typeface="Arial" panose="020B0604020202020204" pitchFamily="34" charset="0"/>
                <a:cs typeface="Arial" panose="020B0604020202020204" pitchFamily="34" charset="0"/>
              </a:rPr>
              <a:t> y </a:t>
            </a:r>
            <a:r>
              <a:rPr lang="en-US" sz="4200" b="1" dirty="0" err="1">
                <a:solidFill>
                  <a:srgbClr val="1B75BC"/>
                </a:solidFill>
                <a:latin typeface="Arial" panose="020B0604020202020204" pitchFamily="34" charset="0"/>
                <a:cs typeface="Arial" panose="020B0604020202020204" pitchFamily="34" charset="0"/>
              </a:rPr>
              <a:t>análisis</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datos</a:t>
            </a:r>
            <a:endParaRPr sz="4200" b="1" dirty="0">
              <a:solidFill>
                <a:srgbClr val="1B75BC"/>
              </a:solidFill>
              <a:latin typeface="Arial" panose="020B0604020202020204" pitchFamily="34" charset="0"/>
              <a:cs typeface="Arial" panose="020B0604020202020204" pitchFamily="34" charset="0"/>
            </a:endParaRPr>
          </a:p>
        </p:txBody>
      </p:sp>
      <p:sp>
        <p:nvSpPr>
          <p:cNvPr id="190" name="Google Shape;190;p11"/>
          <p:cNvSpPr txBox="1">
            <a:spLocks noGrp="1"/>
          </p:cNvSpPr>
          <p:nvPr>
            <p:ph type="body" idx="4294967295"/>
          </p:nvPr>
        </p:nvSpPr>
        <p:spPr>
          <a:xfrm>
            <a:off x="519433" y="2082329"/>
            <a:ext cx="10702977" cy="4964112"/>
          </a:xfrm>
          <a:prstGeom prst="rect">
            <a:avLst/>
          </a:prstGeom>
          <a:noFill/>
          <a:ln>
            <a:noFill/>
          </a:ln>
        </p:spPr>
        <p:txBody>
          <a:bodyPr spcFirstLastPara="1" wrap="square" lIns="91425" tIns="45700" rIns="91425" bIns="45700" anchor="t" anchorCtr="0">
            <a:normAutofit/>
          </a:bodyPr>
          <a:lstStyle/>
          <a:p>
            <a:pPr marL="404813" lvl="1" indent="-395288" algn="l" rtl="0">
              <a:lnSpc>
                <a:spcPct val="100000"/>
              </a:lnSpc>
              <a:spcBef>
                <a:spcPts val="1000"/>
              </a:spcBef>
              <a:spcAft>
                <a:spcPts val="0"/>
              </a:spcAft>
              <a:buClr>
                <a:schemeClr val="dk1"/>
              </a:buClr>
              <a:buSzPct val="100000"/>
              <a:buFont typeface="Lato"/>
              <a:buAutoNum type="arabicPeriod"/>
            </a:pPr>
            <a:r>
              <a:rPr lang="en-US" sz="2000" dirty="0">
                <a:solidFill>
                  <a:schemeClr val="dk1"/>
                </a:solidFill>
                <a:latin typeface="Arial" panose="020B0604020202020204" pitchFamily="34" charset="0"/>
                <a:cs typeface="Arial" panose="020B0604020202020204" pitchFamily="34" charset="0"/>
              </a:rPr>
              <a:t>Mira </a:t>
            </a:r>
            <a:r>
              <a:rPr lang="en-US" sz="2000" dirty="0" err="1">
                <a:solidFill>
                  <a:schemeClr val="dk1"/>
                </a:solidFill>
                <a:latin typeface="Arial" panose="020B0604020202020204" pitchFamily="34" charset="0"/>
                <a:cs typeface="Arial" panose="020B0604020202020204" pitchFamily="34" charset="0"/>
              </a:rPr>
              <a:t>dentro</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vaso</a:t>
            </a:r>
            <a:r>
              <a:rPr lang="en-US" sz="2000" dirty="0">
                <a:solidFill>
                  <a:schemeClr val="dk1"/>
                </a:solidFill>
                <a:latin typeface="Arial" panose="020B0604020202020204" pitchFamily="34" charset="0"/>
                <a:cs typeface="Arial" panose="020B0604020202020204" pitchFamily="34" charset="0"/>
              </a:rPr>
              <a:t>. Si la </a:t>
            </a:r>
            <a:r>
              <a:rPr lang="en-US" sz="2000" dirty="0" err="1">
                <a:solidFill>
                  <a:schemeClr val="dk1"/>
                </a:solidFill>
                <a:latin typeface="Arial" panose="020B0604020202020204" pitchFamily="34" charset="0"/>
                <a:cs typeface="Arial" panose="020B0604020202020204" pitchFamily="34" charset="0"/>
              </a:rPr>
              <a:t>contaminación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atmosférica</a:t>
            </a:r>
            <a:r>
              <a:rPr lang="en-US" sz="2000" dirty="0">
                <a:solidFill>
                  <a:schemeClr val="dk1"/>
                </a:solidFill>
                <a:latin typeface="Arial" panose="020B0604020202020204" pitchFamily="34" charset="0"/>
                <a:cs typeface="Arial" panose="020B0604020202020204" pitchFamily="34" charset="0"/>
              </a:rPr>
              <a:t> a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alrededor</a:t>
            </a:r>
            <a:r>
              <a:rPr lang="en-US" sz="2000" dirty="0">
                <a:solidFill>
                  <a:schemeClr val="dk1"/>
                </a:solidFill>
                <a:latin typeface="Arial" panose="020B0604020202020204" pitchFamily="34" charset="0"/>
                <a:cs typeface="Arial" panose="020B0604020202020204" pitchFamily="34" charset="0"/>
              </a:rPr>
              <a:t> fuera tan </a:t>
            </a:r>
            <a:r>
              <a:rPr lang="en-US" sz="2000" dirty="0" err="1">
                <a:solidFill>
                  <a:schemeClr val="dk1"/>
                </a:solidFill>
                <a:latin typeface="Arial" panose="020B0604020202020204" pitchFamily="34" charset="0"/>
                <a:cs typeface="Arial" panose="020B0604020202020204" pitchFamily="34" charset="0"/>
              </a:rPr>
              <a:t>evidente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querrías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respirar</a:t>
            </a:r>
            <a:r>
              <a:rPr lang="en-US" sz="2000" dirty="0">
                <a:solidFill>
                  <a:schemeClr val="dk1"/>
                </a:solidFill>
                <a:latin typeface="Arial" panose="020B0604020202020204" pitchFamily="34" charset="0"/>
                <a:cs typeface="Arial" panose="020B0604020202020204" pitchFamily="34" charset="0"/>
              </a:rPr>
              <a:t> ese </a:t>
            </a:r>
            <a:r>
              <a:rPr lang="en-US" sz="2000" dirty="0" err="1">
                <a:solidFill>
                  <a:schemeClr val="dk1"/>
                </a:solidFill>
                <a:latin typeface="Arial" panose="020B0604020202020204" pitchFamily="34" charset="0"/>
                <a:cs typeface="Arial" panose="020B0604020202020204" pitchFamily="34" charset="0"/>
              </a:rPr>
              <a:t>aire</a:t>
            </a:r>
            <a:r>
              <a:rPr lang="en-US"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cs typeface="Arial" panose="020B0604020202020204" pitchFamily="34" charset="0"/>
            </a:endParaRPr>
          </a:p>
          <a:p>
            <a:pPr marL="404813" lvl="1" indent="-395288" algn="l" rtl="0">
              <a:lnSpc>
                <a:spcPct val="100000"/>
              </a:lnSpc>
              <a:spcBef>
                <a:spcPts val="2000"/>
              </a:spcBef>
              <a:spcAft>
                <a:spcPts val="0"/>
              </a:spcAft>
              <a:buClr>
                <a:schemeClr val="dk1"/>
              </a:buClr>
              <a:buSzPct val="100000"/>
              <a:buFont typeface="Lato"/>
              <a:buAutoNum type="arabicPeriod"/>
            </a:pP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otras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fuentes</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contaminación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atmosférica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además</a:t>
            </a:r>
            <a:r>
              <a:rPr lang="en-US" sz="2000" dirty="0">
                <a:solidFill>
                  <a:schemeClr val="dk1"/>
                </a:solidFill>
                <a:latin typeface="Arial" panose="020B0604020202020204" pitchFamily="34" charset="0"/>
                <a:cs typeface="Arial" panose="020B0604020202020204" pitchFamily="34" charset="0"/>
              </a:rPr>
              <a:t> de las </a:t>
            </a:r>
            <a:r>
              <a:rPr lang="en-US" sz="2000" dirty="0" err="1">
                <a:solidFill>
                  <a:schemeClr val="dk1"/>
                </a:solidFill>
                <a:latin typeface="Arial" panose="020B0604020202020204" pitchFamily="34" charset="0"/>
                <a:cs typeface="Arial" panose="020B0604020202020204" pitchFamily="34" charset="0"/>
              </a:rPr>
              <a:t>mencionadas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esta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demostración</a:t>
            </a:r>
            <a:r>
              <a:rPr lang="en-US" sz="2000" dirty="0">
                <a:solidFill>
                  <a:schemeClr val="dk1"/>
                </a:solidFill>
                <a:latin typeface="Arial" panose="020B0604020202020204" pitchFamily="34" charset="0"/>
                <a:cs typeface="Arial" panose="020B0604020202020204" pitchFamily="34" charset="0"/>
              </a:rPr>
              <a:t>, se </a:t>
            </a:r>
            <a:r>
              <a:rPr lang="en-US" sz="2000" dirty="0" err="1">
                <a:solidFill>
                  <a:schemeClr val="dk1"/>
                </a:solidFill>
                <a:latin typeface="Arial" panose="020B0604020202020204" pitchFamily="34" charset="0"/>
                <a:cs typeface="Arial" panose="020B0604020202020204" pitchFamily="34" charset="0"/>
              </a:rPr>
              <a:t>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ocurre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que</a:t>
            </a:r>
            <a:r>
              <a:rPr lang="en-US" sz="2000" dirty="0">
                <a:solidFill>
                  <a:schemeClr val="dk1"/>
                </a:solidFill>
                <a:latin typeface="Arial" panose="020B0604020202020204" pitchFamily="34" charset="0"/>
                <a:cs typeface="Arial" panose="020B0604020202020204" pitchFamily="34" charset="0"/>
              </a:rPr>
              <a:t> se </a:t>
            </a:r>
            <a:r>
              <a:rPr lang="en-US" sz="2000" dirty="0" err="1">
                <a:solidFill>
                  <a:schemeClr val="dk1"/>
                </a:solidFill>
                <a:latin typeface="Arial" panose="020B0604020202020204" pitchFamily="34" charset="0"/>
                <a:cs typeface="Arial" panose="020B0604020202020204" pitchFamily="34" charset="0"/>
              </a:rPr>
              <a:t>producen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un solo día?</a:t>
            </a:r>
            <a:endParaRPr sz="2000" dirty="0">
              <a:solidFill>
                <a:schemeClr val="dk1"/>
              </a:solidFill>
              <a:latin typeface="Arial" panose="020B0604020202020204" pitchFamily="34" charset="0"/>
              <a:cs typeface="Arial" panose="020B0604020202020204" pitchFamily="34" charset="0"/>
            </a:endParaRPr>
          </a:p>
          <a:p>
            <a:pPr marL="404813" lvl="1" indent="-395288" algn="l" rtl="0">
              <a:lnSpc>
                <a:spcPct val="100000"/>
              </a:lnSpc>
              <a:spcBef>
                <a:spcPts val="2000"/>
              </a:spcBef>
              <a:spcAft>
                <a:spcPts val="0"/>
              </a:spcAft>
              <a:buClr>
                <a:schemeClr val="dk1"/>
              </a:buClr>
              <a:buSzPct val="100000"/>
              <a:buFont typeface="Lato"/>
              <a:buAutoNum type="arabicPeriod"/>
            </a:pP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podrían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hacer</a:t>
            </a:r>
            <a:r>
              <a:rPr lang="en-US" sz="2000" dirty="0">
                <a:solidFill>
                  <a:schemeClr val="dk1"/>
                </a:solidFill>
                <a:latin typeface="Arial" panose="020B0604020202020204" pitchFamily="34" charset="0"/>
                <a:cs typeface="Arial" panose="020B0604020202020204" pitchFamily="34" charset="0"/>
              </a:rPr>
              <a:t> para </a:t>
            </a:r>
            <a:r>
              <a:rPr lang="en-US" sz="2000" dirty="0" err="1">
                <a:solidFill>
                  <a:schemeClr val="dk1"/>
                </a:solidFill>
                <a:latin typeface="Arial" panose="020B0604020202020204" pitchFamily="34" charset="0"/>
                <a:cs typeface="Arial" panose="020B0604020202020204" pitchFamily="34" charset="0"/>
              </a:rPr>
              <a:t>reducir</a:t>
            </a:r>
            <a:r>
              <a:rPr lang="en-US" sz="2000" dirty="0">
                <a:solidFill>
                  <a:schemeClr val="dk1"/>
                </a:solidFill>
                <a:latin typeface="Arial" panose="020B0604020202020204" pitchFamily="34" charset="0"/>
                <a:cs typeface="Arial" panose="020B0604020202020204" pitchFamily="34" charset="0"/>
              </a:rPr>
              <a:t> la </a:t>
            </a:r>
            <a:r>
              <a:rPr lang="en-US" sz="2000" dirty="0" err="1">
                <a:solidFill>
                  <a:schemeClr val="dk1"/>
                </a:solidFill>
                <a:latin typeface="Arial" panose="020B0604020202020204" pitchFamily="34" charset="0"/>
                <a:cs typeface="Arial" panose="020B0604020202020204" pitchFamily="34" charset="0"/>
              </a:rPr>
              <a:t>cantidad</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contaminantes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que</a:t>
            </a:r>
            <a:r>
              <a:rPr lang="en-US" sz="2000" dirty="0">
                <a:solidFill>
                  <a:schemeClr val="dk1"/>
                </a:solidFill>
                <a:latin typeface="Arial" panose="020B0604020202020204" pitchFamily="34" charset="0"/>
                <a:cs typeface="Arial" panose="020B0604020202020204" pitchFamily="34" charset="0"/>
              </a:rPr>
              <a:t> se </a:t>
            </a:r>
            <a:r>
              <a:rPr lang="en-US" sz="2000" dirty="0" err="1">
                <a:solidFill>
                  <a:schemeClr val="dk1"/>
                </a:solidFill>
                <a:latin typeface="Arial" panose="020B0604020202020204" pitchFamily="34" charset="0"/>
                <a:cs typeface="Arial" panose="020B0604020202020204" pitchFamily="34" charset="0"/>
              </a:rPr>
              <a:t>liberan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cada</a:t>
            </a:r>
            <a:r>
              <a:rPr lang="en-US" sz="2000" dirty="0">
                <a:solidFill>
                  <a:schemeClr val="dk1"/>
                </a:solidFill>
                <a:latin typeface="Arial" panose="020B0604020202020204" pitchFamily="34" charset="0"/>
                <a:cs typeface="Arial" panose="020B0604020202020204" pitchFamily="34" charset="0"/>
              </a:rPr>
              <a:t> día?  </a:t>
            </a:r>
            <a:endParaRPr sz="2000" dirty="0">
              <a:solidFill>
                <a:schemeClr val="dk1"/>
              </a:solidFill>
              <a:latin typeface="Arial" panose="020B0604020202020204" pitchFamily="34" charset="0"/>
              <a:cs typeface="Arial" panose="020B0604020202020204" pitchFamily="34" charset="0"/>
            </a:endParaRPr>
          </a:p>
          <a:p>
            <a:pPr marL="457200" lvl="1" indent="0" algn="l" rtl="0">
              <a:lnSpc>
                <a:spcPct val="90000"/>
              </a:lnSpc>
              <a:spcBef>
                <a:spcPts val="2000"/>
              </a:spcBef>
              <a:spcAft>
                <a:spcPts val="0"/>
              </a:spcAft>
              <a:buClr>
                <a:srgbClr val="3F3F3F"/>
              </a:buClr>
              <a:buSzPts val="1800"/>
              <a:buNone/>
            </a:pPr>
            <a:endParaRPr sz="1800" dirty="0">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2"/>
          <p:cNvSpPr txBox="1">
            <a:spLocks noGrp="1"/>
          </p:cNvSpPr>
          <p:nvPr>
            <p:ph type="title" idx="4294967295"/>
          </p:nvPr>
        </p:nvSpPr>
        <p:spPr>
          <a:xfrm>
            <a:off x="542897" y="767783"/>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Debate y </a:t>
            </a:r>
            <a:r>
              <a:rPr lang="en-US" sz="4200" b="1" dirty="0" err="1">
                <a:solidFill>
                  <a:srgbClr val="1B75BC"/>
                </a:solidFill>
                <a:latin typeface="Arial" panose="020B0604020202020204" pitchFamily="34" charset="0"/>
                <a:cs typeface="Arial" panose="020B0604020202020204" pitchFamily="34" charset="0"/>
              </a:rPr>
              <a:t>análisis</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datos</a:t>
            </a:r>
            <a:endParaRPr sz="4200" b="1" dirty="0">
              <a:solidFill>
                <a:srgbClr val="1B75BC"/>
              </a:solidFill>
              <a:latin typeface="Arial" panose="020B0604020202020204" pitchFamily="34" charset="0"/>
              <a:cs typeface="Arial" panose="020B0604020202020204" pitchFamily="34" charset="0"/>
            </a:endParaRPr>
          </a:p>
        </p:txBody>
      </p:sp>
      <p:sp>
        <p:nvSpPr>
          <p:cNvPr id="10" name="Google Shape;181;p10">
            <a:extLst>
              <a:ext uri="{FF2B5EF4-FFF2-40B4-BE49-F238E27FC236}">
                <a16:creationId xmlns:a16="http://schemas.microsoft.com/office/drawing/2014/main" id="{62563DA4-13B3-03AE-2CF3-6E5B15D44B31}"/>
              </a:ext>
            </a:extLst>
          </p:cNvPr>
          <p:cNvSpPr txBox="1">
            <a:spLocks/>
          </p:cNvSpPr>
          <p:nvPr/>
        </p:nvSpPr>
        <p:spPr>
          <a:xfrm>
            <a:off x="539826" y="1917000"/>
            <a:ext cx="8527056" cy="494100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defTabSz="914400" rtl="0" eaLnBrk="1" fontAlgn="auto" latinLnBrk="0" hangingPunct="1">
              <a:lnSpc>
                <a:spcPct val="90000"/>
              </a:lnSpc>
              <a:spcBef>
                <a:spcPts val="1000"/>
              </a:spcBef>
              <a:spcAft>
                <a:spcPts val="0"/>
              </a:spcAft>
              <a:buClr>
                <a:srgbClr val="3F3F3F"/>
              </a:buClr>
              <a:buSzPts val="2800"/>
              <a:buFont typeface="Arial"/>
              <a:buChar char="•"/>
              <a:tabLst/>
              <a:defRPr sz="2800" b="0" i="0" u="none" strike="noStrike" cap="none">
                <a:solidFill>
                  <a:srgbClr val="3F3F3F"/>
                </a:solidFill>
                <a:latin typeface="Lato"/>
                <a:ea typeface="Lato"/>
                <a:cs typeface="Lato"/>
                <a:sym typeface="Lato"/>
              </a:defRPr>
            </a:lvl1pPr>
            <a:lvl2pPr marL="914400" marR="0" lvl="1" indent="-381000" algn="l" rtl="0">
              <a:lnSpc>
                <a:spcPct val="90000"/>
              </a:lnSpc>
              <a:spcBef>
                <a:spcPts val="500"/>
              </a:spcBef>
              <a:spcAft>
                <a:spcPts val="0"/>
              </a:spcAft>
              <a:buClr>
                <a:srgbClr val="3F3F3F"/>
              </a:buClr>
              <a:buSzPts val="2400"/>
              <a:buFont typeface="Arial"/>
              <a:buChar char="•"/>
              <a:defRPr sz="2400" b="0" i="0" u="none" strike="noStrike" cap="none">
                <a:solidFill>
                  <a:srgbClr val="3F3F3F"/>
                </a:solidFill>
                <a:latin typeface="Lato"/>
                <a:ea typeface="Lato"/>
                <a:cs typeface="Lato"/>
                <a:sym typeface="Lato"/>
              </a:defRPr>
            </a:lvl2pPr>
            <a:lvl3pPr marL="1371600" marR="0" lvl="2" indent="-355600" algn="l" rtl="0">
              <a:lnSpc>
                <a:spcPct val="90000"/>
              </a:lnSpc>
              <a:spcBef>
                <a:spcPts val="500"/>
              </a:spcBef>
              <a:spcAft>
                <a:spcPts val="0"/>
              </a:spcAft>
              <a:buClr>
                <a:srgbClr val="3F3F3F"/>
              </a:buClr>
              <a:buSzPts val="2000"/>
              <a:buFont typeface="Arial"/>
              <a:buChar char="•"/>
              <a:defRPr sz="2000" b="0" i="0" u="none" strike="noStrike" cap="none">
                <a:solidFill>
                  <a:srgbClr val="3F3F3F"/>
                </a:solidFill>
                <a:latin typeface="Lato"/>
                <a:ea typeface="Lato"/>
                <a:cs typeface="Lato"/>
                <a:sym typeface="Lato"/>
              </a:defRPr>
            </a:lvl3pPr>
            <a:lvl4pPr marL="1828800" marR="0" lvl="3" indent="-342900" algn="l" rtl="0">
              <a:lnSpc>
                <a:spcPct val="90000"/>
              </a:lnSpc>
              <a:spcBef>
                <a:spcPts val="500"/>
              </a:spcBef>
              <a:spcAft>
                <a:spcPts val="0"/>
              </a:spcAft>
              <a:buClr>
                <a:srgbClr val="3F3F3F"/>
              </a:buClr>
              <a:buSzPts val="1800"/>
              <a:buFont typeface="Arial"/>
              <a:buChar char="•"/>
              <a:defRPr sz="1800" b="0" i="0" u="none" strike="noStrike" cap="none">
                <a:solidFill>
                  <a:srgbClr val="3F3F3F"/>
                </a:solidFill>
                <a:latin typeface="Lato"/>
                <a:ea typeface="Lato"/>
                <a:cs typeface="Lato"/>
                <a:sym typeface="Lato"/>
              </a:defRPr>
            </a:lvl4pPr>
            <a:lvl5pPr marL="2286000" marR="0" lvl="4" indent="-342900" algn="l" rtl="0">
              <a:lnSpc>
                <a:spcPct val="90000"/>
              </a:lnSpc>
              <a:spcBef>
                <a:spcPts val="500"/>
              </a:spcBef>
              <a:spcAft>
                <a:spcPts val="0"/>
              </a:spcAft>
              <a:buClr>
                <a:srgbClr val="3F3F3F"/>
              </a:buClr>
              <a:buSzPts val="1800"/>
              <a:buFont typeface="Arial"/>
              <a:buChar char="•"/>
              <a:defRPr sz="1800" b="0" i="0" u="none" strike="noStrike" cap="none">
                <a:solidFill>
                  <a:srgbClr val="3F3F3F"/>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indent="-514350">
              <a:spcAft>
                <a:spcPts val="600"/>
              </a:spcAft>
              <a:buClr>
                <a:schemeClr val="dk1"/>
              </a:buClr>
              <a:buSzPts val="2600"/>
              <a:buFont typeface="Lato"/>
              <a:buAutoNum type="arabicPeriod"/>
            </a:pPr>
            <a:r>
              <a:rPr lang="en-US" sz="2000" dirty="0" err="1">
                <a:solidFill>
                  <a:schemeClr val="dk1"/>
                </a:solidFill>
                <a:latin typeface="Arial" panose="020B0604020202020204" pitchFamily="34" charset="0"/>
                <a:cs typeface="Arial" panose="020B0604020202020204" pitchFamily="34" charset="0"/>
              </a:rPr>
              <a:t>Investiga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utilizando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sitios web </a:t>
            </a:r>
            <a:r>
              <a:rPr lang="en-US" sz="2000" dirty="0" err="1">
                <a:solidFill>
                  <a:schemeClr val="dk1"/>
                </a:solidFill>
                <a:latin typeface="Arial" panose="020B0604020202020204" pitchFamily="34" charset="0"/>
                <a:cs typeface="Arial" panose="020B0604020202020204" pitchFamily="34" charset="0"/>
              </a:rPr>
              <a:t>proporcionados</a:t>
            </a:r>
            <a:r>
              <a:rPr lang="en-US" sz="2000" dirty="0">
                <a:solidFill>
                  <a:schemeClr val="dk1"/>
                </a:solidFill>
                <a:latin typeface="Arial" panose="020B0604020202020204" pitchFamily="34" charset="0"/>
                <a:cs typeface="Arial" panose="020B0604020202020204" pitchFamily="34" charset="0"/>
              </a:rPr>
              <a:t>. </a:t>
            </a:r>
          </a:p>
          <a:p>
            <a:pPr marL="514350" indent="-514350">
              <a:spcAft>
                <a:spcPts val="600"/>
              </a:spcAft>
              <a:buClr>
                <a:schemeClr val="dk1"/>
              </a:buClr>
              <a:buSzPts val="2600"/>
              <a:buFont typeface="Lato"/>
              <a:buAutoNum type="arabicPeriod"/>
            </a:pPr>
            <a:r>
              <a:rPr lang="en-US" sz="2000" dirty="0">
                <a:solidFill>
                  <a:schemeClr val="dk1"/>
                </a:solidFill>
                <a:latin typeface="Arial" panose="020B0604020202020204" pitchFamily="34" charset="0"/>
                <a:cs typeface="Arial" panose="020B0604020202020204" pitchFamily="34" charset="0"/>
              </a:rPr>
              <a:t>Consulta </a:t>
            </a:r>
            <a:r>
              <a:rPr lang="en-US" sz="2000" dirty="0" err="1">
                <a:solidFill>
                  <a:schemeClr val="dk1"/>
                </a:solidFill>
                <a:latin typeface="Arial" panose="020B0604020202020204" pitchFamily="34" charset="0"/>
                <a:cs typeface="Arial" panose="020B0604020202020204" pitchFamily="34" charset="0"/>
              </a:rPr>
              <a:t>el</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folleto</a:t>
            </a:r>
            <a:r>
              <a:rPr lang="en-US" sz="2000" dirty="0">
                <a:solidFill>
                  <a:schemeClr val="dk1"/>
                </a:solidFill>
                <a:latin typeface="Arial" panose="020B0604020202020204" pitchFamily="34" charset="0"/>
                <a:cs typeface="Arial" panose="020B0604020202020204" pitchFamily="34" charset="0"/>
              </a:rPr>
              <a:t> para </a:t>
            </a:r>
            <a:r>
              <a:rPr lang="en-US" sz="2000" dirty="0" err="1">
                <a:solidFill>
                  <a:schemeClr val="dk1"/>
                </a:solidFill>
                <a:latin typeface="Arial" panose="020B0604020202020204" pitchFamily="34" charset="0"/>
                <a:cs typeface="Arial" panose="020B0604020202020204" pitchFamily="34" charset="0"/>
              </a:rPr>
              <a:t>estudiantes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Tendencias</a:t>
            </a:r>
            <a:r>
              <a:rPr lang="en-US" sz="2000" dirty="0">
                <a:solidFill>
                  <a:schemeClr val="dk1"/>
                </a:solidFill>
                <a:latin typeface="Arial" panose="020B0604020202020204" pitchFamily="34" charset="0"/>
                <a:cs typeface="Arial" panose="020B0604020202020204" pitchFamily="34" charset="0"/>
              </a:rPr>
              <a:t> de la </a:t>
            </a:r>
            <a:r>
              <a:rPr lang="en-US" sz="2000" dirty="0" err="1">
                <a:solidFill>
                  <a:schemeClr val="dk1"/>
                </a:solidFill>
                <a:latin typeface="Arial" panose="020B0604020202020204" pitchFamily="34" charset="0"/>
                <a:cs typeface="Arial" panose="020B0604020202020204" pitchFamily="34" charset="0"/>
              </a:rPr>
              <a:t>calidad</a:t>
            </a:r>
            <a:r>
              <a:rPr lang="en-US" sz="2000" dirty="0">
                <a:solidFill>
                  <a:schemeClr val="dk1"/>
                </a:solidFill>
                <a:latin typeface="Arial" panose="020B0604020202020204" pitchFamily="34" charset="0"/>
                <a:cs typeface="Arial" panose="020B0604020202020204" pitchFamily="34" charset="0"/>
              </a:rPr>
              <a:t> del </a:t>
            </a:r>
            <a:r>
              <a:rPr lang="en-US" sz="2000" dirty="0" err="1">
                <a:solidFill>
                  <a:schemeClr val="dk1"/>
                </a:solidFill>
                <a:latin typeface="Arial" panose="020B0604020202020204" pitchFamily="34" charset="0"/>
                <a:cs typeface="Arial" panose="020B0604020202020204" pitchFamily="34" charset="0"/>
              </a:rPr>
              <a:t>aire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Georgia 2010-2022. </a:t>
            </a:r>
          </a:p>
          <a:p>
            <a:pPr marL="514350" indent="-514350">
              <a:spcAft>
                <a:spcPts val="600"/>
              </a:spcAft>
              <a:buClr>
                <a:schemeClr val="dk1"/>
              </a:buClr>
              <a:buSzPts val="2600"/>
              <a:buFont typeface="Lato"/>
              <a:buAutoNum type="arabicPeriod"/>
            </a:pPr>
            <a:r>
              <a:rPr lang="en-US" sz="2000" dirty="0" err="1">
                <a:solidFill>
                  <a:schemeClr val="dk1"/>
                </a:solidFill>
                <a:latin typeface="Arial" panose="020B0604020202020204" pitchFamily="34" charset="0"/>
                <a:cs typeface="Arial" panose="020B0604020202020204" pitchFamily="34" charset="0"/>
              </a:rPr>
              <a:t>Observa</a:t>
            </a:r>
            <a:r>
              <a:rPr lang="en-US" sz="2000" dirty="0">
                <a:solidFill>
                  <a:schemeClr val="dk1"/>
                </a:solidFill>
                <a:latin typeface="Arial" panose="020B0604020202020204" pitchFamily="34" charset="0"/>
                <a:cs typeface="Arial" panose="020B0604020202020204" pitchFamily="34" charset="0"/>
              </a:rPr>
              <a:t> y </a:t>
            </a:r>
            <a:r>
              <a:rPr lang="en-US" sz="2000" dirty="0" err="1">
                <a:solidFill>
                  <a:schemeClr val="dk1"/>
                </a:solidFill>
                <a:latin typeface="Arial" panose="020B0604020202020204" pitchFamily="34" charset="0"/>
                <a:cs typeface="Arial" panose="020B0604020202020204" pitchFamily="34" charset="0"/>
              </a:rPr>
              <a:t>comenta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cada</a:t>
            </a:r>
            <a:r>
              <a:rPr lang="en-US" sz="2000" dirty="0">
                <a:solidFill>
                  <a:schemeClr val="dk1"/>
                </a:solidFill>
                <a:latin typeface="Arial" panose="020B0604020202020204" pitchFamily="34" charset="0"/>
                <a:cs typeface="Arial" panose="020B0604020202020204" pitchFamily="34" charset="0"/>
              </a:rPr>
              <a:t> uno de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gráficos</a:t>
            </a:r>
            <a:r>
              <a:rPr lang="en-US" sz="2000" dirty="0">
                <a:solidFill>
                  <a:schemeClr val="dk1"/>
                </a:solidFill>
                <a:latin typeface="Arial" panose="020B0604020202020204" pitchFamily="34" charset="0"/>
                <a:cs typeface="Arial" panose="020B0604020202020204" pitchFamily="34" charset="0"/>
              </a:rPr>
              <a:t> y </a:t>
            </a:r>
            <a:r>
              <a:rPr lang="en-US" sz="2000" dirty="0" err="1">
                <a:solidFill>
                  <a:schemeClr val="dk1"/>
                </a:solidFill>
                <a:latin typeface="Arial" panose="020B0604020202020204" pitchFamily="34" charset="0"/>
                <a:cs typeface="Arial" panose="020B0604020202020204" pitchFamily="34" charset="0"/>
              </a:rPr>
              <a:t>cómo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han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cambiado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niveles</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contaminantes</a:t>
            </a:r>
            <a:r>
              <a:rPr lang="en-US" sz="2000" dirty="0">
                <a:solidFill>
                  <a:schemeClr val="dk1"/>
                </a:solidFill>
                <a:latin typeface="Arial" panose="020B0604020202020204" pitchFamily="34" charset="0"/>
                <a:cs typeface="Arial" panose="020B0604020202020204" pitchFamily="34" charset="0"/>
              </a:rPr>
              <a:t> a lo largo del </a:t>
            </a:r>
            <a:r>
              <a:rPr lang="en-US" sz="2000" dirty="0" err="1">
                <a:solidFill>
                  <a:schemeClr val="dk1"/>
                </a:solidFill>
                <a:latin typeface="Arial" panose="020B0604020202020204" pitchFamily="34" charset="0"/>
                <a:cs typeface="Arial" panose="020B0604020202020204" pitchFamily="34" charset="0"/>
              </a:rPr>
              <a:t>tiempo</a:t>
            </a:r>
            <a:r>
              <a:rPr lang="en-US" sz="2000" dirty="0">
                <a:solidFill>
                  <a:schemeClr val="dk1"/>
                </a:solidFill>
                <a:latin typeface="Arial" panose="020B0604020202020204" pitchFamily="34" charset="0"/>
                <a:cs typeface="Arial" panose="020B0604020202020204" pitchFamily="34"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3"/>
          <p:cNvSpPr txBox="1">
            <a:spLocks noGrp="1"/>
          </p:cNvSpPr>
          <p:nvPr>
            <p:ph type="title" idx="4294967295"/>
          </p:nvPr>
        </p:nvSpPr>
        <p:spPr>
          <a:xfrm>
            <a:off x="508478" y="744961"/>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Debate y </a:t>
            </a:r>
            <a:r>
              <a:rPr lang="en-US" sz="4200" b="1" dirty="0" err="1">
                <a:solidFill>
                  <a:srgbClr val="1B75BC"/>
                </a:solidFill>
                <a:latin typeface="Arial" panose="020B0604020202020204" pitchFamily="34" charset="0"/>
                <a:cs typeface="Arial" panose="020B0604020202020204" pitchFamily="34" charset="0"/>
              </a:rPr>
              <a:t>análisis</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datos</a:t>
            </a:r>
            <a:endParaRPr sz="4200" b="1" dirty="0">
              <a:solidFill>
                <a:srgbClr val="1B75BC"/>
              </a:solidFill>
              <a:latin typeface="Arial" panose="020B0604020202020204" pitchFamily="34" charset="0"/>
              <a:cs typeface="Arial" panose="020B0604020202020204" pitchFamily="34" charset="0"/>
            </a:endParaRPr>
          </a:p>
        </p:txBody>
      </p:sp>
      <p:sp>
        <p:nvSpPr>
          <p:cNvPr id="208" name="Google Shape;208;p13"/>
          <p:cNvSpPr txBox="1">
            <a:spLocks noGrp="1"/>
          </p:cNvSpPr>
          <p:nvPr>
            <p:ph type="body" idx="4294967295"/>
          </p:nvPr>
        </p:nvSpPr>
        <p:spPr>
          <a:xfrm>
            <a:off x="508478" y="2004050"/>
            <a:ext cx="10609350" cy="4311757"/>
          </a:xfrm>
          <a:prstGeom prst="rect">
            <a:avLst/>
          </a:prstGeom>
          <a:noFill/>
          <a:ln>
            <a:noFill/>
          </a:ln>
        </p:spPr>
        <p:txBody>
          <a:bodyPr spcFirstLastPara="1" wrap="square" lIns="91425" tIns="45700" rIns="91425" bIns="45700" anchor="t" anchorCtr="0">
            <a:normAutofit/>
          </a:bodyPr>
          <a:lstStyle/>
          <a:p>
            <a:pPr marL="349250" lvl="1" indent="-339725" algn="l" rtl="0">
              <a:lnSpc>
                <a:spcPct val="100000"/>
              </a:lnSpc>
              <a:spcBef>
                <a:spcPts val="0"/>
              </a:spcBef>
              <a:spcAft>
                <a:spcPts val="0"/>
              </a:spcAft>
              <a:buClr>
                <a:srgbClr val="FBAE24"/>
              </a:buClr>
              <a:buSzPct val="100000"/>
              <a:buChar char="•"/>
            </a:pP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crees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que</a:t>
            </a:r>
            <a:r>
              <a:rPr lang="en-US" sz="2000" dirty="0">
                <a:solidFill>
                  <a:schemeClr val="dk1"/>
                </a:solidFill>
                <a:latin typeface="Arial" panose="020B0604020202020204" pitchFamily="34" charset="0"/>
                <a:cs typeface="Arial" panose="020B0604020202020204" pitchFamily="34" charset="0"/>
              </a:rPr>
              <a:t> ha </a:t>
            </a:r>
            <a:r>
              <a:rPr lang="en-US" sz="2000" dirty="0" err="1">
                <a:solidFill>
                  <a:schemeClr val="dk1"/>
                </a:solidFill>
                <a:latin typeface="Arial" panose="020B0604020202020204" pitchFamily="34" charset="0"/>
                <a:cs typeface="Arial" panose="020B0604020202020204" pitchFamily="34" charset="0"/>
              </a:rPr>
              <a:t>contribuido</a:t>
            </a:r>
            <a:r>
              <a:rPr lang="en-US" sz="2000" dirty="0">
                <a:solidFill>
                  <a:schemeClr val="dk1"/>
                </a:solidFill>
                <a:latin typeface="Arial" panose="020B0604020202020204" pitchFamily="34" charset="0"/>
                <a:cs typeface="Arial" panose="020B0604020202020204" pitchFamily="34" charset="0"/>
              </a:rPr>
              <a:t> a </a:t>
            </a:r>
            <a:r>
              <a:rPr lang="en-US" sz="2000" dirty="0" err="1">
                <a:solidFill>
                  <a:schemeClr val="dk1"/>
                </a:solidFill>
                <a:latin typeface="Arial" panose="020B0604020202020204" pitchFamily="34" charset="0"/>
                <a:cs typeface="Arial" panose="020B0604020202020204" pitchFamily="34" charset="0"/>
              </a:rPr>
              <a:t>reducir</a:t>
            </a:r>
            <a:r>
              <a:rPr lang="en-US" sz="2000" dirty="0">
                <a:solidFill>
                  <a:schemeClr val="dk1"/>
                </a:solidFill>
                <a:latin typeface="Arial" panose="020B0604020202020204" pitchFamily="34" charset="0"/>
                <a:cs typeface="Arial" panose="020B0604020202020204" pitchFamily="34" charset="0"/>
              </a:rPr>
              <a:t> tanto </a:t>
            </a:r>
            <a:r>
              <a:rPr lang="en-US" sz="2000" dirty="0" err="1">
                <a:solidFill>
                  <a:schemeClr val="dk1"/>
                </a:solidFill>
                <a:latin typeface="Arial" panose="020B0604020202020204" pitchFamily="34" charset="0"/>
                <a:cs typeface="Arial" panose="020B0604020202020204" pitchFamily="34" charset="0"/>
              </a:rPr>
              <a:t>estas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emisiones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desde</a:t>
            </a:r>
            <a:r>
              <a:rPr lang="en-US" sz="2000" dirty="0">
                <a:solidFill>
                  <a:schemeClr val="dk1"/>
                </a:solidFill>
                <a:latin typeface="Arial" panose="020B0604020202020204" pitchFamily="34" charset="0"/>
                <a:cs typeface="Arial" panose="020B0604020202020204" pitchFamily="34" charset="0"/>
              </a:rPr>
              <a:t> 1990?</a:t>
            </a:r>
            <a:endParaRPr sz="2000" dirty="0">
              <a:solidFill>
                <a:schemeClr val="dk1"/>
              </a:solidFill>
              <a:latin typeface="Arial" panose="020B0604020202020204" pitchFamily="34" charset="0"/>
              <a:cs typeface="Arial" panose="020B0604020202020204" pitchFamily="34" charset="0"/>
            </a:endParaRPr>
          </a:p>
          <a:p>
            <a:pPr marL="349250" lvl="1" indent="-339725" algn="l" rtl="0">
              <a:lnSpc>
                <a:spcPct val="100000"/>
              </a:lnSpc>
              <a:spcBef>
                <a:spcPts val="1000"/>
              </a:spcBef>
              <a:spcAft>
                <a:spcPts val="0"/>
              </a:spcAft>
              <a:buClr>
                <a:srgbClr val="FBAE24"/>
              </a:buClr>
              <a:buSzPct val="100000"/>
              <a:buChar char="•"/>
            </a:pPr>
            <a:r>
              <a:rPr lang="en-US" sz="2000" dirty="0" err="1">
                <a:solidFill>
                  <a:schemeClr val="dk1"/>
                </a:solidFill>
                <a:latin typeface="Arial" panose="020B0604020202020204" pitchFamily="34" charset="0"/>
                <a:cs typeface="Arial" panose="020B0604020202020204" pitchFamily="34" charset="0"/>
              </a:rPr>
              <a:t>Pensando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la </a:t>
            </a:r>
            <a:r>
              <a:rPr lang="en-US" sz="2000" dirty="0" err="1">
                <a:solidFill>
                  <a:schemeClr val="dk1"/>
                </a:solidFill>
                <a:latin typeface="Arial" panose="020B0604020202020204" pitchFamily="34" charset="0"/>
                <a:cs typeface="Arial" panose="020B0604020202020204" pitchFamily="34" charset="0"/>
              </a:rPr>
              <a:t>actividad</a:t>
            </a:r>
            <a:r>
              <a:rPr lang="en-US" sz="2000" dirty="0">
                <a:solidFill>
                  <a:schemeClr val="dk1"/>
                </a:solidFill>
                <a:latin typeface="Arial" panose="020B0604020202020204" pitchFamily="34" charset="0"/>
                <a:cs typeface="Arial" panose="020B0604020202020204" pitchFamily="34" charset="0"/>
              </a:rPr>
              <a:t> con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vasos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tipo</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hábitos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podrían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ayudar</a:t>
            </a:r>
            <a:r>
              <a:rPr lang="en-US" sz="2000" dirty="0">
                <a:solidFill>
                  <a:schemeClr val="dk1"/>
                </a:solidFill>
                <a:latin typeface="Arial" panose="020B0604020202020204" pitchFamily="34" charset="0"/>
                <a:cs typeface="Arial" panose="020B0604020202020204" pitchFamily="34" charset="0"/>
              </a:rPr>
              <a:t> a </a:t>
            </a:r>
            <a:r>
              <a:rPr lang="en-US" sz="2000" dirty="0" err="1">
                <a:solidFill>
                  <a:schemeClr val="dk1"/>
                </a:solidFill>
                <a:latin typeface="Arial" panose="020B0604020202020204" pitchFamily="34" charset="0"/>
                <a:cs typeface="Arial" panose="020B0604020202020204" pitchFamily="34" charset="0"/>
              </a:rPr>
              <a:t>impulsar</a:t>
            </a:r>
            <a:r>
              <a:rPr lang="en-US" sz="2000" dirty="0">
                <a:solidFill>
                  <a:schemeClr val="dk1"/>
                </a:solidFill>
                <a:latin typeface="Arial" panose="020B0604020202020204" pitchFamily="34" charset="0"/>
                <a:cs typeface="Arial" panose="020B0604020202020204" pitchFamily="34" charset="0"/>
              </a:rPr>
              <a:t> ese </a:t>
            </a:r>
            <a:r>
              <a:rPr lang="en-US" sz="2000" dirty="0" err="1">
                <a:solidFill>
                  <a:schemeClr val="dk1"/>
                </a:solidFill>
                <a:latin typeface="Arial" panose="020B0604020202020204" pitchFamily="34" charset="0"/>
                <a:cs typeface="Arial" panose="020B0604020202020204" pitchFamily="34" charset="0"/>
              </a:rPr>
              <a:t>tipo</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mejoras</a:t>
            </a:r>
            <a:r>
              <a:rPr lang="en-US"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cs typeface="Arial" panose="020B0604020202020204" pitchFamily="34" charset="0"/>
            </a:endParaRPr>
          </a:p>
          <a:p>
            <a:pPr marL="349250" lvl="1" indent="-339725" algn="l" rtl="0">
              <a:lnSpc>
                <a:spcPct val="100000"/>
              </a:lnSpc>
              <a:spcBef>
                <a:spcPts val="1000"/>
              </a:spcBef>
              <a:spcAft>
                <a:spcPts val="0"/>
              </a:spcAft>
              <a:buClr>
                <a:srgbClr val="FBAE24"/>
              </a:buClr>
              <a:buSzPct val="100000"/>
              <a:buChar char="•"/>
            </a:pPr>
            <a:r>
              <a:rPr lang="en-US" sz="2000" dirty="0" err="1">
                <a:solidFill>
                  <a:schemeClr val="dk1"/>
                </a:solidFill>
                <a:latin typeface="Arial" panose="020B0604020202020204" pitchFamily="34" charset="0"/>
                <a:cs typeface="Arial" panose="020B0604020202020204" pitchFamily="34" charset="0"/>
              </a:rPr>
              <a:t>Aunque</a:t>
            </a:r>
            <a:r>
              <a:rPr lang="en-US" sz="2000" dirty="0">
                <a:solidFill>
                  <a:schemeClr val="dk1"/>
                </a:solidFill>
                <a:latin typeface="Arial" panose="020B0604020202020204" pitchFamily="34" charset="0"/>
                <a:cs typeface="Arial" panose="020B0604020202020204" pitchFamily="34" charset="0"/>
              </a:rPr>
              <a:t> la </a:t>
            </a:r>
            <a:r>
              <a:rPr lang="en-US" sz="2000" dirty="0" err="1">
                <a:solidFill>
                  <a:schemeClr val="dk1"/>
                </a:solidFill>
                <a:latin typeface="Arial" panose="020B0604020202020204" pitchFamily="34" charset="0"/>
                <a:cs typeface="Arial" panose="020B0604020202020204" pitchFamily="34" charset="0"/>
              </a:rPr>
              <a:t>calidad</a:t>
            </a:r>
            <a:r>
              <a:rPr lang="en-US" sz="2000" dirty="0">
                <a:solidFill>
                  <a:schemeClr val="dk1"/>
                </a:solidFill>
                <a:latin typeface="Arial" panose="020B0604020202020204" pitchFamily="34" charset="0"/>
                <a:cs typeface="Arial" panose="020B0604020202020204" pitchFamily="34" charset="0"/>
              </a:rPr>
              <a:t> general del </a:t>
            </a:r>
            <a:r>
              <a:rPr lang="en-US" sz="2000" dirty="0" err="1">
                <a:solidFill>
                  <a:schemeClr val="dk1"/>
                </a:solidFill>
                <a:latin typeface="Arial" panose="020B0604020202020204" pitchFamily="34" charset="0"/>
                <a:cs typeface="Arial" panose="020B0604020202020204" pitchFamily="34" charset="0"/>
              </a:rPr>
              <a:t>aire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está</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mejorando</a:t>
            </a:r>
            <a:r>
              <a:rPr lang="en-US" sz="2000" dirty="0">
                <a:solidFill>
                  <a:schemeClr val="dk1"/>
                </a:solidFill>
                <a:latin typeface="Arial" panose="020B0604020202020204" pitchFamily="34" charset="0"/>
                <a:cs typeface="Arial" panose="020B0604020202020204" pitchFamily="34" charset="0"/>
              </a:rPr>
              <a:t>, Atlanta </a:t>
            </a:r>
            <a:r>
              <a:rPr lang="en-US" sz="2000" dirty="0" err="1">
                <a:solidFill>
                  <a:schemeClr val="dk1"/>
                </a:solidFill>
                <a:latin typeface="Arial" panose="020B0604020202020204" pitchFamily="34" charset="0"/>
                <a:cs typeface="Arial" panose="020B0604020202020204" pitchFamily="34" charset="0"/>
              </a:rPr>
              <a:t>sigue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teniendo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algunos</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días con </a:t>
            </a:r>
            <a:r>
              <a:rPr lang="en-US" sz="2000" dirty="0" err="1">
                <a:solidFill>
                  <a:schemeClr val="dk1"/>
                </a:solidFill>
                <a:latin typeface="Arial" panose="020B0604020202020204" pitchFamily="34" charset="0"/>
                <a:cs typeface="Arial" panose="020B0604020202020204" pitchFamily="34" charset="0"/>
              </a:rPr>
              <a:t>peor</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contaminación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atmosférica</a:t>
            </a:r>
            <a:r>
              <a:rPr lang="en-US" sz="2000" dirty="0">
                <a:solidFill>
                  <a:schemeClr val="dk1"/>
                </a:solidFill>
                <a:latin typeface="Arial" panose="020B0604020202020204" pitchFamily="34" charset="0"/>
                <a:cs typeface="Arial" panose="020B0604020202020204" pitchFamily="34" charset="0"/>
              </a:rPr>
              <a:t> del </a:t>
            </a:r>
            <a:r>
              <a:rPr lang="en-US" sz="2000" dirty="0" err="1">
                <a:solidFill>
                  <a:schemeClr val="dk1"/>
                </a:solidFill>
                <a:latin typeface="Arial" panose="020B0604020202020204" pitchFamily="34" charset="0"/>
                <a:cs typeface="Arial" panose="020B0604020202020204" pitchFamily="34" charset="0"/>
              </a:rPr>
              <a:t>estado</a:t>
            </a:r>
            <a:r>
              <a:rPr lang="en-US" sz="2000" dirty="0">
                <a:solidFill>
                  <a:schemeClr val="dk1"/>
                </a:solidFill>
                <a:latin typeface="Arial" panose="020B0604020202020204" pitchFamily="34" charset="0"/>
                <a:cs typeface="Arial" panose="020B0604020202020204" pitchFamily="34" charset="0"/>
              </a:rPr>
              <a:t>. ¿Por </a:t>
            </a:r>
            <a:r>
              <a:rPr lang="en-US" sz="2000" dirty="0" err="1">
                <a:solidFill>
                  <a:schemeClr val="dk1"/>
                </a:solidFill>
                <a:latin typeface="Arial" panose="020B0604020202020204" pitchFamily="34" charset="0"/>
                <a:cs typeface="Arial" panose="020B0604020202020204" pitchFamily="34" charset="0"/>
              </a:rPr>
              <a:t>qué</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crees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que</a:t>
            </a:r>
            <a:r>
              <a:rPr lang="en-US" sz="2000" dirty="0">
                <a:solidFill>
                  <a:schemeClr val="dk1"/>
                </a:solidFill>
                <a:latin typeface="Arial" panose="020B0604020202020204" pitchFamily="34" charset="0"/>
                <a:cs typeface="Arial" panose="020B0604020202020204" pitchFamily="34" charset="0"/>
              </a:rPr>
              <a:t> es </a:t>
            </a:r>
            <a:r>
              <a:rPr lang="en-US" sz="2000" dirty="0" err="1">
                <a:solidFill>
                  <a:schemeClr val="dk1"/>
                </a:solidFill>
                <a:latin typeface="Arial" panose="020B0604020202020204" pitchFamily="34" charset="0"/>
                <a:cs typeface="Arial" panose="020B0604020202020204" pitchFamily="34" charset="0"/>
              </a:rPr>
              <a:t>así</a:t>
            </a:r>
            <a:r>
              <a:rPr lang="en-US" sz="2000" dirty="0">
                <a:solidFill>
                  <a:schemeClr val="dk1"/>
                </a:solidFill>
                <a:latin typeface="Arial" panose="020B0604020202020204" pitchFamily="34" charset="0"/>
                <a:cs typeface="Arial" panose="020B0604020202020204" pitchFamily="34" charset="0"/>
              </a:rPr>
              <a:t>? </a:t>
            </a:r>
            <a:endParaRPr sz="2000" dirty="0">
              <a:solidFill>
                <a:schemeClr val="dk1"/>
              </a:solidFill>
              <a:latin typeface="Arial" panose="020B0604020202020204" pitchFamily="34" charset="0"/>
              <a:cs typeface="Arial" panose="020B0604020202020204" pitchFamily="34" charset="0"/>
            </a:endParaRPr>
          </a:p>
          <a:p>
            <a:pPr marL="349250" lvl="1" indent="-339725" algn="l" rtl="0">
              <a:lnSpc>
                <a:spcPct val="100000"/>
              </a:lnSpc>
              <a:spcBef>
                <a:spcPts val="1000"/>
              </a:spcBef>
              <a:spcAft>
                <a:spcPts val="1000"/>
              </a:spcAft>
              <a:buClr>
                <a:srgbClr val="FBAE24"/>
              </a:buClr>
              <a:buSzPct val="100000"/>
              <a:buChar char="•"/>
            </a:pPr>
            <a:r>
              <a:rPr lang="en-US" sz="2000" dirty="0">
                <a:solidFill>
                  <a:schemeClr val="dk1"/>
                </a:solidFill>
                <a:latin typeface="Arial" panose="020B0604020202020204" pitchFamily="34" charset="0"/>
                <a:cs typeface="Arial" panose="020B0604020202020204" pitchFamily="34" charset="0"/>
              </a:rPr>
              <a:t>¿Ves </a:t>
            </a:r>
            <a:r>
              <a:rPr lang="en-US" sz="2000" dirty="0" err="1">
                <a:solidFill>
                  <a:schemeClr val="dk1"/>
                </a:solidFill>
                <a:latin typeface="Arial" panose="020B0604020202020204" pitchFamily="34" charset="0"/>
                <a:cs typeface="Arial" panose="020B0604020202020204" pitchFamily="34" charset="0"/>
              </a:rPr>
              <a:t>alguna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relación</a:t>
            </a:r>
            <a:r>
              <a:rPr lang="en-US" sz="2000" dirty="0">
                <a:solidFill>
                  <a:schemeClr val="dk1"/>
                </a:solidFill>
                <a:latin typeface="Arial" panose="020B0604020202020204" pitchFamily="34" charset="0"/>
                <a:cs typeface="Arial" panose="020B0604020202020204" pitchFamily="34" charset="0"/>
              </a:rPr>
              <a:t> entre lo </a:t>
            </a:r>
            <a:r>
              <a:rPr lang="en-US" sz="2000" dirty="0" err="1">
                <a:solidFill>
                  <a:schemeClr val="dk1"/>
                </a:solidFill>
                <a:latin typeface="Arial" panose="020B0604020202020204" pitchFamily="34" charset="0"/>
                <a:cs typeface="Arial" panose="020B0604020202020204" pitchFamily="34" charset="0"/>
              </a:rPr>
              <a:t>que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echamos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nuestros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vasos</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contaminantes</a:t>
            </a:r>
            <a:r>
              <a:rPr lang="en-US" sz="2000" dirty="0">
                <a:solidFill>
                  <a:schemeClr val="dk1"/>
                </a:solidFill>
                <a:latin typeface="Arial" panose="020B0604020202020204" pitchFamily="34" charset="0"/>
                <a:cs typeface="Arial" panose="020B0604020202020204" pitchFamily="34" charset="0"/>
              </a:rPr>
              <a:t>» y las </a:t>
            </a:r>
            <a:r>
              <a:rPr lang="en-US" sz="2000" dirty="0" err="1">
                <a:solidFill>
                  <a:schemeClr val="dk1"/>
                </a:solidFill>
                <a:latin typeface="Arial" panose="020B0604020202020204" pitchFamily="34" charset="0"/>
                <a:cs typeface="Arial" panose="020B0604020202020204" pitchFamily="34" charset="0"/>
              </a:rPr>
              <a:t>tendencias</a:t>
            </a:r>
            <a:r>
              <a:rPr lang="en-US" sz="2000" dirty="0">
                <a:solidFill>
                  <a:schemeClr val="dk1"/>
                </a:solidFill>
                <a:latin typeface="Arial" panose="020B0604020202020204" pitchFamily="34" charset="0"/>
                <a:cs typeface="Arial" panose="020B0604020202020204" pitchFamily="34" charset="0"/>
              </a:rPr>
              <a:t> de la </a:t>
            </a:r>
            <a:r>
              <a:rPr lang="en-US" sz="2000" dirty="0" err="1">
                <a:solidFill>
                  <a:schemeClr val="dk1"/>
                </a:solidFill>
                <a:latin typeface="Arial" panose="020B0604020202020204" pitchFamily="34" charset="0"/>
                <a:cs typeface="Arial" panose="020B0604020202020204" pitchFamily="34" charset="0"/>
              </a:rPr>
              <a:t>calidad</a:t>
            </a:r>
            <a:r>
              <a:rPr lang="en-US" sz="2000" dirty="0">
                <a:solidFill>
                  <a:schemeClr val="dk1"/>
                </a:solidFill>
                <a:latin typeface="Arial" panose="020B0604020202020204" pitchFamily="34" charset="0"/>
                <a:cs typeface="Arial" panose="020B0604020202020204" pitchFamily="34" charset="0"/>
              </a:rPr>
              <a:t> del </a:t>
            </a:r>
            <a:r>
              <a:rPr lang="en-US" sz="2000" dirty="0" err="1">
                <a:solidFill>
                  <a:schemeClr val="dk1"/>
                </a:solidFill>
                <a:latin typeface="Arial" panose="020B0604020202020204" pitchFamily="34" charset="0"/>
                <a:cs typeface="Arial" panose="020B0604020202020204" pitchFamily="34" charset="0"/>
              </a:rPr>
              <a:t>aire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Georgia o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ciudades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como</a:t>
            </a:r>
            <a:r>
              <a:rPr lang="en-US" sz="2000" dirty="0">
                <a:solidFill>
                  <a:schemeClr val="dk1"/>
                </a:solidFill>
                <a:latin typeface="Arial" panose="020B0604020202020204" pitchFamily="34" charset="0"/>
                <a:cs typeface="Arial" panose="020B0604020202020204" pitchFamily="34" charset="0"/>
              </a:rPr>
              <a:t> Atlanta? </a:t>
            </a:r>
            <a:endParaRPr sz="2000" dirty="0">
              <a:solidFill>
                <a:schemeClr val="dk1"/>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4"/>
          <p:cNvSpPr txBox="1">
            <a:spLocks noGrp="1"/>
          </p:cNvSpPr>
          <p:nvPr>
            <p:ph type="title" idx="4294967295"/>
          </p:nvPr>
        </p:nvSpPr>
        <p:spPr>
          <a:xfrm>
            <a:off x="620015" y="61544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Discusión</a:t>
            </a:r>
            <a:r>
              <a:rPr lang="en-US" sz="4200" b="1" dirty="0">
                <a:solidFill>
                  <a:srgbClr val="1B75BC"/>
                </a:solidFill>
                <a:latin typeface="Arial" panose="020B0604020202020204" pitchFamily="34" charset="0"/>
                <a:cs typeface="Arial" panose="020B0604020202020204" pitchFamily="34" charset="0"/>
              </a:rPr>
              <a:t> y </a:t>
            </a:r>
            <a:r>
              <a:rPr lang="en-US" sz="4200" b="1" dirty="0" err="1">
                <a:solidFill>
                  <a:srgbClr val="1B75BC"/>
                </a:solidFill>
                <a:latin typeface="Arial" panose="020B0604020202020204" pitchFamily="34" charset="0"/>
                <a:cs typeface="Arial" panose="020B0604020202020204" pitchFamily="34" charset="0"/>
              </a:rPr>
              <a:t>análisis</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datos</a:t>
            </a:r>
            <a:endParaRPr sz="4200" b="1" dirty="0">
              <a:solidFill>
                <a:srgbClr val="1B75BC"/>
              </a:solidFill>
              <a:latin typeface="Arial" panose="020B0604020202020204" pitchFamily="34" charset="0"/>
              <a:cs typeface="Arial" panose="020B0604020202020204" pitchFamily="34" charset="0"/>
            </a:endParaRPr>
          </a:p>
        </p:txBody>
      </p:sp>
      <p:pic>
        <p:nvPicPr>
          <p:cNvPr id="2" name="Google Shape;217;p23">
            <a:extLst>
              <a:ext uri="{FF2B5EF4-FFF2-40B4-BE49-F238E27FC236}">
                <a16:creationId xmlns:a16="http://schemas.microsoft.com/office/drawing/2014/main" id="{E6664504-9F25-23B6-4018-44CD4B5F8302}"/>
              </a:ext>
            </a:extLst>
          </p:cNvPr>
          <p:cNvPicPr preferRelativeResize="0"/>
          <p:nvPr/>
        </p:nvPicPr>
        <p:blipFill>
          <a:blip r:embed="rId3">
            <a:alphaModFix/>
          </a:blip>
          <a:stretch>
            <a:fillRect/>
          </a:stretch>
        </p:blipFill>
        <p:spPr>
          <a:xfrm>
            <a:off x="3142225" y="1877081"/>
            <a:ext cx="5907550" cy="3702625"/>
          </a:xfrm>
          <a:prstGeom prst="rect">
            <a:avLst/>
          </a:prstGeom>
          <a:noFill/>
          <a:ln>
            <a:solidFill>
              <a:schemeClr val="tx2">
                <a:lumMod val="90000"/>
              </a:schemeClr>
            </a:solidFill>
          </a:ln>
          <a:effectLst>
            <a:outerShdw blurRad="50800" dist="38100" dir="2700000" algn="tl" rotWithShape="0">
              <a:prstClr val="black">
                <a:alpha val="40000"/>
              </a:prstClr>
            </a:outerShdw>
          </a:effectLst>
        </p:spPr>
      </p:pic>
      <p:sp>
        <p:nvSpPr>
          <p:cNvPr id="3" name="Google Shape;218;p23">
            <a:extLst>
              <a:ext uri="{FF2B5EF4-FFF2-40B4-BE49-F238E27FC236}">
                <a16:creationId xmlns:a16="http://schemas.microsoft.com/office/drawing/2014/main" id="{8B015270-BDB2-4565-D61A-0A6941B495E3}"/>
              </a:ext>
            </a:extLst>
          </p:cNvPr>
          <p:cNvSpPr txBox="1"/>
          <p:nvPr/>
        </p:nvSpPr>
        <p:spPr>
          <a:xfrm>
            <a:off x="752250" y="5777350"/>
            <a:ext cx="10687500" cy="595389"/>
          </a:xfrm>
          <a:prstGeom prst="rect">
            <a:avLst/>
          </a:prstGeom>
          <a:noFill/>
          <a:ln>
            <a:noFill/>
          </a:ln>
        </p:spPr>
        <p:txBody>
          <a:bodyPr spcFirstLastPara="1" wrap="square" lIns="91425" tIns="91425" rIns="91425" bIns="91425" anchor="t" anchorCtr="0">
            <a:spAutoFit/>
          </a:bodyPr>
          <a:lstStyle/>
          <a:p>
            <a:pPr marL="0" lvl="0" indent="228600" algn="ctr" rtl="0">
              <a:lnSpc>
                <a:spcPct val="107916"/>
              </a:lnSpc>
              <a:spcBef>
                <a:spcPts val="1000"/>
              </a:spcBef>
              <a:spcAft>
                <a:spcPts val="0"/>
              </a:spcAft>
              <a:buNone/>
            </a:pPr>
            <a:r>
              <a:rPr lang="en-US" sz="1600" dirty="0">
                <a:solidFill>
                  <a:schemeClr val="dk1"/>
                </a:solidFill>
                <a:highlight>
                  <a:srgbClr val="FFFFFF"/>
                </a:highlight>
                <a:latin typeface="Arial" panose="020B0604020202020204" pitchFamily="34" charset="0"/>
                <a:ea typeface="Lato"/>
                <a:cs typeface="Arial" panose="020B0604020202020204" pitchFamily="34" charset="0"/>
                <a:sym typeface="Lato"/>
              </a:rPr>
              <a:t>Source: </a:t>
            </a:r>
            <a:r>
              <a:rPr lang="en-US" sz="1600" u="sng" dirty="0">
                <a:solidFill>
                  <a:srgbClr val="1155CC"/>
                </a:solidFill>
                <a:highlight>
                  <a:srgbClr val="FFFFFF"/>
                </a:highlight>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https://www.americashealthrankings.org/explore/measures/asthma_overall/GA</a:t>
            </a:r>
            <a:endParaRPr sz="1600" dirty="0">
              <a:solidFill>
                <a:schemeClr val="dk1"/>
              </a:solidFill>
              <a:highlight>
                <a:srgbClr val="FFFFFF"/>
              </a:highlight>
              <a:latin typeface="Arial" panose="020B0604020202020204" pitchFamily="34" charset="0"/>
              <a:ea typeface="Lato"/>
              <a:cs typeface="Arial" panose="020B0604020202020204" pitchFamily="34" charset="0"/>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5"/>
          <p:cNvSpPr txBox="1">
            <a:spLocks noGrp="1"/>
          </p:cNvSpPr>
          <p:nvPr>
            <p:ph type="title" idx="4294967295"/>
          </p:nvPr>
        </p:nvSpPr>
        <p:spPr>
          <a:xfrm>
            <a:off x="620016" y="701682"/>
            <a:ext cx="10515600" cy="976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Discusión</a:t>
            </a:r>
            <a:r>
              <a:rPr lang="en-US" sz="4200" b="1" dirty="0">
                <a:solidFill>
                  <a:srgbClr val="1B75BC"/>
                </a:solidFill>
                <a:latin typeface="Arial" panose="020B0604020202020204" pitchFamily="34" charset="0"/>
                <a:cs typeface="Arial" panose="020B0604020202020204" pitchFamily="34" charset="0"/>
              </a:rPr>
              <a:t> y </a:t>
            </a:r>
            <a:r>
              <a:rPr lang="en-US" sz="4200" b="1" dirty="0" err="1">
                <a:solidFill>
                  <a:srgbClr val="1B75BC"/>
                </a:solidFill>
                <a:latin typeface="Arial" panose="020B0604020202020204" pitchFamily="34" charset="0"/>
                <a:cs typeface="Arial" panose="020B0604020202020204" pitchFamily="34" charset="0"/>
              </a:rPr>
              <a:t>análisis</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datos</a:t>
            </a:r>
            <a:endParaRPr sz="4200" b="1" dirty="0">
              <a:solidFill>
                <a:srgbClr val="1B75BC"/>
              </a:solidFill>
              <a:latin typeface="Arial" panose="020B0604020202020204" pitchFamily="34" charset="0"/>
              <a:cs typeface="Arial" panose="020B0604020202020204" pitchFamily="34" charset="0"/>
            </a:endParaRPr>
          </a:p>
        </p:txBody>
      </p:sp>
      <p:sp>
        <p:nvSpPr>
          <p:cNvPr id="2" name="Google Shape;227;p24">
            <a:extLst>
              <a:ext uri="{FF2B5EF4-FFF2-40B4-BE49-F238E27FC236}">
                <a16:creationId xmlns:a16="http://schemas.microsoft.com/office/drawing/2014/main" id="{A9905E53-DB1E-2EA7-E052-88997738FE94}"/>
              </a:ext>
            </a:extLst>
          </p:cNvPr>
          <p:cNvSpPr txBox="1"/>
          <p:nvPr/>
        </p:nvSpPr>
        <p:spPr>
          <a:xfrm>
            <a:off x="752250" y="5777350"/>
            <a:ext cx="10687500" cy="595389"/>
          </a:xfrm>
          <a:prstGeom prst="rect">
            <a:avLst/>
          </a:prstGeom>
          <a:noFill/>
          <a:ln>
            <a:noFill/>
          </a:ln>
        </p:spPr>
        <p:txBody>
          <a:bodyPr spcFirstLastPara="1" wrap="square" lIns="91425" tIns="91425" rIns="91425" bIns="91425" anchor="t" anchorCtr="0">
            <a:spAutoFit/>
          </a:bodyPr>
          <a:lstStyle/>
          <a:p>
            <a:pPr marL="0" lvl="0" indent="228600" algn="ctr" rtl="0">
              <a:lnSpc>
                <a:spcPct val="107916"/>
              </a:lnSpc>
              <a:spcBef>
                <a:spcPts val="1000"/>
              </a:spcBef>
              <a:spcAft>
                <a:spcPts val="0"/>
              </a:spcAft>
              <a:buNone/>
            </a:pPr>
            <a:r>
              <a:rPr lang="en-US" sz="1600" dirty="0">
                <a:solidFill>
                  <a:schemeClr val="dk1"/>
                </a:solidFill>
                <a:highlight>
                  <a:srgbClr val="FFFFFF"/>
                </a:highlight>
                <a:latin typeface="Arial" panose="020B0604020202020204" pitchFamily="34" charset="0"/>
                <a:ea typeface="Lato"/>
                <a:cs typeface="Arial" panose="020B0604020202020204" pitchFamily="34" charset="0"/>
                <a:sym typeface="Lato"/>
              </a:rPr>
              <a:t>Source: </a:t>
            </a:r>
            <a:r>
              <a:rPr lang="en-US" sz="1600" u="sng" dirty="0">
                <a:solidFill>
                  <a:srgbClr val="1155CC"/>
                </a:solidFill>
                <a:highlight>
                  <a:srgbClr val="FFFFFF"/>
                </a:highlight>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https://www.americashealthrankings.org/explore/measures/asthma_overall/GA</a:t>
            </a:r>
            <a:endParaRPr sz="1600" dirty="0">
              <a:solidFill>
                <a:schemeClr val="dk1"/>
              </a:solidFill>
              <a:highlight>
                <a:srgbClr val="FFFFFF"/>
              </a:highlight>
              <a:latin typeface="Arial" panose="020B0604020202020204" pitchFamily="34" charset="0"/>
              <a:ea typeface="Lato"/>
              <a:cs typeface="Arial" panose="020B0604020202020204" pitchFamily="34" charset="0"/>
              <a:sym typeface="Lato"/>
            </a:endParaRPr>
          </a:p>
        </p:txBody>
      </p:sp>
      <p:pic>
        <p:nvPicPr>
          <p:cNvPr id="3" name="Google Shape;228;p24">
            <a:extLst>
              <a:ext uri="{FF2B5EF4-FFF2-40B4-BE49-F238E27FC236}">
                <a16:creationId xmlns:a16="http://schemas.microsoft.com/office/drawing/2014/main" id="{73256356-9519-4ACC-EC95-1B7004BC3C52}"/>
              </a:ext>
            </a:extLst>
          </p:cNvPr>
          <p:cNvPicPr preferRelativeResize="0"/>
          <p:nvPr/>
        </p:nvPicPr>
        <p:blipFill>
          <a:blip r:embed="rId4">
            <a:alphaModFix/>
          </a:blip>
          <a:stretch>
            <a:fillRect/>
          </a:stretch>
        </p:blipFill>
        <p:spPr>
          <a:xfrm>
            <a:off x="1524687" y="1678252"/>
            <a:ext cx="9142625" cy="4231300"/>
          </a:xfrm>
          <a:prstGeom prst="rect">
            <a:avLst/>
          </a:prstGeom>
          <a:noFill/>
          <a:ln>
            <a:solidFill>
              <a:schemeClr val="tx2">
                <a:lumMod val="90000"/>
              </a:schemeClr>
            </a:solidFill>
          </a:ln>
          <a:effectLst>
            <a:outerShdw blurRad="50800" dist="38100" dir="2700000" algn="tl" rotWithShape="0">
              <a:prstClr val="black">
                <a:alpha val="40000"/>
              </a:prst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6"/>
          <p:cNvSpPr txBox="1">
            <a:spLocks noGrp="1"/>
          </p:cNvSpPr>
          <p:nvPr>
            <p:ph type="title" idx="4294967295"/>
          </p:nvPr>
        </p:nvSpPr>
        <p:spPr>
          <a:xfrm>
            <a:off x="506776" y="706021"/>
            <a:ext cx="11685224"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spc="-70" dirty="0">
                <a:solidFill>
                  <a:srgbClr val="1B75BC"/>
                </a:solidFill>
                <a:latin typeface="Arial" panose="020B0604020202020204" pitchFamily="34" charset="0"/>
                <a:cs typeface="Arial" panose="020B0604020202020204" pitchFamily="34" charset="0"/>
              </a:rPr>
              <a:t>¿</a:t>
            </a:r>
            <a:r>
              <a:rPr lang="en-US" sz="4200" b="1" spc="-70" dirty="0" err="1">
                <a:solidFill>
                  <a:srgbClr val="1B75BC"/>
                </a:solidFill>
                <a:latin typeface="Arial" panose="020B0604020202020204" pitchFamily="34" charset="0"/>
                <a:cs typeface="Arial" panose="020B0604020202020204" pitchFamily="34" charset="0"/>
              </a:rPr>
              <a:t>Cuál</a:t>
            </a:r>
            <a:r>
              <a:rPr lang="en-US" sz="4200" b="1" spc="-70" dirty="0">
                <a:solidFill>
                  <a:srgbClr val="1B75BC"/>
                </a:solidFill>
                <a:latin typeface="Arial" panose="020B0604020202020204" pitchFamily="34" charset="0"/>
                <a:cs typeface="Arial" panose="020B0604020202020204" pitchFamily="34" charset="0"/>
              </a:rPr>
              <a:t> es la </a:t>
            </a:r>
            <a:r>
              <a:rPr lang="en-US" sz="4200" b="1" spc="-70" dirty="0" err="1">
                <a:solidFill>
                  <a:srgbClr val="1B75BC"/>
                </a:solidFill>
                <a:latin typeface="Arial" panose="020B0604020202020204" pitchFamily="34" charset="0"/>
                <a:cs typeface="Arial" panose="020B0604020202020204" pitchFamily="34" charset="0"/>
              </a:rPr>
              <a:t>calidad</a:t>
            </a:r>
            <a:r>
              <a:rPr lang="en-US" sz="4200" b="1" spc="-70" dirty="0">
                <a:solidFill>
                  <a:srgbClr val="1B75BC"/>
                </a:solidFill>
                <a:latin typeface="Arial" panose="020B0604020202020204" pitchFamily="34" charset="0"/>
                <a:cs typeface="Arial" panose="020B0604020202020204" pitchFamily="34" charset="0"/>
              </a:rPr>
              <a:t> del </a:t>
            </a:r>
            <a:r>
              <a:rPr lang="en-US" sz="4200" b="1" spc="-70" dirty="0" err="1">
                <a:solidFill>
                  <a:srgbClr val="1B75BC"/>
                </a:solidFill>
                <a:latin typeface="Arial" panose="020B0604020202020204" pitchFamily="34" charset="0"/>
                <a:cs typeface="Arial" panose="020B0604020202020204" pitchFamily="34" charset="0"/>
              </a:rPr>
              <a:t>aire</a:t>
            </a:r>
            <a:r>
              <a:rPr lang="en-US" sz="4200" b="1" spc="-70" dirty="0">
                <a:solidFill>
                  <a:srgbClr val="1B75BC"/>
                </a:solidFill>
                <a:latin typeface="Arial" panose="020B0604020202020204" pitchFamily="34" charset="0"/>
                <a:cs typeface="Arial" panose="020B0604020202020204" pitchFamily="34" charset="0"/>
              </a:rPr>
              <a:t> </a:t>
            </a:r>
            <a:r>
              <a:rPr lang="en-US" sz="4200" b="1" spc="-70" dirty="0" err="1">
                <a:solidFill>
                  <a:srgbClr val="1B75BC"/>
                </a:solidFill>
                <a:latin typeface="Arial" panose="020B0604020202020204" pitchFamily="34" charset="0"/>
                <a:cs typeface="Arial" panose="020B0604020202020204" pitchFamily="34" charset="0"/>
              </a:rPr>
              <a:t>en</a:t>
            </a:r>
            <a:r>
              <a:rPr lang="en-US" sz="4200" b="1" spc="-70" dirty="0">
                <a:solidFill>
                  <a:srgbClr val="1B75BC"/>
                </a:solidFill>
                <a:latin typeface="Arial" panose="020B0604020202020204" pitchFamily="34" charset="0"/>
                <a:cs typeface="Arial" panose="020B0604020202020204" pitchFamily="34" charset="0"/>
              </a:rPr>
              <a:t> </a:t>
            </a:r>
            <a:r>
              <a:rPr lang="en-US" sz="4200" b="1" spc="-70" dirty="0" err="1">
                <a:solidFill>
                  <a:srgbClr val="1B75BC"/>
                </a:solidFill>
                <a:latin typeface="Arial" panose="020B0604020202020204" pitchFamily="34" charset="0"/>
                <a:cs typeface="Arial" panose="020B0604020202020204" pitchFamily="34" charset="0"/>
              </a:rPr>
              <a:t>su</a:t>
            </a:r>
            <a:r>
              <a:rPr lang="en-US" sz="4200" b="1" spc="-70" dirty="0">
                <a:solidFill>
                  <a:srgbClr val="1B75BC"/>
                </a:solidFill>
                <a:latin typeface="Arial" panose="020B0604020202020204" pitchFamily="34" charset="0"/>
                <a:cs typeface="Arial" panose="020B0604020202020204" pitchFamily="34" charset="0"/>
              </a:rPr>
              <a:t> </a:t>
            </a:r>
            <a:r>
              <a:rPr lang="en-US" sz="4200" b="1" spc="-70" dirty="0" err="1">
                <a:solidFill>
                  <a:srgbClr val="1B75BC"/>
                </a:solidFill>
                <a:latin typeface="Arial" panose="020B0604020202020204" pitchFamily="34" charset="0"/>
                <a:cs typeface="Arial" panose="020B0604020202020204" pitchFamily="34" charset="0"/>
              </a:rPr>
              <a:t>vecindario</a:t>
            </a:r>
            <a:r>
              <a:rPr lang="en-US" sz="4200" b="1" spc="-70" dirty="0">
                <a:solidFill>
                  <a:srgbClr val="1B75BC"/>
                </a:solidFill>
                <a:latin typeface="Arial" panose="020B0604020202020204" pitchFamily="34" charset="0"/>
                <a:cs typeface="Arial" panose="020B0604020202020204" pitchFamily="34" charset="0"/>
              </a:rPr>
              <a:t>? </a:t>
            </a:r>
            <a:endParaRPr sz="4200" b="1" spc="-70" dirty="0">
              <a:solidFill>
                <a:srgbClr val="1B75BC"/>
              </a:solidFill>
              <a:latin typeface="Arial" panose="020B0604020202020204" pitchFamily="34" charset="0"/>
              <a:cs typeface="Arial" panose="020B0604020202020204" pitchFamily="34" charset="0"/>
            </a:endParaRPr>
          </a:p>
        </p:txBody>
      </p:sp>
      <p:sp>
        <p:nvSpPr>
          <p:cNvPr id="237" name="Google Shape;237;p16"/>
          <p:cNvSpPr txBox="1">
            <a:spLocks noGrp="1"/>
          </p:cNvSpPr>
          <p:nvPr>
            <p:ph type="body" idx="4294967295"/>
          </p:nvPr>
        </p:nvSpPr>
        <p:spPr>
          <a:xfrm>
            <a:off x="597861" y="2031584"/>
            <a:ext cx="10515600" cy="4351338"/>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0"/>
              </a:spcBef>
              <a:spcAft>
                <a:spcPts val="0"/>
              </a:spcAft>
              <a:buClr>
                <a:srgbClr val="3F3F3F"/>
              </a:buClr>
              <a:buSzPct val="100000"/>
              <a:buFont typeface="Lato"/>
              <a:buAutoNum type="arabicPeriod"/>
            </a:pPr>
            <a:r>
              <a:rPr lang="en-US" sz="2400" dirty="0">
                <a:solidFill>
                  <a:schemeClr val="dk1"/>
                </a:solidFill>
                <a:latin typeface="Arial" panose="020B0604020202020204" pitchFamily="34" charset="0"/>
                <a:cs typeface="Arial" panose="020B0604020202020204" pitchFamily="34" charset="0"/>
              </a:rPr>
              <a:t>En </a:t>
            </a:r>
            <a:r>
              <a:rPr lang="en-US" sz="2400" dirty="0" err="1">
                <a:solidFill>
                  <a:schemeClr val="dk1"/>
                </a:solidFill>
                <a:latin typeface="Arial" panose="020B0604020202020204" pitchFamily="34" charset="0"/>
                <a:cs typeface="Arial" panose="020B0604020202020204" pitchFamily="34" charset="0"/>
              </a:rPr>
              <a:t>tus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dispositivos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visita</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el</a:t>
            </a:r>
            <a:r>
              <a:rPr lang="en-US" sz="2400" dirty="0">
                <a:solidFill>
                  <a:schemeClr val="dk1"/>
                </a:solidFill>
                <a:latin typeface="Arial" panose="020B0604020202020204" pitchFamily="34" charset="0"/>
                <a:cs typeface="Arial" panose="020B0604020202020204" pitchFamily="34" charset="0"/>
              </a:rPr>
              <a:t> sitio web de la </a:t>
            </a:r>
            <a:r>
              <a:rPr lang="en-US" sz="2400" dirty="0" err="1">
                <a:solidFill>
                  <a:schemeClr val="dk1"/>
                </a:solidFill>
                <a:latin typeface="Arial" panose="020B0604020202020204" pitchFamily="34" charset="0"/>
                <a:cs typeface="Arial" panose="020B0604020202020204" pitchFamily="34" charset="0"/>
              </a:rPr>
              <a:t>herramienta</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interactiva</a:t>
            </a:r>
            <a:r>
              <a:rPr lang="en-US" sz="2400" dirty="0">
                <a:solidFill>
                  <a:schemeClr val="dk1"/>
                </a:solidFill>
                <a:latin typeface="Arial" panose="020B0604020202020204" pitchFamily="34" charset="0"/>
                <a:cs typeface="Arial" panose="020B0604020202020204" pitchFamily="34" charset="0"/>
              </a:rPr>
              <a:t> de </a:t>
            </a:r>
            <a:r>
              <a:rPr lang="en-US" sz="2400" dirty="0" err="1">
                <a:solidFill>
                  <a:schemeClr val="dk1"/>
                </a:solidFill>
                <a:latin typeface="Arial" panose="020B0604020202020204" pitchFamily="34" charset="0"/>
                <a:cs typeface="Arial" panose="020B0604020202020204" pitchFamily="34" charset="0"/>
              </a:rPr>
              <a:t>mapeo</a:t>
            </a:r>
            <a:r>
              <a:rPr lang="en-US" sz="2400" dirty="0">
                <a:solidFill>
                  <a:schemeClr val="dk1"/>
                </a:solidFill>
                <a:latin typeface="Arial" panose="020B0604020202020204" pitchFamily="34" charset="0"/>
                <a:cs typeface="Arial" panose="020B0604020202020204" pitchFamily="34" charset="0"/>
              </a:rPr>
              <a:t> del Estudio de </a:t>
            </a:r>
            <a:r>
              <a:rPr lang="en-US" sz="2400" dirty="0" err="1">
                <a:solidFill>
                  <a:schemeClr val="dk1"/>
                </a:solidFill>
                <a:latin typeface="Arial" panose="020B0604020202020204" pitchFamily="34" charset="0"/>
                <a:cs typeface="Arial" panose="020B0604020202020204" pitchFamily="34" charset="0"/>
              </a:rPr>
              <a:t>Exposición</a:t>
            </a:r>
            <a:r>
              <a:rPr lang="en-US" sz="2400" dirty="0">
                <a:solidFill>
                  <a:schemeClr val="dk1"/>
                </a:solidFill>
                <a:latin typeface="Arial" panose="020B0604020202020204" pitchFamily="34" charset="0"/>
                <a:cs typeface="Arial" panose="020B0604020202020204" pitchFamily="34" charset="0"/>
              </a:rPr>
              <a:t> a </a:t>
            </a:r>
            <a:r>
              <a:rPr lang="en-US" sz="2400" dirty="0" err="1">
                <a:solidFill>
                  <a:schemeClr val="dk1"/>
                </a:solidFill>
                <a:latin typeface="Arial" panose="020B0604020202020204" pitchFamily="34" charset="0"/>
                <a:cs typeface="Arial" panose="020B0604020202020204" pitchFamily="34" charset="0"/>
              </a:rPr>
              <a:t>Emisiones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Carreteras</a:t>
            </a:r>
            <a:r>
              <a:rPr lang="en-US" sz="2400" dirty="0">
                <a:solidFill>
                  <a:schemeClr val="dk1"/>
                </a:solidFill>
                <a:latin typeface="Arial" panose="020B0604020202020204" pitchFamily="34" charset="0"/>
                <a:cs typeface="Arial" panose="020B0604020202020204" pitchFamily="34" charset="0"/>
              </a:rPr>
              <a:t> de Atlanta (AREES) de la Comisión Regional de Atlanta: </a:t>
            </a:r>
            <a:r>
              <a:rPr lang="en-US" sz="2400" u="sng" dirty="0">
                <a:solidFill>
                  <a:schemeClr val="hlink"/>
                </a:solidFill>
                <a:latin typeface="Arial" panose="020B0604020202020204" pitchFamily="34" charset="0"/>
                <a:cs typeface="Arial" panose="020B0604020202020204" pitchFamily="34" charset="0"/>
                <a:hlinkClick r:id="rId3"/>
              </a:rPr>
              <a:t>https://atlregional.github.io/DASH/arees.html</a:t>
            </a:r>
            <a:r>
              <a:rPr lang="en-US" sz="2400" dirty="0">
                <a:latin typeface="Arial" panose="020B0604020202020204" pitchFamily="34" charset="0"/>
                <a:cs typeface="Arial" panose="020B0604020202020204" pitchFamily="34" charset="0"/>
              </a:rPr>
              <a:t>. </a:t>
            </a:r>
            <a:endParaRPr sz="2400" dirty="0">
              <a:latin typeface="Arial" panose="020B0604020202020204" pitchFamily="34" charset="0"/>
              <a:cs typeface="Arial" panose="020B0604020202020204" pitchFamily="34" charset="0"/>
            </a:endParaRPr>
          </a:p>
          <a:p>
            <a:pPr marL="457200" lvl="0" indent="-457200" algn="l" rtl="0">
              <a:lnSpc>
                <a:spcPct val="100000"/>
              </a:lnSpc>
              <a:spcBef>
                <a:spcPts val="1200"/>
              </a:spcBef>
              <a:spcAft>
                <a:spcPts val="0"/>
              </a:spcAft>
              <a:buClr>
                <a:schemeClr val="dk1"/>
              </a:buClr>
              <a:buSzPct val="100000"/>
              <a:buFont typeface="Lato"/>
              <a:buAutoNum type="arabicPeriod"/>
            </a:pPr>
            <a:r>
              <a:rPr lang="en-US" sz="2400" dirty="0">
                <a:solidFill>
                  <a:schemeClr val="dk1"/>
                </a:solidFill>
                <a:latin typeface="Arial" panose="020B0604020202020204" pitchFamily="34" charset="0"/>
                <a:cs typeface="Arial" panose="020B0604020202020204" pitchFamily="34" charset="0"/>
              </a:rPr>
              <a:t>Mira de </a:t>
            </a:r>
            <a:r>
              <a:rPr lang="en-US" sz="2400" dirty="0" err="1">
                <a:solidFill>
                  <a:schemeClr val="dk1"/>
                </a:solidFill>
                <a:latin typeface="Arial" panose="020B0604020202020204" pitchFamily="34" charset="0"/>
                <a:cs typeface="Arial" panose="020B0604020202020204" pitchFamily="34" charset="0"/>
              </a:rPr>
              <a:t>cerca</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tu</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vecindario</a:t>
            </a:r>
            <a:r>
              <a:rPr lang="en-US" sz="2400" dirty="0">
                <a:solidFill>
                  <a:schemeClr val="dk1"/>
                </a:solidFill>
                <a:latin typeface="Arial" panose="020B0604020202020204" pitchFamily="34" charset="0"/>
                <a:cs typeface="Arial" panose="020B0604020202020204" pitchFamily="34" charset="0"/>
              </a:rPr>
              <a:t> y </a:t>
            </a:r>
            <a:r>
              <a:rPr lang="en-US" sz="2400" dirty="0" err="1">
                <a:solidFill>
                  <a:schemeClr val="dk1"/>
                </a:solidFill>
                <a:latin typeface="Arial" panose="020B0604020202020204" pitchFamily="34" charset="0"/>
                <a:cs typeface="Arial" panose="020B0604020202020204" pitchFamily="34" charset="0"/>
              </a:rPr>
              <a:t>registra</a:t>
            </a:r>
            <a:r>
              <a:rPr lang="en-US" sz="2400" dirty="0">
                <a:solidFill>
                  <a:schemeClr val="dk1"/>
                </a:solidFill>
                <a:latin typeface="Arial" panose="020B0604020202020204" pitchFamily="34" charset="0"/>
                <a:cs typeface="Arial" panose="020B0604020202020204" pitchFamily="34" charset="0"/>
              </a:rPr>
              <a:t> la </a:t>
            </a:r>
            <a:r>
              <a:rPr lang="en-US" sz="2400" dirty="0" err="1">
                <a:solidFill>
                  <a:schemeClr val="dk1"/>
                </a:solidFill>
                <a:latin typeface="Arial" panose="020B0604020202020204" pitchFamily="34" charset="0"/>
                <a:cs typeface="Arial" panose="020B0604020202020204" pitchFamily="34" charset="0"/>
              </a:rPr>
              <a:t>cantidad</a:t>
            </a:r>
            <a:r>
              <a:rPr lang="en-US" sz="2400" dirty="0">
                <a:solidFill>
                  <a:schemeClr val="dk1"/>
                </a:solidFill>
                <a:latin typeface="Arial" panose="020B0604020202020204" pitchFamily="34" charset="0"/>
                <a:cs typeface="Arial" panose="020B0604020202020204" pitchFamily="34" charset="0"/>
              </a:rPr>
              <a:t> de </a:t>
            </a:r>
            <a:r>
              <a:rPr lang="en-US" sz="2400" dirty="0" err="1">
                <a:solidFill>
                  <a:schemeClr val="dk1"/>
                </a:solidFill>
                <a:latin typeface="Arial" panose="020B0604020202020204" pitchFamily="34" charset="0"/>
                <a:cs typeface="Arial" panose="020B0604020202020204" pitchFamily="34" charset="0"/>
              </a:rPr>
              <a:t>partículas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suspensión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tu</a:t>
            </a:r>
            <a:r>
              <a:rPr lang="en-US" sz="2400" dirty="0">
                <a:solidFill>
                  <a:schemeClr val="dk1"/>
                </a:solidFill>
                <a:latin typeface="Arial" panose="020B0604020202020204" pitchFamily="34" charset="0"/>
                <a:cs typeface="Arial" panose="020B0604020202020204" pitchFamily="34" charset="0"/>
              </a:rPr>
              <a:t> comunidad. </a:t>
            </a:r>
            <a:endParaRPr sz="2400" dirty="0">
              <a:solidFill>
                <a:schemeClr val="dk1"/>
              </a:solidFill>
              <a:latin typeface="Arial" panose="020B0604020202020204" pitchFamily="34" charset="0"/>
              <a:cs typeface="Arial" panose="020B0604020202020204" pitchFamily="34" charset="0"/>
            </a:endParaRPr>
          </a:p>
          <a:p>
            <a:pPr marL="0" lvl="0" indent="0" algn="l" rtl="0">
              <a:lnSpc>
                <a:spcPct val="100000"/>
              </a:lnSpc>
              <a:spcBef>
                <a:spcPts val="1200"/>
              </a:spcBef>
              <a:spcAft>
                <a:spcPts val="0"/>
              </a:spcAft>
              <a:buSzPts val="2800"/>
              <a:buNone/>
            </a:pPr>
            <a:r>
              <a:rPr lang="en-US" sz="2000" dirty="0">
                <a:latin typeface="Arial" panose="020B0604020202020204" pitchFamily="34" charset="0"/>
                <a:cs typeface="Arial" panose="020B0604020202020204" pitchFamily="34" charset="0"/>
              </a:rPr>
              <a:t> </a:t>
            </a:r>
            <a:endParaRPr sz="2000" dirty="0">
              <a:latin typeface="Arial" panose="020B060402020202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17"/>
          <p:cNvSpPr txBox="1">
            <a:spLocks noGrp="1"/>
          </p:cNvSpPr>
          <p:nvPr>
            <p:ph type="body" idx="4294967295"/>
          </p:nvPr>
        </p:nvSpPr>
        <p:spPr>
          <a:xfrm>
            <a:off x="594911" y="1800641"/>
            <a:ext cx="8703325" cy="4351200"/>
          </a:xfrm>
          <a:prstGeom prst="rect">
            <a:avLst/>
          </a:prstGeom>
          <a:noFill/>
          <a:ln>
            <a:noFill/>
          </a:ln>
        </p:spPr>
        <p:txBody>
          <a:bodyPr spcFirstLastPara="1" wrap="square" lIns="91425" tIns="45700" rIns="91425" bIns="45700" anchor="t" anchorCtr="0">
            <a:normAutofit/>
          </a:bodyPr>
          <a:lstStyle/>
          <a:p>
            <a:pPr marL="295275" lvl="0" indent="-295275" algn="l" rtl="0">
              <a:lnSpc>
                <a:spcPct val="100000"/>
              </a:lnSpc>
              <a:spcBef>
                <a:spcPts val="1200"/>
              </a:spcBef>
              <a:spcAft>
                <a:spcPts val="0"/>
              </a:spcAft>
              <a:buClr>
                <a:srgbClr val="FBAE24"/>
              </a:buClr>
              <a:buSzPts val="2800"/>
              <a:buChar char="•"/>
            </a:pPr>
            <a:r>
              <a:rPr lang="en-US" dirty="0">
                <a:solidFill>
                  <a:schemeClr val="dk1"/>
                </a:solidFill>
                <a:latin typeface="Arial" panose="020B0604020202020204" pitchFamily="34" charset="0"/>
                <a:cs typeface="Arial" panose="020B0604020202020204" pitchFamily="34" charset="0"/>
              </a:rPr>
              <a:t>¿</a:t>
            </a:r>
            <a:r>
              <a:rPr lang="en-US" dirty="0" err="1">
                <a:solidFill>
                  <a:schemeClr val="dk1"/>
                </a:solidFill>
                <a:latin typeface="Arial" panose="020B0604020202020204" pitchFamily="34" charset="0"/>
                <a:cs typeface="Arial" panose="020B0604020202020204" pitchFamily="34" charset="0"/>
              </a:rPr>
              <a:t>Qué</a:t>
            </a:r>
            <a:r>
              <a:rPr lang="en-US" dirty="0">
                <a:solidFill>
                  <a:schemeClr val="dk1"/>
                </a:solidFill>
                <a:latin typeface="Arial" panose="020B0604020202020204" pitchFamily="34" charset="0"/>
                <a:cs typeface="Arial" panose="020B0604020202020204" pitchFamily="34" charset="0"/>
              </a:rPr>
              <a:t> zonas de Atlanta </a:t>
            </a:r>
            <a:r>
              <a:rPr lang="en-US" dirty="0" err="1">
                <a:solidFill>
                  <a:schemeClr val="dk1"/>
                </a:solidFill>
                <a:latin typeface="Arial" panose="020B0604020202020204" pitchFamily="34" charset="0"/>
                <a:cs typeface="Arial" panose="020B0604020202020204" pitchFamily="34" charset="0"/>
              </a:rPr>
              <a:t>parecen</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tener</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más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contaminación</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atmosférica</a:t>
            </a:r>
            <a:r>
              <a:rPr lang="en-US" dirty="0">
                <a:solidFill>
                  <a:schemeClr val="dk1"/>
                </a:solidFill>
                <a:latin typeface="Arial" panose="020B0604020202020204" pitchFamily="34" charset="0"/>
                <a:cs typeface="Arial" panose="020B0604020202020204" pitchFamily="34" charset="0"/>
              </a:rPr>
              <a:t>?</a:t>
            </a:r>
            <a:endParaRPr dirty="0">
              <a:solidFill>
                <a:schemeClr val="dk1"/>
              </a:solidFill>
              <a:latin typeface="Arial" panose="020B0604020202020204" pitchFamily="34" charset="0"/>
              <a:cs typeface="Arial" panose="020B0604020202020204" pitchFamily="34" charset="0"/>
            </a:endParaRPr>
          </a:p>
          <a:p>
            <a:pPr marL="295275" lvl="0" indent="-295275" algn="l" rtl="0">
              <a:lnSpc>
                <a:spcPct val="100000"/>
              </a:lnSpc>
              <a:spcBef>
                <a:spcPts val="1200"/>
              </a:spcBef>
              <a:spcAft>
                <a:spcPts val="0"/>
              </a:spcAft>
              <a:buClr>
                <a:srgbClr val="FBAE24"/>
              </a:buClr>
              <a:buSzPts val="2800"/>
              <a:buChar char="•"/>
            </a:pPr>
            <a:r>
              <a:rPr lang="en-US" dirty="0" err="1">
                <a:solidFill>
                  <a:schemeClr val="dk1"/>
                </a:solidFill>
                <a:latin typeface="Arial" panose="020B0604020202020204" pitchFamily="34" charset="0"/>
                <a:cs typeface="Arial" panose="020B0604020202020204" pitchFamily="34" charset="0"/>
              </a:rPr>
              <a:t>Teniendo</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en</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cuenta</a:t>
            </a:r>
            <a:r>
              <a:rPr lang="en-US" dirty="0">
                <a:solidFill>
                  <a:schemeClr val="dk1"/>
                </a:solidFill>
                <a:latin typeface="Arial" panose="020B0604020202020204" pitchFamily="34" charset="0"/>
                <a:cs typeface="Arial" panose="020B0604020202020204" pitchFamily="34" charset="0"/>
              </a:rPr>
              <a:t> lo </a:t>
            </a:r>
            <a:r>
              <a:rPr lang="en-US" dirty="0" err="1">
                <a:solidFill>
                  <a:schemeClr val="dk1"/>
                </a:solidFill>
                <a:latin typeface="Arial" panose="020B0604020202020204" pitchFamily="34" charset="0"/>
                <a:cs typeface="Arial" panose="020B0604020202020204" pitchFamily="34" charset="0"/>
              </a:rPr>
              <a:t>que</a:t>
            </a:r>
            <a:r>
              <a:rPr lang="en-US" dirty="0">
                <a:solidFill>
                  <a:schemeClr val="dk1"/>
                </a:solidFill>
                <a:latin typeface="Arial" panose="020B0604020202020204" pitchFamily="34" charset="0"/>
                <a:cs typeface="Arial" panose="020B0604020202020204" pitchFamily="34" charset="0"/>
              </a:rPr>
              <a:t> has </a:t>
            </a:r>
            <a:r>
              <a:rPr lang="en-US" dirty="0" err="1">
                <a:solidFill>
                  <a:schemeClr val="dk1"/>
                </a:solidFill>
                <a:latin typeface="Arial" panose="020B0604020202020204" pitchFamily="34" charset="0"/>
                <a:cs typeface="Arial" panose="020B0604020202020204" pitchFamily="34" charset="0"/>
              </a:rPr>
              <a:t>aprendido</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en</a:t>
            </a:r>
            <a:r>
              <a:rPr lang="en-US" dirty="0">
                <a:solidFill>
                  <a:schemeClr val="dk1"/>
                </a:solidFill>
                <a:latin typeface="Arial" panose="020B0604020202020204" pitchFamily="34" charset="0"/>
                <a:cs typeface="Arial" panose="020B0604020202020204" pitchFamily="34" charset="0"/>
              </a:rPr>
              <a:t> las </a:t>
            </a:r>
            <a:r>
              <a:rPr lang="en-US" dirty="0" err="1">
                <a:solidFill>
                  <a:schemeClr val="dk1"/>
                </a:solidFill>
                <a:latin typeface="Arial" panose="020B0604020202020204" pitchFamily="34" charset="0"/>
                <a:cs typeface="Arial" panose="020B0604020202020204" pitchFamily="34" charset="0"/>
              </a:rPr>
              <a:t>actividades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anteriores</a:t>
            </a:r>
            <a:r>
              <a:rPr lang="en-US" dirty="0">
                <a:solidFill>
                  <a:schemeClr val="dk1"/>
                </a:solidFill>
                <a:latin typeface="Arial" panose="020B0604020202020204" pitchFamily="34" charset="0"/>
                <a:cs typeface="Arial" panose="020B0604020202020204" pitchFamily="34" charset="0"/>
              </a:rPr>
              <a:t> de la </a:t>
            </a:r>
            <a:r>
              <a:rPr lang="en-US" dirty="0" err="1">
                <a:solidFill>
                  <a:schemeClr val="dk1"/>
                </a:solidFill>
                <a:latin typeface="Arial" panose="020B0604020202020204" pitchFamily="34" charset="0"/>
                <a:cs typeface="Arial" panose="020B0604020202020204" pitchFamily="34" charset="0"/>
              </a:rPr>
              <a:t>unidad</a:t>
            </a:r>
            <a:r>
              <a:rPr lang="en-US" dirty="0">
                <a:solidFill>
                  <a:schemeClr val="dk1"/>
                </a:solidFill>
                <a:latin typeface="Arial" panose="020B0604020202020204" pitchFamily="34" charset="0"/>
                <a:cs typeface="Arial" panose="020B0604020202020204" pitchFamily="34" charset="0"/>
              </a:rPr>
              <a:t> y </a:t>
            </a:r>
            <a:r>
              <a:rPr lang="en-US" dirty="0" err="1">
                <a:solidFill>
                  <a:schemeClr val="dk1"/>
                </a:solidFill>
                <a:latin typeface="Arial" panose="020B0604020202020204" pitchFamily="34" charset="0"/>
                <a:cs typeface="Arial" panose="020B0604020202020204" pitchFamily="34" charset="0"/>
              </a:rPr>
              <a:t>tus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propias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experiencias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en</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tu</a:t>
            </a:r>
            <a:r>
              <a:rPr lang="en-US" dirty="0">
                <a:solidFill>
                  <a:schemeClr val="dk1"/>
                </a:solidFill>
                <a:latin typeface="Arial" panose="020B0604020202020204" pitchFamily="34" charset="0"/>
                <a:cs typeface="Arial" panose="020B0604020202020204" pitchFamily="34" charset="0"/>
              </a:rPr>
              <a:t> barrio, ¿</a:t>
            </a:r>
            <a:r>
              <a:rPr lang="en-US" dirty="0" err="1">
                <a:solidFill>
                  <a:schemeClr val="dk1"/>
                </a:solidFill>
                <a:latin typeface="Arial" panose="020B0604020202020204" pitchFamily="34" charset="0"/>
                <a:cs typeface="Arial" panose="020B0604020202020204" pitchFamily="34" charset="0"/>
              </a:rPr>
              <a:t>cuáles</a:t>
            </a:r>
            <a:r>
              <a:rPr lang="en-US" dirty="0">
                <a:solidFill>
                  <a:schemeClr val="dk1"/>
                </a:solidFill>
                <a:latin typeface="Arial" panose="020B0604020202020204" pitchFamily="34" charset="0"/>
                <a:cs typeface="Arial" panose="020B0604020202020204" pitchFamily="34" charset="0"/>
              </a:rPr>
              <a:t> son </a:t>
            </a:r>
            <a:r>
              <a:rPr lang="en-US" dirty="0" err="1">
                <a:solidFill>
                  <a:schemeClr val="dk1"/>
                </a:solidFill>
                <a:latin typeface="Arial" panose="020B0604020202020204" pitchFamily="34" charset="0"/>
                <a:cs typeface="Arial" panose="020B0604020202020204" pitchFamily="34" charset="0"/>
              </a:rPr>
              <a:t>algunas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soluciones</a:t>
            </a:r>
            <a:r>
              <a:rPr lang="en-US" dirty="0">
                <a:solidFill>
                  <a:schemeClr val="dk1"/>
                </a:solidFill>
                <a:latin typeface="Arial" panose="020B0604020202020204" pitchFamily="34" charset="0"/>
                <a:cs typeface="Arial" panose="020B0604020202020204" pitchFamily="34" charset="0"/>
              </a:rPr>
              <a:t> </a:t>
            </a:r>
            <a:r>
              <a:rPr lang="en-US" dirty="0" err="1">
                <a:solidFill>
                  <a:schemeClr val="dk1"/>
                </a:solidFill>
                <a:latin typeface="Arial" panose="020B0604020202020204" pitchFamily="34" charset="0"/>
                <a:cs typeface="Arial" panose="020B0604020202020204" pitchFamily="34" charset="0"/>
              </a:rPr>
              <a:t>posibles</a:t>
            </a:r>
            <a:r>
              <a:rPr lang="en-US" dirty="0">
                <a:solidFill>
                  <a:schemeClr val="dk1"/>
                </a:solidFill>
                <a:latin typeface="Arial" panose="020B0604020202020204" pitchFamily="34" charset="0"/>
                <a:cs typeface="Arial" panose="020B0604020202020204" pitchFamily="34" charset="0"/>
              </a:rPr>
              <a:t> para </a:t>
            </a:r>
            <a:r>
              <a:rPr lang="en-US" dirty="0" err="1">
                <a:solidFill>
                  <a:schemeClr val="dk1"/>
                </a:solidFill>
                <a:latin typeface="Arial" panose="020B0604020202020204" pitchFamily="34" charset="0"/>
                <a:cs typeface="Arial" panose="020B0604020202020204" pitchFamily="34" charset="0"/>
              </a:rPr>
              <a:t>mejorar</a:t>
            </a:r>
            <a:r>
              <a:rPr lang="en-US" dirty="0">
                <a:solidFill>
                  <a:schemeClr val="dk1"/>
                </a:solidFill>
                <a:latin typeface="Arial" panose="020B0604020202020204" pitchFamily="34" charset="0"/>
                <a:cs typeface="Arial" panose="020B0604020202020204" pitchFamily="34" charset="0"/>
              </a:rPr>
              <a:t> la </a:t>
            </a:r>
            <a:r>
              <a:rPr lang="en-US" dirty="0" err="1">
                <a:solidFill>
                  <a:schemeClr val="dk1"/>
                </a:solidFill>
                <a:latin typeface="Arial" panose="020B0604020202020204" pitchFamily="34" charset="0"/>
                <a:cs typeface="Arial" panose="020B0604020202020204" pitchFamily="34" charset="0"/>
              </a:rPr>
              <a:t>calidad</a:t>
            </a:r>
            <a:r>
              <a:rPr lang="en-US" dirty="0">
                <a:solidFill>
                  <a:schemeClr val="dk1"/>
                </a:solidFill>
                <a:latin typeface="Arial" panose="020B0604020202020204" pitchFamily="34" charset="0"/>
                <a:cs typeface="Arial" panose="020B0604020202020204" pitchFamily="34" charset="0"/>
              </a:rPr>
              <a:t> del </a:t>
            </a:r>
            <a:r>
              <a:rPr lang="en-US" dirty="0" err="1">
                <a:solidFill>
                  <a:schemeClr val="dk1"/>
                </a:solidFill>
                <a:latin typeface="Arial" panose="020B0604020202020204" pitchFamily="34" charset="0"/>
                <a:cs typeface="Arial" panose="020B0604020202020204" pitchFamily="34" charset="0"/>
              </a:rPr>
              <a:t>aire</a:t>
            </a:r>
            <a:r>
              <a:rPr lang="en-US" dirty="0">
                <a:solidFill>
                  <a:schemeClr val="dk1"/>
                </a:solidFill>
                <a:latin typeface="Arial" panose="020B0604020202020204" pitchFamily="34" charset="0"/>
                <a:cs typeface="Arial" panose="020B0604020202020204" pitchFamily="34" charset="0"/>
              </a:rPr>
              <a:t> a </a:t>
            </a:r>
            <a:r>
              <a:rPr lang="en-US" dirty="0" err="1">
                <a:solidFill>
                  <a:schemeClr val="dk1"/>
                </a:solidFill>
                <a:latin typeface="Arial" panose="020B0604020202020204" pitchFamily="34" charset="0"/>
                <a:cs typeface="Arial" panose="020B0604020202020204" pitchFamily="34" charset="0"/>
              </a:rPr>
              <a:t>nivel</a:t>
            </a:r>
            <a:r>
              <a:rPr lang="en-US" dirty="0">
                <a:solidFill>
                  <a:schemeClr val="dk1"/>
                </a:solidFill>
                <a:latin typeface="Arial" panose="020B0604020202020204" pitchFamily="34" charset="0"/>
                <a:cs typeface="Arial" panose="020B0604020202020204" pitchFamily="34" charset="0"/>
              </a:rPr>
              <a:t> local?  </a:t>
            </a:r>
            <a:endParaRPr dirty="0">
              <a:solidFill>
                <a:schemeClr val="dk1"/>
              </a:solidFill>
              <a:latin typeface="Arial" panose="020B0604020202020204" pitchFamily="34" charset="0"/>
              <a:cs typeface="Arial" panose="020B0604020202020204" pitchFamily="34" charset="0"/>
            </a:endParaRPr>
          </a:p>
        </p:txBody>
      </p:sp>
      <p:sp>
        <p:nvSpPr>
          <p:cNvPr id="2" name="Google Shape;236;p16">
            <a:extLst>
              <a:ext uri="{FF2B5EF4-FFF2-40B4-BE49-F238E27FC236}">
                <a16:creationId xmlns:a16="http://schemas.microsoft.com/office/drawing/2014/main" id="{86AEC3B0-6445-CB9F-F40A-C5FAD093F198}"/>
              </a:ext>
            </a:extLst>
          </p:cNvPr>
          <p:cNvSpPr txBox="1">
            <a:spLocks/>
          </p:cNvSpPr>
          <p:nvPr/>
        </p:nvSpPr>
        <p:spPr>
          <a:xfrm>
            <a:off x="506776" y="706021"/>
            <a:ext cx="11685224"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F3F3F"/>
              </a:buClr>
              <a:buSzPts val="3600"/>
              <a:buFont typeface="Lato Black"/>
              <a:buNone/>
              <a:defRPr sz="3600" b="0" i="0" u="none" strike="noStrike" cap="none">
                <a:solidFill>
                  <a:srgbClr val="3F3F3F"/>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4200" b="1" spc="-70">
                <a:solidFill>
                  <a:srgbClr val="1B75BC"/>
                </a:solidFill>
                <a:latin typeface="Arial" panose="020B0604020202020204" pitchFamily="34" charset="0"/>
                <a:cs typeface="Arial" panose="020B0604020202020204" pitchFamily="34" charset="0"/>
              </a:rPr>
              <a:t>¿Cuál es la calidad del aire en su vecindario? </a:t>
            </a:r>
            <a:endParaRPr lang="en-US" sz="4200" b="1" spc="-70"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2"/>
          <p:cNvSpPr txBox="1">
            <a:spLocks noGrp="1"/>
          </p:cNvSpPr>
          <p:nvPr>
            <p:ph type="body" idx="4294967295"/>
          </p:nvPr>
        </p:nvSpPr>
        <p:spPr>
          <a:xfrm>
            <a:off x="505202" y="1740656"/>
            <a:ext cx="5305451" cy="398820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1"/>
              </a:buClr>
              <a:buSzPts val="2400"/>
              <a:buFont typeface="Calibri"/>
              <a:buAutoNum type="arabicPeriod"/>
            </a:pPr>
            <a:r>
              <a:rPr lang="en-US" sz="2400" dirty="0">
                <a:solidFill>
                  <a:schemeClr val="dk1"/>
                </a:solidFill>
                <a:latin typeface="Arial" panose="020B0604020202020204" pitchFamily="34" charset="0"/>
                <a:cs typeface="Arial" panose="020B0604020202020204" pitchFamily="34" charset="0"/>
              </a:rPr>
              <a:t>¿</a:t>
            </a:r>
            <a:r>
              <a:rPr lang="en-US" sz="2400" dirty="0" err="1">
                <a:solidFill>
                  <a:schemeClr val="dk1"/>
                </a:solidFill>
                <a:latin typeface="Arial" panose="020B0604020202020204" pitchFamily="34" charset="0"/>
                <a:cs typeface="Arial" panose="020B0604020202020204" pitchFamily="34" charset="0"/>
              </a:rPr>
              <a:t>Crees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que</a:t>
            </a:r>
            <a:r>
              <a:rPr lang="en-US" sz="2400" dirty="0">
                <a:solidFill>
                  <a:schemeClr val="dk1"/>
                </a:solidFill>
                <a:latin typeface="Arial" panose="020B0604020202020204" pitchFamily="34" charset="0"/>
                <a:cs typeface="Arial" panose="020B0604020202020204" pitchFamily="34" charset="0"/>
              </a:rPr>
              <a:t> la </a:t>
            </a:r>
            <a:r>
              <a:rPr lang="en-US" sz="2400" dirty="0" err="1">
                <a:solidFill>
                  <a:schemeClr val="dk1"/>
                </a:solidFill>
                <a:latin typeface="Arial" panose="020B0604020202020204" pitchFamily="34" charset="0"/>
                <a:cs typeface="Arial" panose="020B0604020202020204" pitchFamily="34" charset="0"/>
              </a:rPr>
              <a:t>calidad</a:t>
            </a:r>
            <a:r>
              <a:rPr lang="en-US" sz="2400" dirty="0">
                <a:solidFill>
                  <a:schemeClr val="dk1"/>
                </a:solidFill>
                <a:latin typeface="Arial" panose="020B0604020202020204" pitchFamily="34" charset="0"/>
                <a:cs typeface="Arial" panose="020B0604020202020204" pitchFamily="34" charset="0"/>
              </a:rPr>
              <a:t> del </a:t>
            </a:r>
            <a:r>
              <a:rPr lang="en-US" sz="2400" dirty="0" err="1">
                <a:solidFill>
                  <a:schemeClr val="dk1"/>
                </a:solidFill>
                <a:latin typeface="Arial" panose="020B0604020202020204" pitchFamily="34" charset="0"/>
                <a:cs typeface="Arial" panose="020B0604020202020204" pitchFamily="34" charset="0"/>
              </a:rPr>
              <a:t>aire</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tu</a:t>
            </a:r>
            <a:r>
              <a:rPr lang="en-US" sz="2400" dirty="0">
                <a:solidFill>
                  <a:schemeClr val="dk1"/>
                </a:solidFill>
                <a:latin typeface="Arial" panose="020B0604020202020204" pitchFamily="34" charset="0"/>
                <a:cs typeface="Arial" panose="020B0604020202020204" pitchFamily="34" charset="0"/>
              </a:rPr>
              <a:t> barrio es </a:t>
            </a:r>
            <a:r>
              <a:rPr lang="en-US" sz="2400" dirty="0" err="1">
                <a:solidFill>
                  <a:schemeClr val="dk1"/>
                </a:solidFill>
                <a:latin typeface="Arial" panose="020B0604020202020204" pitchFamily="34" charset="0"/>
                <a:cs typeface="Arial" panose="020B0604020202020204" pitchFamily="34" charset="0"/>
              </a:rPr>
              <a:t>buena</a:t>
            </a:r>
            <a:r>
              <a:rPr lang="en-US" sz="2400" dirty="0">
                <a:solidFill>
                  <a:schemeClr val="dk1"/>
                </a:solidFill>
                <a:latin typeface="Arial" panose="020B0604020202020204" pitchFamily="34" charset="0"/>
                <a:cs typeface="Arial" panose="020B0604020202020204" pitchFamily="34" charset="0"/>
              </a:rPr>
              <a:t> o mala? ¿Cómo lo sabes? ¿</a:t>
            </a:r>
            <a:r>
              <a:rPr lang="en-US" sz="2400" dirty="0" err="1">
                <a:solidFill>
                  <a:schemeClr val="dk1"/>
                </a:solidFill>
                <a:latin typeface="Arial" panose="020B0604020202020204" pitchFamily="34" charset="0"/>
                <a:cs typeface="Arial" panose="020B0604020202020204" pitchFamily="34" charset="0"/>
              </a:rPr>
              <a:t>Qué</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indicios</a:t>
            </a:r>
            <a:r>
              <a:rPr lang="en-US" sz="2400" dirty="0">
                <a:solidFill>
                  <a:schemeClr val="dk1"/>
                </a:solidFill>
                <a:latin typeface="Arial" panose="020B0604020202020204" pitchFamily="34" charset="0"/>
                <a:cs typeface="Arial" panose="020B0604020202020204" pitchFamily="34" charset="0"/>
              </a:rPr>
              <a:t> hay de </a:t>
            </a:r>
            <a:r>
              <a:rPr lang="en-US" sz="2400" dirty="0" err="1">
                <a:solidFill>
                  <a:schemeClr val="dk1"/>
                </a:solidFill>
                <a:latin typeface="Arial" panose="020B0604020202020204" pitchFamily="34" charset="0"/>
                <a:cs typeface="Arial" panose="020B0604020202020204" pitchFamily="34" charset="0"/>
              </a:rPr>
              <a:t>contaminación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atmosférica</a:t>
            </a:r>
            <a:r>
              <a:rPr lang="en-US" sz="2400" dirty="0">
                <a:solidFill>
                  <a:schemeClr val="dk1"/>
                </a:solidFill>
                <a:latin typeface="Arial" panose="020B0604020202020204" pitchFamily="34" charset="0"/>
                <a:cs typeface="Arial" panose="020B0604020202020204" pitchFamily="34" charset="0"/>
              </a:rPr>
              <a:t>? </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Font typeface="Calibri"/>
              <a:buAutoNum type="arabicPeriod"/>
            </a:pPr>
            <a:r>
              <a:rPr lang="en-US" sz="2400" dirty="0">
                <a:solidFill>
                  <a:schemeClr val="dk1"/>
                </a:solidFill>
                <a:latin typeface="Arial" panose="020B0604020202020204" pitchFamily="34" charset="0"/>
                <a:cs typeface="Arial" panose="020B0604020202020204" pitchFamily="34" charset="0"/>
              </a:rPr>
              <a:t>¿Alguna </a:t>
            </a:r>
            <a:r>
              <a:rPr lang="en-US" sz="2400" dirty="0" err="1">
                <a:solidFill>
                  <a:schemeClr val="dk1"/>
                </a:solidFill>
                <a:latin typeface="Arial" panose="020B0604020202020204" pitchFamily="34" charset="0"/>
                <a:cs typeface="Arial" panose="020B0604020202020204" pitchFamily="34" charset="0"/>
              </a:rPr>
              <a:t>vez</a:t>
            </a:r>
            <a:r>
              <a:rPr lang="en-US" sz="2400" dirty="0">
                <a:solidFill>
                  <a:schemeClr val="dk1"/>
                </a:solidFill>
                <a:latin typeface="Arial" panose="020B0604020202020204" pitchFamily="34" charset="0"/>
                <a:cs typeface="Arial" panose="020B0604020202020204" pitchFamily="34" charset="0"/>
              </a:rPr>
              <a:t> has </a:t>
            </a:r>
            <a:r>
              <a:rPr lang="en-US" sz="2400" dirty="0" err="1">
                <a:solidFill>
                  <a:schemeClr val="dk1"/>
                </a:solidFill>
                <a:latin typeface="Arial" panose="020B0604020202020204" pitchFamily="34" charset="0"/>
                <a:cs typeface="Arial" panose="020B0604020202020204" pitchFamily="34" charset="0"/>
              </a:rPr>
              <a:t>sentido</a:t>
            </a:r>
            <a:r>
              <a:rPr lang="en-US" sz="2400" dirty="0">
                <a:solidFill>
                  <a:schemeClr val="dk1"/>
                </a:solidFill>
                <a:latin typeface="Arial" panose="020B0604020202020204" pitchFamily="34" charset="0"/>
                <a:cs typeface="Arial" panose="020B0604020202020204" pitchFamily="34" charset="0"/>
              </a:rPr>
              <a:t> ardor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los</a:t>
            </a:r>
            <a:r>
              <a:rPr lang="en-US" sz="2400" dirty="0">
                <a:solidFill>
                  <a:schemeClr val="dk1"/>
                </a:solidFill>
                <a:latin typeface="Arial" panose="020B0604020202020204" pitchFamily="34" charset="0"/>
                <a:cs typeface="Arial" panose="020B0604020202020204" pitchFamily="34" charset="0"/>
              </a:rPr>
              <a:t> ojos, </a:t>
            </a:r>
            <a:r>
              <a:rPr lang="en-US" sz="2400" dirty="0" err="1">
                <a:solidFill>
                  <a:schemeClr val="dk1"/>
                </a:solidFill>
                <a:latin typeface="Arial" panose="020B0604020202020204" pitchFamily="34" charset="0"/>
                <a:cs typeface="Arial" panose="020B0604020202020204" pitchFamily="34" charset="0"/>
              </a:rPr>
              <a:t>picazón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la </a:t>
            </a:r>
            <a:r>
              <a:rPr lang="en-US" sz="2400" dirty="0" err="1">
                <a:solidFill>
                  <a:schemeClr val="dk1"/>
                </a:solidFill>
                <a:latin typeface="Arial" panose="020B0604020202020204" pitchFamily="34" charset="0"/>
                <a:cs typeface="Arial" panose="020B0604020202020204" pitchFamily="34" charset="0"/>
              </a:rPr>
              <a:t>garganta</a:t>
            </a:r>
            <a:r>
              <a:rPr lang="en-US" sz="2400" dirty="0">
                <a:solidFill>
                  <a:schemeClr val="dk1"/>
                </a:solidFill>
                <a:latin typeface="Arial" panose="020B0604020202020204" pitchFamily="34" charset="0"/>
                <a:cs typeface="Arial" panose="020B0604020202020204" pitchFamily="34" charset="0"/>
              </a:rPr>
              <a:t> o </a:t>
            </a:r>
            <a:r>
              <a:rPr lang="en-US" sz="2400" dirty="0" err="1">
                <a:solidFill>
                  <a:schemeClr val="dk1"/>
                </a:solidFill>
                <a:latin typeface="Arial" panose="020B0604020202020204" pitchFamily="34" charset="0"/>
                <a:cs typeface="Arial" panose="020B0604020202020204" pitchFamily="34" charset="0"/>
              </a:rPr>
              <a:t>dificultad</a:t>
            </a:r>
            <a:r>
              <a:rPr lang="en-US" sz="2400" dirty="0">
                <a:solidFill>
                  <a:schemeClr val="dk1"/>
                </a:solidFill>
                <a:latin typeface="Arial" panose="020B0604020202020204" pitchFamily="34" charset="0"/>
                <a:cs typeface="Arial" panose="020B0604020202020204" pitchFamily="34" charset="0"/>
              </a:rPr>
              <a:t> para </a:t>
            </a:r>
            <a:r>
              <a:rPr lang="en-US" sz="2400" dirty="0" err="1">
                <a:solidFill>
                  <a:schemeClr val="dk1"/>
                </a:solidFill>
                <a:latin typeface="Arial" panose="020B0604020202020204" pitchFamily="34" charset="0"/>
                <a:cs typeface="Arial" panose="020B0604020202020204" pitchFamily="34" charset="0"/>
              </a:rPr>
              <a:t>respirar</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días con </a:t>
            </a:r>
            <a:r>
              <a:rPr lang="en-US" sz="2400" dirty="0" err="1">
                <a:solidFill>
                  <a:schemeClr val="dk1"/>
                </a:solidFill>
                <a:latin typeface="Arial" panose="020B0604020202020204" pitchFamily="34" charset="0"/>
                <a:cs typeface="Arial" panose="020B0604020202020204" pitchFamily="34" charset="0"/>
              </a:rPr>
              <a:t>contaminación</a:t>
            </a:r>
            <a:r>
              <a:rPr lang="en-US" sz="2400" dirty="0">
                <a:solidFill>
                  <a:schemeClr val="dk1"/>
                </a:solidFill>
                <a:latin typeface="Arial" panose="020B0604020202020204" pitchFamily="34" charset="0"/>
                <a:cs typeface="Arial" panose="020B0604020202020204" pitchFamily="34" charset="0"/>
              </a:rPr>
              <a:t>? </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Font typeface="Calibri"/>
              <a:buAutoNum type="arabicPeriod"/>
            </a:pPr>
            <a:r>
              <a:rPr lang="en-US" sz="2400" dirty="0">
                <a:solidFill>
                  <a:schemeClr val="dk1"/>
                </a:solidFill>
                <a:latin typeface="Arial" panose="020B0604020202020204" pitchFamily="34" charset="0"/>
                <a:cs typeface="Arial" panose="020B0604020202020204" pitchFamily="34" charset="0"/>
              </a:rPr>
              <a:t>¿En </a:t>
            </a:r>
            <a:r>
              <a:rPr lang="en-US" sz="2400" dirty="0" err="1">
                <a:solidFill>
                  <a:schemeClr val="dk1"/>
                </a:solidFill>
                <a:latin typeface="Arial" panose="020B0604020202020204" pitchFamily="34" charset="0"/>
                <a:cs typeface="Arial" panose="020B0604020202020204" pitchFamily="34" charset="0"/>
              </a:rPr>
              <a:t>qué</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época</a:t>
            </a:r>
            <a:r>
              <a:rPr lang="en-US" sz="2400" dirty="0">
                <a:solidFill>
                  <a:schemeClr val="dk1"/>
                </a:solidFill>
                <a:latin typeface="Arial" panose="020B0604020202020204" pitchFamily="34" charset="0"/>
                <a:cs typeface="Arial" panose="020B0604020202020204" pitchFamily="34" charset="0"/>
              </a:rPr>
              <a:t> del </a:t>
            </a:r>
            <a:r>
              <a:rPr lang="en-US" sz="2400" dirty="0" err="1">
                <a:solidFill>
                  <a:schemeClr val="dk1"/>
                </a:solidFill>
                <a:latin typeface="Arial" panose="020B0604020202020204" pitchFamily="34" charset="0"/>
                <a:cs typeface="Arial" panose="020B0604020202020204" pitchFamily="34" charset="0"/>
              </a:rPr>
              <a:t>año</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te</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parece</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que</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el</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aire</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está</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más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sucio</a:t>
            </a:r>
            <a:r>
              <a:rPr lang="en-US" sz="2400" dirty="0">
                <a:solidFill>
                  <a:schemeClr val="dk1"/>
                </a:solidFill>
                <a:latin typeface="Arial" panose="020B0604020202020204" pitchFamily="34" charset="0"/>
                <a:cs typeface="Arial" panose="020B0604020202020204" pitchFamily="34" charset="0"/>
              </a:rPr>
              <a:t>”?</a:t>
            </a:r>
            <a:endParaRPr dirty="0">
              <a:solidFill>
                <a:schemeClr val="dk1"/>
              </a:solidFill>
              <a:latin typeface="Arial" panose="020B0604020202020204" pitchFamily="34" charset="0"/>
              <a:cs typeface="Arial" panose="020B0604020202020204" pitchFamily="34" charset="0"/>
            </a:endParaRPr>
          </a:p>
          <a:p>
            <a:pPr marL="0" lvl="0" indent="0" algn="l" rtl="0">
              <a:lnSpc>
                <a:spcPct val="90000"/>
              </a:lnSpc>
              <a:spcBef>
                <a:spcPts val="1000"/>
              </a:spcBef>
              <a:spcAft>
                <a:spcPts val="0"/>
              </a:spcAft>
              <a:buClr>
                <a:srgbClr val="3F3F3F"/>
              </a:buClr>
              <a:buSzPts val="1800"/>
              <a:buNone/>
            </a:pPr>
            <a:endParaRPr sz="1800" dirty="0">
              <a:latin typeface="Arial" panose="020B0604020202020204" pitchFamily="34" charset="0"/>
              <a:cs typeface="Arial" panose="020B0604020202020204" pitchFamily="34" charset="0"/>
            </a:endParaRPr>
          </a:p>
        </p:txBody>
      </p:sp>
      <p:sp>
        <p:nvSpPr>
          <p:cNvPr id="86" name="Google Shape;86;p2"/>
          <p:cNvSpPr txBox="1"/>
          <p:nvPr/>
        </p:nvSpPr>
        <p:spPr>
          <a:xfrm>
            <a:off x="5925893" y="4786215"/>
            <a:ext cx="587035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u="sng" strike="noStrike" cap="none" dirty="0">
                <a:solidFill>
                  <a:schemeClr val="hlink"/>
                </a:solidFill>
                <a:latin typeface="Arial" panose="020B0604020202020204" pitchFamily="34" charset="0"/>
                <a:ea typeface="Calibri"/>
                <a:cs typeface="Arial" panose="020B0604020202020204" pitchFamily="34" charset="0"/>
                <a:sym typeface="Calibri"/>
                <a:hlinkClick r:id="rId3"/>
              </a:rPr>
              <a:t>https://www.youtube.com/watch?v=v4tLH-BuqCA</a:t>
            </a:r>
            <a:endParaRPr sz="14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87" name="Google Shape;87;p2"/>
          <p:cNvSpPr txBox="1"/>
          <p:nvPr/>
        </p:nvSpPr>
        <p:spPr>
          <a:xfrm>
            <a:off x="495757" y="763818"/>
            <a:ext cx="11191041" cy="1069639"/>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spc="-90" dirty="0" err="1">
                <a:solidFill>
                  <a:srgbClr val="1B75BC"/>
                </a:solidFill>
                <a:latin typeface="Arial" panose="020B0604020202020204" pitchFamily="34" charset="0"/>
                <a:ea typeface="Lato Black"/>
                <a:cs typeface="Arial" panose="020B0604020202020204" pitchFamily="34" charset="0"/>
                <a:sym typeface="Lato Black"/>
              </a:rPr>
              <a:t>Contaminación</a:t>
            </a:r>
            <a:r>
              <a:rPr lang="en-US" sz="4200" b="1" u="none" strike="noStrike" cap="none" spc="-90" dirty="0">
                <a:solidFill>
                  <a:srgbClr val="1B75BC"/>
                </a:solidFill>
                <a:latin typeface="Arial" panose="020B0604020202020204" pitchFamily="34" charset="0"/>
                <a:ea typeface="Lato Black"/>
                <a:cs typeface="Arial" panose="020B0604020202020204" pitchFamily="34" charset="0"/>
                <a:sym typeface="Lato Black"/>
              </a:rPr>
              <a:t> </a:t>
            </a:r>
            <a:r>
              <a:rPr lang="en-US" sz="4200" b="1" u="none" strike="noStrike" cap="none" spc="-90" dirty="0" err="1">
                <a:solidFill>
                  <a:srgbClr val="1B75BC"/>
                </a:solidFill>
                <a:latin typeface="Arial" panose="020B0604020202020204" pitchFamily="34" charset="0"/>
                <a:ea typeface="Lato Black"/>
                <a:cs typeface="Arial" panose="020B0604020202020204" pitchFamily="34" charset="0"/>
                <a:sym typeface="Lato Black"/>
              </a:rPr>
              <a:t>atmosférica</a:t>
            </a:r>
            <a:r>
              <a:rPr lang="en-US" sz="4200" b="1" u="none" strike="noStrike" cap="none" spc="-90" dirty="0">
                <a:solidFill>
                  <a:srgbClr val="1B75BC"/>
                </a:solidFill>
                <a:latin typeface="Arial" panose="020B0604020202020204" pitchFamily="34" charset="0"/>
                <a:ea typeface="Lato Black"/>
                <a:cs typeface="Arial" panose="020B0604020202020204" pitchFamily="34" charset="0"/>
                <a:sym typeface="Lato Black"/>
              </a:rPr>
              <a:t> 101 </a:t>
            </a:r>
            <a:r>
              <a:rPr lang="en-US" sz="4200" b="1" u="none" strike="noStrike" cap="none" spc="-90" dirty="0" err="1">
                <a:solidFill>
                  <a:srgbClr val="1B75BC"/>
                </a:solidFill>
                <a:latin typeface="Arial" panose="020B0604020202020204" pitchFamily="34" charset="0"/>
                <a:ea typeface="Lato Black"/>
                <a:cs typeface="Arial" panose="020B0604020202020204" pitchFamily="34" charset="0"/>
                <a:sym typeface="Lato Black"/>
              </a:rPr>
              <a:t>Introducción</a:t>
            </a:r>
            <a:r>
              <a:rPr lang="en-US" sz="4200" b="1" u="none" strike="noStrike" cap="none" spc="-90" dirty="0">
                <a:solidFill>
                  <a:srgbClr val="1B75BC"/>
                </a:solidFill>
                <a:latin typeface="Arial" panose="020B0604020202020204" pitchFamily="34" charset="0"/>
                <a:ea typeface="Lato Black"/>
                <a:cs typeface="Arial" panose="020B0604020202020204" pitchFamily="34" charset="0"/>
                <a:sym typeface="Lato Black"/>
              </a:rPr>
              <a:t> </a:t>
            </a:r>
            <a:endParaRPr sz="4200" b="1" i="0" u="none" strike="noStrike" cap="none" spc="-90" dirty="0">
              <a:solidFill>
                <a:srgbClr val="1B75BC"/>
              </a:solidFill>
              <a:latin typeface="Arial"/>
              <a:ea typeface="Arial"/>
              <a:cs typeface="Arial"/>
              <a:sym typeface="Arial"/>
            </a:endParaRPr>
          </a:p>
        </p:txBody>
      </p:sp>
      <p:pic>
        <p:nvPicPr>
          <p:cNvPr id="88" name="Google Shape;88;p2" descr="A new report says that metro Atlanta residents are breathing some of the worst air in the Southeast. Residents are being exposed to more smog and soot pollution since last year, giving the city a failing grade in multiple categories.&#10;&#10;Subscribe to FOX 5 Atlanta!: https://bit.ly/3vpFpcm&#10;&#10;Watch FOX 5 Atlanta Live: https://www.fox5atlanta.com/live&#10;&#10;FOX 5 Atlanta delivers breaking news, live events, investigations, politics, entertainment, business news and local stories from metro Atlanta, north Georgia and across the nation.&#10;&#10;Watch more from FOX 5 Atlanta on YouTube:&#10;FOX 5 News: https://www.youtube.com/playlist?list=PLUgtVJuOxfqkmrF1fONNmi8nKI0Z-FPE-&#10;FOX 5 Atlanta I-Team: https://www.youtube.com/playlist?list=PLUgtVJuOxfqlb_I16wBwizoAoUsfKEeWB&#10;Good Day Atlanta: https://www.youtube.com/playlist?list=PLUgtVJuOxfqlKT5xsbsPFgr5EBzdsWTvG&#10;FOX 5 Extras: https://www.youtube.com/playlist?list=PLUgtVJuOxfqli-5MS_2X-i6bNGWvV0RYP&#10;You Decide: https://www.youtube.com/playlist?list=PLUgtVJuOxfqnCKb7UkRde2NXuaoPEAXut&#10;&#10;Download the FOX 5 Atlanta app: https://www.fox5atlanta.com/app&#10;&#10;Download the FOX 5 Storm Team app: https://www.fox5atlanta.com/storm&#10;&#10;Follow FOX 5 Atlanta on Facebook: https://facebook.com/fox5atlanta&#10;&#10;Follow FOX 5 Atlanta on Twitter: https://twitter.com/FOX5Atlanta&#10;&#10;Follow FOX 5 Atlanta on Instagram: https://www.instagram.com/fox5atlanta/&#10;&#10;Subscribe to the Morning Brief and other newsletters from FOX 5 Atlanta: https://www.fox5atlanta.com/email" title="Atlanta air quality receives failing grade | FOX 5 News">
            <a:hlinkClick r:id="rId4"/>
          </p:cNvPr>
          <p:cNvPicPr preferRelativeResize="0"/>
          <p:nvPr/>
        </p:nvPicPr>
        <p:blipFill rotWithShape="1">
          <a:blip r:embed="rId5">
            <a:alphaModFix/>
          </a:blip>
          <a:srcRect/>
          <a:stretch/>
        </p:blipFill>
        <p:spPr>
          <a:xfrm>
            <a:off x="6381348" y="1833457"/>
            <a:ext cx="4959450" cy="27896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3"/>
          <p:cNvSpPr txBox="1">
            <a:spLocks noGrp="1"/>
          </p:cNvSpPr>
          <p:nvPr>
            <p:ph type="title" idx="4294967295"/>
          </p:nvPr>
        </p:nvSpPr>
        <p:spPr>
          <a:xfrm>
            <a:off x="444850" y="765321"/>
            <a:ext cx="958467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Los 6 </a:t>
            </a:r>
            <a:r>
              <a:rPr lang="en-US" sz="4200" b="1" dirty="0" err="1">
                <a:solidFill>
                  <a:srgbClr val="1B75BC"/>
                </a:solidFill>
                <a:latin typeface="Arial" panose="020B0604020202020204" pitchFamily="34" charset="0"/>
                <a:cs typeface="Arial" panose="020B0604020202020204" pitchFamily="34" charset="0"/>
              </a:rPr>
              <a:t>contaminantes</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atmosféricos</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más</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comunes</a:t>
            </a:r>
            <a:r>
              <a:rPr lang="en-US" sz="4200" b="1" dirty="0">
                <a:solidFill>
                  <a:srgbClr val="1B75BC"/>
                </a:solidFill>
                <a:latin typeface="Arial" panose="020B0604020202020204" pitchFamily="34" charset="0"/>
                <a:cs typeface="Arial" panose="020B0604020202020204" pitchFamily="34" charset="0"/>
              </a:rPr>
              <a:t> </a:t>
            </a:r>
            <a:endParaRPr sz="4200" b="1" dirty="0">
              <a:solidFill>
                <a:srgbClr val="1B75BC"/>
              </a:solidFill>
              <a:latin typeface="Arial" panose="020B0604020202020204" pitchFamily="34" charset="0"/>
              <a:cs typeface="Arial" panose="020B0604020202020204" pitchFamily="34" charset="0"/>
            </a:endParaRPr>
          </a:p>
        </p:txBody>
      </p:sp>
      <p:sp>
        <p:nvSpPr>
          <p:cNvPr id="97" name="Google Shape;97;p3"/>
          <p:cNvSpPr txBox="1">
            <a:spLocks noGrp="1"/>
          </p:cNvSpPr>
          <p:nvPr>
            <p:ph type="body" idx="4294967295"/>
          </p:nvPr>
        </p:nvSpPr>
        <p:spPr>
          <a:xfrm>
            <a:off x="451689" y="2173569"/>
            <a:ext cx="6290631" cy="4351338"/>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Dióxido</a:t>
            </a:r>
            <a:r>
              <a:rPr lang="en-US" sz="2400" dirty="0">
                <a:solidFill>
                  <a:schemeClr val="dk1"/>
                </a:solidFill>
                <a:latin typeface="Arial" panose="020B0604020202020204" pitchFamily="34" charset="0"/>
                <a:cs typeface="Arial" panose="020B0604020202020204" pitchFamily="34" charset="0"/>
              </a:rPr>
              <a:t> de </a:t>
            </a:r>
            <a:r>
              <a:rPr lang="en-US" sz="2400" dirty="0" err="1">
                <a:solidFill>
                  <a:schemeClr val="dk1"/>
                </a:solidFill>
                <a:latin typeface="Arial" panose="020B0604020202020204" pitchFamily="34" charset="0"/>
                <a:cs typeface="Arial" panose="020B0604020202020204" pitchFamily="34" charset="0"/>
              </a:rPr>
              <a:t>azufre</a:t>
            </a:r>
            <a:r>
              <a:rPr lang="en-US" sz="2400" dirty="0">
                <a:solidFill>
                  <a:schemeClr val="dk1"/>
                </a:solidFill>
                <a:latin typeface="Arial" panose="020B0604020202020204" pitchFamily="34" charset="0"/>
                <a:cs typeface="Arial" panose="020B0604020202020204" pitchFamily="34" charset="0"/>
              </a:rPr>
              <a:t> (SO</a:t>
            </a:r>
            <a:r>
              <a:rPr lang="en-US" sz="2400" baseline="-25000" dirty="0">
                <a:solidFill>
                  <a:schemeClr val="dk1"/>
                </a:solidFill>
                <a:latin typeface="Arial" panose="020B0604020202020204" pitchFamily="34" charset="0"/>
                <a:cs typeface="Arial" panose="020B0604020202020204" pitchFamily="34" charset="0"/>
              </a:rPr>
              <a:t>2</a:t>
            </a:r>
            <a:r>
              <a:rPr lang="en-US" sz="2400" dirty="0">
                <a:solidFill>
                  <a:schemeClr val="dk1"/>
                </a:solidFill>
                <a:latin typeface="Arial" panose="020B0604020202020204" pitchFamily="34" charset="0"/>
                <a:cs typeface="Arial" panose="020B0604020202020204" pitchFamily="34" charset="0"/>
              </a:rPr>
              <a:t> )</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Dióxido</a:t>
            </a:r>
            <a:r>
              <a:rPr lang="en-US" sz="2400" dirty="0">
                <a:solidFill>
                  <a:schemeClr val="dk1"/>
                </a:solidFill>
                <a:latin typeface="Arial" panose="020B0604020202020204" pitchFamily="34" charset="0"/>
                <a:cs typeface="Arial" panose="020B0604020202020204" pitchFamily="34" charset="0"/>
              </a:rPr>
              <a:t> de </a:t>
            </a:r>
            <a:r>
              <a:rPr lang="en-US" sz="2400" dirty="0" err="1">
                <a:solidFill>
                  <a:schemeClr val="dk1"/>
                </a:solidFill>
                <a:latin typeface="Arial" panose="020B0604020202020204" pitchFamily="34" charset="0"/>
                <a:cs typeface="Arial" panose="020B0604020202020204" pitchFamily="34" charset="0"/>
              </a:rPr>
              <a:t>nitrógeno</a:t>
            </a:r>
            <a:r>
              <a:rPr lang="en-US" sz="2400" dirty="0">
                <a:solidFill>
                  <a:schemeClr val="dk1"/>
                </a:solidFill>
                <a:latin typeface="Arial" panose="020B0604020202020204" pitchFamily="34" charset="0"/>
                <a:cs typeface="Arial" panose="020B0604020202020204" pitchFamily="34" charset="0"/>
              </a:rPr>
              <a:t> (NO</a:t>
            </a:r>
            <a:r>
              <a:rPr lang="en-US" sz="2400" baseline="-25000" dirty="0">
                <a:solidFill>
                  <a:schemeClr val="dk1"/>
                </a:solidFill>
                <a:latin typeface="Arial" panose="020B0604020202020204" pitchFamily="34" charset="0"/>
                <a:cs typeface="Arial" panose="020B0604020202020204" pitchFamily="34" charset="0"/>
              </a:rPr>
              <a:t>2</a:t>
            </a:r>
            <a:r>
              <a:rPr lang="en-US" sz="2400" dirty="0">
                <a:solidFill>
                  <a:schemeClr val="dk1"/>
                </a:solidFill>
                <a:latin typeface="Arial" panose="020B0604020202020204" pitchFamily="34" charset="0"/>
                <a:cs typeface="Arial" panose="020B0604020202020204" pitchFamily="34" charset="0"/>
              </a:rPr>
              <a:t> )</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Monóxido</a:t>
            </a:r>
            <a:r>
              <a:rPr lang="en-US" sz="2400" dirty="0">
                <a:solidFill>
                  <a:schemeClr val="dk1"/>
                </a:solidFill>
                <a:latin typeface="Arial" panose="020B0604020202020204" pitchFamily="34" charset="0"/>
                <a:cs typeface="Arial" panose="020B0604020202020204" pitchFamily="34" charset="0"/>
              </a:rPr>
              <a:t> de </a:t>
            </a:r>
            <a:r>
              <a:rPr lang="en-US" sz="2400" dirty="0" err="1">
                <a:solidFill>
                  <a:schemeClr val="dk1"/>
                </a:solidFill>
                <a:latin typeface="Arial" panose="020B0604020202020204" pitchFamily="34" charset="0"/>
                <a:cs typeface="Arial" panose="020B0604020202020204" pitchFamily="34" charset="0"/>
              </a:rPr>
              <a:t>carbono</a:t>
            </a:r>
            <a:r>
              <a:rPr lang="en-US" sz="2400" dirty="0">
                <a:solidFill>
                  <a:schemeClr val="dk1"/>
                </a:solidFill>
                <a:latin typeface="Arial" panose="020B0604020202020204" pitchFamily="34" charset="0"/>
                <a:cs typeface="Arial" panose="020B0604020202020204" pitchFamily="34" charset="0"/>
              </a:rPr>
              <a:t> (CO)</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latin typeface="Arial" panose="020B0604020202020204" pitchFamily="34" charset="0"/>
                <a:cs typeface="Arial" panose="020B0604020202020204" pitchFamily="34" charset="0"/>
              </a:rPr>
              <a:t>Plomo (Pb)</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Partículas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en</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suspensión</a:t>
            </a:r>
            <a:r>
              <a:rPr lang="en-US" sz="2400" dirty="0">
                <a:solidFill>
                  <a:schemeClr val="dk1"/>
                </a:solidFill>
                <a:latin typeface="Arial" panose="020B0604020202020204" pitchFamily="34" charset="0"/>
                <a:cs typeface="Arial" panose="020B0604020202020204" pitchFamily="34" charset="0"/>
              </a:rPr>
              <a:t> (PM</a:t>
            </a:r>
            <a:r>
              <a:rPr lang="en-US" sz="2400" baseline="-25000" dirty="0">
                <a:solidFill>
                  <a:schemeClr val="dk1"/>
                </a:solidFill>
                <a:latin typeface="Arial" panose="020B0604020202020204" pitchFamily="34" charset="0"/>
                <a:cs typeface="Arial" panose="020B0604020202020204" pitchFamily="34" charset="0"/>
              </a:rPr>
              <a:t>2.5</a:t>
            </a:r>
            <a:r>
              <a:rPr lang="en-US" sz="2400" dirty="0">
                <a:solidFill>
                  <a:schemeClr val="dk1"/>
                </a:solidFill>
                <a:latin typeface="Arial" panose="020B0604020202020204" pitchFamily="34" charset="0"/>
                <a:cs typeface="Arial" panose="020B0604020202020204" pitchFamily="34" charset="0"/>
              </a:rPr>
              <a:t> o PM</a:t>
            </a:r>
            <a:r>
              <a:rPr lang="en-US" sz="2400" baseline="-25000" dirty="0">
                <a:solidFill>
                  <a:schemeClr val="dk1"/>
                </a:solidFill>
                <a:latin typeface="Arial" panose="020B0604020202020204" pitchFamily="34" charset="0"/>
                <a:cs typeface="Arial" panose="020B0604020202020204" pitchFamily="34" charset="0"/>
              </a:rPr>
              <a:t>10</a:t>
            </a:r>
            <a:r>
              <a:rPr lang="en-US" sz="2400" dirty="0">
                <a:solidFill>
                  <a:schemeClr val="dk1"/>
                </a:solidFill>
                <a:latin typeface="Arial" panose="020B0604020202020204" pitchFamily="34" charset="0"/>
                <a:cs typeface="Arial" panose="020B0604020202020204" pitchFamily="34" charset="0"/>
              </a:rPr>
              <a:t> )</a:t>
            </a:r>
            <a:endParaRPr dirty="0">
              <a:solidFill>
                <a:schemeClr val="dk1"/>
              </a:solidFill>
              <a:latin typeface="Arial" panose="020B0604020202020204" pitchFamily="34" charset="0"/>
              <a:cs typeface="Arial" panose="020B0604020202020204" pitchFamily="34" charset="0"/>
            </a:endParaRPr>
          </a:p>
          <a:p>
            <a:pPr marL="457200" lvl="0" indent="-457200" algn="l" rtl="0">
              <a:lnSpc>
                <a:spcPct val="90000"/>
              </a:lnSpc>
              <a:spcBef>
                <a:spcPts val="100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Ozono</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troposférico</a:t>
            </a:r>
            <a:r>
              <a:rPr lang="en-US" sz="2400" dirty="0">
                <a:solidFill>
                  <a:schemeClr val="dk1"/>
                </a:solidFill>
                <a:latin typeface="Arial" panose="020B0604020202020204" pitchFamily="34" charset="0"/>
                <a:cs typeface="Arial" panose="020B0604020202020204" pitchFamily="34" charset="0"/>
              </a:rPr>
              <a:t> (O</a:t>
            </a:r>
            <a:r>
              <a:rPr lang="en-US" sz="2400" baseline="-25000" dirty="0">
                <a:solidFill>
                  <a:schemeClr val="dk1"/>
                </a:solidFill>
                <a:latin typeface="Arial" panose="020B0604020202020204" pitchFamily="34" charset="0"/>
                <a:cs typeface="Arial" panose="020B0604020202020204" pitchFamily="34" charset="0"/>
              </a:rPr>
              <a:t>3</a:t>
            </a:r>
            <a:r>
              <a:rPr lang="en-US" sz="2400" dirty="0">
                <a:solidFill>
                  <a:schemeClr val="dk1"/>
                </a:solidFill>
                <a:latin typeface="Arial" panose="020B0604020202020204" pitchFamily="34" charset="0"/>
                <a:cs typeface="Arial" panose="020B0604020202020204" pitchFamily="34" charset="0"/>
              </a:rPr>
              <a:t> )</a:t>
            </a:r>
            <a:endParaRPr sz="2400" dirty="0">
              <a:solidFill>
                <a:schemeClr val="dk1"/>
              </a:solidFill>
              <a:latin typeface="Arial" panose="020B0604020202020204" pitchFamily="34" charset="0"/>
              <a:cs typeface="Arial" panose="020B0604020202020204" pitchFamily="34" charset="0"/>
            </a:endParaRPr>
          </a:p>
          <a:p>
            <a:pPr marL="457200" lvl="0" indent="-381000" algn="l" rtl="0">
              <a:lnSpc>
                <a:spcPct val="90000"/>
              </a:lnSpc>
              <a:spcBef>
                <a:spcPts val="1000"/>
              </a:spcBef>
              <a:spcAft>
                <a:spcPts val="0"/>
              </a:spcAft>
              <a:buClr>
                <a:schemeClr val="dk1"/>
              </a:buClr>
              <a:buSzPts val="2400"/>
              <a:buAutoNum type="arabicPeriod"/>
            </a:pPr>
            <a:r>
              <a:rPr lang="en-US" sz="2400" dirty="0" err="1">
                <a:solidFill>
                  <a:schemeClr val="dk1"/>
                </a:solidFill>
                <a:latin typeface="Arial" panose="020B0604020202020204" pitchFamily="34" charset="0"/>
                <a:cs typeface="Arial" panose="020B0604020202020204" pitchFamily="34" charset="0"/>
              </a:rPr>
              <a:t>Compuestos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orgánicos</a:t>
            </a:r>
            <a:r>
              <a:rPr lang="en-US" sz="2400" dirty="0">
                <a:solidFill>
                  <a:schemeClr val="dk1"/>
                </a:solidFill>
                <a:latin typeface="Arial" panose="020B0604020202020204" pitchFamily="34" charset="0"/>
                <a:cs typeface="Arial" panose="020B0604020202020204" pitchFamily="34" charset="0"/>
              </a:rPr>
              <a:t> </a:t>
            </a:r>
            <a:r>
              <a:rPr lang="en-US" sz="2400" dirty="0" err="1">
                <a:solidFill>
                  <a:schemeClr val="dk1"/>
                </a:solidFill>
                <a:latin typeface="Arial" panose="020B0604020202020204" pitchFamily="34" charset="0"/>
                <a:cs typeface="Arial" panose="020B0604020202020204" pitchFamily="34" charset="0"/>
              </a:rPr>
              <a:t>volátiles</a:t>
            </a:r>
            <a:r>
              <a:rPr lang="en-US" sz="2400" dirty="0">
                <a:solidFill>
                  <a:schemeClr val="dk1"/>
                </a:solidFill>
                <a:latin typeface="Arial" panose="020B0604020202020204" pitchFamily="34" charset="0"/>
                <a:cs typeface="Arial" panose="020B0604020202020204" pitchFamily="34" charset="0"/>
              </a:rPr>
              <a:t> (COV)</a:t>
            </a:r>
            <a:endParaRPr sz="2400" dirty="0">
              <a:solidFill>
                <a:schemeClr val="dk1"/>
              </a:solidFill>
              <a:latin typeface="Arial" panose="020B0604020202020204" pitchFamily="34" charset="0"/>
              <a:cs typeface="Arial" panose="020B0604020202020204" pitchFamily="34" charset="0"/>
            </a:endParaRPr>
          </a:p>
          <a:p>
            <a:pPr marL="457200" lvl="0" indent="-304800" algn="l" rtl="0">
              <a:lnSpc>
                <a:spcPct val="90000"/>
              </a:lnSpc>
              <a:spcBef>
                <a:spcPts val="1000"/>
              </a:spcBef>
              <a:spcAft>
                <a:spcPts val="0"/>
              </a:spcAft>
              <a:buClr>
                <a:srgbClr val="3F3F3F"/>
              </a:buClr>
              <a:buSzPts val="2400"/>
              <a:buNone/>
            </a:pPr>
            <a:endParaRPr sz="2400" u="sng" dirty="0">
              <a:latin typeface="Arial" panose="020B0604020202020204" pitchFamily="34" charset="0"/>
              <a:cs typeface="Arial" panose="020B0604020202020204" pitchFamily="34" charset="0"/>
            </a:endParaRPr>
          </a:p>
          <a:p>
            <a:pPr marL="457200" lvl="0" indent="-304800" algn="l" rtl="0">
              <a:lnSpc>
                <a:spcPct val="90000"/>
              </a:lnSpc>
              <a:spcBef>
                <a:spcPts val="1000"/>
              </a:spcBef>
              <a:spcAft>
                <a:spcPts val="0"/>
              </a:spcAft>
              <a:buClr>
                <a:srgbClr val="3F3F3F"/>
              </a:buClr>
              <a:buSzPts val="2400"/>
              <a:buNone/>
            </a:pPr>
            <a:endParaRPr sz="2400" u="sng" dirty="0">
              <a:latin typeface="Arial" panose="020B0604020202020204" pitchFamily="34" charset="0"/>
              <a:cs typeface="Arial" panose="020B0604020202020204" pitchFamily="34" charset="0"/>
            </a:endParaRPr>
          </a:p>
          <a:p>
            <a:pPr marL="457200" lvl="0" indent="-304800" algn="l" rtl="0">
              <a:lnSpc>
                <a:spcPct val="90000"/>
              </a:lnSpc>
              <a:spcBef>
                <a:spcPts val="1000"/>
              </a:spcBef>
              <a:spcAft>
                <a:spcPts val="0"/>
              </a:spcAft>
              <a:buClr>
                <a:srgbClr val="3F3F3F"/>
              </a:buClr>
              <a:buSzPts val="2400"/>
              <a:buNone/>
            </a:pPr>
            <a:endParaRPr sz="2400" dirty="0">
              <a:latin typeface="Arial" panose="020B0604020202020204" pitchFamily="34" charset="0"/>
              <a:cs typeface="Arial" panose="020B0604020202020204" pitchFamily="34" charset="0"/>
            </a:endParaRPr>
          </a:p>
        </p:txBody>
      </p:sp>
      <p:pic>
        <p:nvPicPr>
          <p:cNvPr id="2" name="Google Shape;98;p12" descr="A picture containing outdoor, tree, way, city&#10;&#10;Description automatically generated">
            <a:extLst>
              <a:ext uri="{FF2B5EF4-FFF2-40B4-BE49-F238E27FC236}">
                <a16:creationId xmlns:a16="http://schemas.microsoft.com/office/drawing/2014/main" id="{E5E30E68-2A11-BB3A-711B-7EA8FADF87E2}"/>
              </a:ext>
            </a:extLst>
          </p:cNvPr>
          <p:cNvPicPr preferRelativeResize="0"/>
          <p:nvPr/>
        </p:nvPicPr>
        <p:blipFill rotWithShape="1">
          <a:blip r:embed="rId3"/>
          <a:srcRect l="10247" t="2513" r="7186" b="2947"/>
          <a:stretch/>
        </p:blipFill>
        <p:spPr>
          <a:xfrm>
            <a:off x="7321955" y="1721922"/>
            <a:ext cx="4425195" cy="45715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4"/>
          <p:cNvSpPr txBox="1">
            <a:spLocks noGrp="1"/>
          </p:cNvSpPr>
          <p:nvPr>
            <p:ph type="title" idx="4294967295"/>
          </p:nvPr>
        </p:nvSpPr>
        <p:spPr>
          <a:xfrm>
            <a:off x="575044" y="81778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Demostración</a:t>
            </a:r>
            <a:r>
              <a:rPr lang="en-US" sz="4200" b="1" dirty="0">
                <a:solidFill>
                  <a:srgbClr val="1B75BC"/>
                </a:solidFill>
                <a:latin typeface="Arial" panose="020B0604020202020204" pitchFamily="34" charset="0"/>
                <a:cs typeface="Arial" panose="020B0604020202020204" pitchFamily="34" charset="0"/>
              </a:rPr>
              <a:t> de </a:t>
            </a:r>
            <a:r>
              <a:rPr lang="en-US" sz="4200" b="1" dirty="0" err="1">
                <a:solidFill>
                  <a:srgbClr val="1B75BC"/>
                </a:solidFill>
                <a:latin typeface="Arial" panose="020B0604020202020204" pitchFamily="34" charset="0"/>
                <a:cs typeface="Arial" panose="020B0604020202020204" pitchFamily="34" charset="0"/>
              </a:rPr>
              <a:t>contaminación</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atmosférica</a:t>
            </a:r>
            <a:r>
              <a:rPr lang="en-US" sz="4200" b="1" dirty="0">
                <a:solidFill>
                  <a:srgbClr val="1B75BC"/>
                </a:solidFill>
                <a:latin typeface="Arial" panose="020B0604020202020204" pitchFamily="34" charset="0"/>
                <a:cs typeface="Arial" panose="020B0604020202020204" pitchFamily="34" charset="0"/>
              </a:rPr>
              <a:t> personal </a:t>
            </a:r>
            <a:endParaRPr sz="4200" b="1" dirty="0">
              <a:solidFill>
                <a:srgbClr val="1B75BC"/>
              </a:solidFill>
              <a:latin typeface="Arial" panose="020B0604020202020204" pitchFamily="34" charset="0"/>
              <a:cs typeface="Arial" panose="020B0604020202020204" pitchFamily="34" charset="0"/>
            </a:endParaRPr>
          </a:p>
        </p:txBody>
      </p:sp>
      <p:sp>
        <p:nvSpPr>
          <p:cNvPr id="107" name="Google Shape;107;p4"/>
          <p:cNvSpPr txBox="1">
            <a:spLocks noGrp="1"/>
          </p:cNvSpPr>
          <p:nvPr>
            <p:ph type="body" idx="4294967295"/>
          </p:nvPr>
        </p:nvSpPr>
        <p:spPr>
          <a:xfrm>
            <a:off x="575043" y="2132330"/>
            <a:ext cx="4646951" cy="4824600"/>
          </a:xfrm>
          <a:prstGeom prst="rect">
            <a:avLst/>
          </a:prstGeom>
          <a:noFill/>
          <a:ln>
            <a:noFill/>
          </a:ln>
        </p:spPr>
        <p:txBody>
          <a:bodyPr spcFirstLastPara="1" wrap="square" lIns="91425" tIns="45700" rIns="91425" bIns="45700" anchor="t" anchorCtr="0">
            <a:noAutofit/>
          </a:bodyPr>
          <a:lstStyle/>
          <a:p>
            <a:pPr marL="228600" lvl="0" indent="-219075" algn="l" rtl="0">
              <a:lnSpc>
                <a:spcPct val="110000"/>
              </a:lnSpc>
              <a:spcBef>
                <a:spcPts val="0"/>
              </a:spcBef>
              <a:spcAft>
                <a:spcPts val="0"/>
              </a:spcAft>
              <a:buClr>
                <a:schemeClr val="dk1"/>
              </a:buClr>
              <a:buSzPts val="1900"/>
              <a:buFont typeface="Calibri"/>
              <a:buAutoNum type="arabicPeriod"/>
            </a:pPr>
            <a:r>
              <a:rPr lang="en-US" sz="2000" dirty="0" err="1">
                <a:solidFill>
                  <a:schemeClr val="dk1"/>
                </a:solidFill>
                <a:latin typeface="Arial" panose="020B0604020202020204" pitchFamily="34" charset="0"/>
                <a:cs typeface="Arial" panose="020B0604020202020204" pitchFamily="34" charset="0"/>
              </a:rPr>
              <a:t>Necesitarás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siguientes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materiales</a:t>
            </a:r>
            <a:endParaRPr sz="2000" dirty="0">
              <a:solidFill>
                <a:schemeClr val="dk1"/>
              </a:solidFill>
              <a:latin typeface="Arial" panose="020B0604020202020204" pitchFamily="34" charset="0"/>
              <a:cs typeface="Arial" panose="020B0604020202020204" pitchFamily="34" charset="0"/>
            </a:endParaRPr>
          </a:p>
          <a:p>
            <a:pPr marL="514350" lvl="1" indent="-219075" algn="l" rtl="0">
              <a:lnSpc>
                <a:spcPct val="110000"/>
              </a:lnSpc>
              <a:spcBef>
                <a:spcPts val="0"/>
              </a:spcBef>
              <a:spcAft>
                <a:spcPts val="0"/>
              </a:spcAft>
              <a:buClr>
                <a:srgbClr val="F8AF28"/>
              </a:buClr>
              <a:buSzPts val="1900"/>
              <a:buFont typeface="Calibri"/>
              <a:buChar char="•"/>
            </a:pPr>
            <a:r>
              <a:rPr lang="en-US" sz="2000" dirty="0">
                <a:solidFill>
                  <a:schemeClr val="dk1"/>
                </a:solidFill>
                <a:latin typeface="Arial" panose="020B0604020202020204" pitchFamily="34" charset="0"/>
                <a:cs typeface="Arial" panose="020B0604020202020204" pitchFamily="34" charset="0"/>
              </a:rPr>
              <a:t>un </a:t>
            </a:r>
            <a:r>
              <a:rPr lang="en-US" sz="2000" dirty="0" err="1">
                <a:solidFill>
                  <a:schemeClr val="dk1"/>
                </a:solidFill>
                <a:latin typeface="Arial" panose="020B0604020202020204" pitchFamily="34" charset="0"/>
                <a:cs typeface="Arial" panose="020B0604020202020204" pitchFamily="34" charset="0"/>
              </a:rPr>
              <a:t>vaso</a:t>
            </a:r>
            <a:r>
              <a:rPr lang="en-US" sz="2000" dirty="0">
                <a:solidFill>
                  <a:schemeClr val="dk1"/>
                </a:solidFill>
                <a:latin typeface="Arial" panose="020B0604020202020204" pitchFamily="34" charset="0"/>
                <a:cs typeface="Arial" panose="020B0604020202020204" pitchFamily="34" charset="0"/>
              </a:rPr>
              <a:t> o </a:t>
            </a:r>
            <a:r>
              <a:rPr lang="en-US" sz="2000" dirty="0" err="1">
                <a:solidFill>
                  <a:schemeClr val="dk1"/>
                </a:solidFill>
                <a:latin typeface="Arial" panose="020B0604020202020204" pitchFamily="34" charset="0"/>
                <a:cs typeface="Arial" panose="020B0604020202020204" pitchFamily="34" charset="0"/>
              </a:rPr>
              <a:t>frasco</a:t>
            </a:r>
            <a:r>
              <a:rPr lang="en-US" sz="2000" dirty="0">
                <a:solidFill>
                  <a:schemeClr val="dk1"/>
                </a:solidFill>
                <a:latin typeface="Arial" panose="020B0604020202020204" pitchFamily="34" charset="0"/>
                <a:cs typeface="Arial" panose="020B0604020202020204" pitchFamily="34" charset="0"/>
              </a:rPr>
              <a:t> de </a:t>
            </a:r>
            <a:r>
              <a:rPr lang="en-US" sz="2000" dirty="0" err="1">
                <a:solidFill>
                  <a:schemeClr val="dk1"/>
                </a:solidFill>
                <a:latin typeface="Arial" panose="020B0604020202020204" pitchFamily="34" charset="0"/>
                <a:cs typeface="Arial" panose="020B0604020202020204" pitchFamily="34" charset="0"/>
              </a:rPr>
              <a:t>plástico</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transparente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lleno</a:t>
            </a:r>
            <a:r>
              <a:rPr lang="en-US" sz="2000" dirty="0">
                <a:solidFill>
                  <a:schemeClr val="dk1"/>
                </a:solidFill>
                <a:latin typeface="Arial" panose="020B0604020202020204" pitchFamily="34" charset="0"/>
                <a:cs typeface="Arial" panose="020B0604020202020204" pitchFamily="34" charset="0"/>
              </a:rPr>
              <a:t> hasta ¾ de </a:t>
            </a:r>
            <a:r>
              <a:rPr lang="en-US" sz="2000" dirty="0" err="1">
                <a:solidFill>
                  <a:schemeClr val="dk1"/>
                </a:solidFill>
                <a:latin typeface="Arial" panose="020B0604020202020204" pitchFamily="34" charset="0"/>
                <a:cs typeface="Arial" panose="020B0604020202020204" pitchFamily="34" charset="0"/>
              </a:rPr>
              <a:t>su</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capacidad</a:t>
            </a:r>
            <a:r>
              <a:rPr lang="en-US" sz="2000" dirty="0">
                <a:solidFill>
                  <a:schemeClr val="dk1"/>
                </a:solidFill>
                <a:latin typeface="Arial" panose="020B0604020202020204" pitchFamily="34" charset="0"/>
                <a:cs typeface="Arial" panose="020B0604020202020204" pitchFamily="34" charset="0"/>
              </a:rPr>
              <a:t> con </a:t>
            </a:r>
            <a:r>
              <a:rPr lang="en-US" sz="2000" dirty="0" err="1">
                <a:solidFill>
                  <a:schemeClr val="dk1"/>
                </a:solidFill>
                <a:latin typeface="Arial" panose="020B0604020202020204" pitchFamily="34" charset="0"/>
                <a:cs typeface="Arial" panose="020B0604020202020204" pitchFamily="34" charset="0"/>
              </a:rPr>
              <a:t>agua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limpia</a:t>
            </a:r>
            <a:endParaRPr sz="2000" dirty="0">
              <a:solidFill>
                <a:schemeClr val="dk1"/>
              </a:solidFill>
              <a:latin typeface="Arial" panose="020B0604020202020204" pitchFamily="34" charset="0"/>
              <a:cs typeface="Arial" panose="020B0604020202020204" pitchFamily="34" charset="0"/>
            </a:endParaRPr>
          </a:p>
          <a:p>
            <a:pPr marL="514350" lvl="1" indent="-219075" algn="l" rtl="0">
              <a:lnSpc>
                <a:spcPct val="110000"/>
              </a:lnSpc>
              <a:spcBef>
                <a:spcPts val="0"/>
              </a:spcBef>
              <a:spcAft>
                <a:spcPts val="0"/>
              </a:spcAft>
              <a:buClr>
                <a:srgbClr val="F8AF28"/>
              </a:buClr>
              <a:buSzPts val="1900"/>
              <a:buFont typeface="Calibri"/>
              <a:buChar char="•"/>
            </a:pPr>
            <a:r>
              <a:rPr lang="en-US" sz="2000" dirty="0" err="1">
                <a:solidFill>
                  <a:schemeClr val="dk1"/>
                </a:solidFill>
                <a:latin typeface="Arial" panose="020B0604020202020204" pitchFamily="34" charset="0"/>
                <a:cs typeface="Arial" panose="020B0604020202020204" pitchFamily="34" charset="0"/>
              </a:rPr>
              <a:t>colorantes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alimentarios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carbón</a:t>
            </a:r>
            <a:r>
              <a:rPr lang="en-US" sz="2000" dirty="0">
                <a:solidFill>
                  <a:schemeClr val="dk1"/>
                </a:solidFill>
                <a:latin typeface="Arial" panose="020B0604020202020204" pitchFamily="34" charset="0"/>
                <a:cs typeface="Arial" panose="020B0604020202020204" pitchFamily="34" charset="0"/>
              </a:rPr>
              <a:t> vegetal </a:t>
            </a:r>
            <a:r>
              <a:rPr lang="en-US" sz="2000" dirty="0" err="1">
                <a:solidFill>
                  <a:schemeClr val="dk1"/>
                </a:solidFill>
                <a:latin typeface="Arial" panose="020B0604020202020204" pitchFamily="34" charset="0"/>
                <a:cs typeface="Arial" panose="020B0604020202020204" pitchFamily="34" charset="0"/>
              </a:rPr>
              <a:t>molido</a:t>
            </a:r>
            <a:endParaRPr sz="2000" dirty="0">
              <a:solidFill>
                <a:schemeClr val="dk1"/>
              </a:solidFill>
              <a:latin typeface="Arial" panose="020B0604020202020204" pitchFamily="34" charset="0"/>
              <a:cs typeface="Arial" panose="020B0604020202020204" pitchFamily="34" charset="0"/>
            </a:endParaRPr>
          </a:p>
          <a:p>
            <a:pPr marL="514350" lvl="1" indent="-219075" algn="l" rtl="0">
              <a:lnSpc>
                <a:spcPct val="110000"/>
              </a:lnSpc>
              <a:spcBef>
                <a:spcPts val="0"/>
              </a:spcBef>
              <a:spcAft>
                <a:spcPts val="0"/>
              </a:spcAft>
              <a:buClr>
                <a:srgbClr val="F8AF28"/>
              </a:buClr>
              <a:buSzPts val="1900"/>
              <a:buFont typeface="Calibri"/>
              <a:buChar char="•"/>
            </a:pPr>
            <a:r>
              <a:rPr lang="en-US" sz="2000" dirty="0" err="1">
                <a:solidFill>
                  <a:schemeClr val="dk1"/>
                </a:solidFill>
                <a:latin typeface="Arial" panose="020B0604020202020204" pitchFamily="34" charset="0"/>
                <a:cs typeface="Arial" panose="020B0604020202020204" pitchFamily="34" charset="0"/>
              </a:rPr>
              <a:t>mezcla</a:t>
            </a:r>
            <a:r>
              <a:rPr lang="en-US" sz="2000" dirty="0">
                <a:solidFill>
                  <a:schemeClr val="dk1"/>
                </a:solidFill>
                <a:latin typeface="Arial" panose="020B0604020202020204" pitchFamily="34" charset="0"/>
                <a:cs typeface="Arial" panose="020B0604020202020204" pitchFamily="34" charset="0"/>
              </a:rPr>
              <a:t> de cacao</a:t>
            </a:r>
            <a:endParaRPr sz="2000" dirty="0">
              <a:solidFill>
                <a:schemeClr val="dk1"/>
              </a:solidFill>
              <a:latin typeface="Arial" panose="020B0604020202020204" pitchFamily="34" charset="0"/>
              <a:cs typeface="Arial" panose="020B0604020202020204" pitchFamily="34" charset="0"/>
            </a:endParaRPr>
          </a:p>
          <a:p>
            <a:pPr marL="514350" lvl="1" indent="-219075" algn="l" rtl="0">
              <a:lnSpc>
                <a:spcPct val="110000"/>
              </a:lnSpc>
              <a:spcBef>
                <a:spcPts val="0"/>
              </a:spcBef>
              <a:spcAft>
                <a:spcPts val="0"/>
              </a:spcAft>
              <a:buClr>
                <a:srgbClr val="F8AF28"/>
              </a:buClr>
              <a:buSzPts val="1900"/>
              <a:buFont typeface="Calibri"/>
              <a:buChar char="•"/>
            </a:pPr>
            <a:r>
              <a:rPr lang="en-US" sz="2000" dirty="0" err="1">
                <a:solidFill>
                  <a:schemeClr val="dk1"/>
                </a:solidFill>
                <a:latin typeface="Arial" panose="020B0604020202020204" pitchFamily="34" charset="0"/>
                <a:cs typeface="Arial" panose="020B0604020202020204" pitchFamily="34" charset="0"/>
              </a:rPr>
              <a:t>mezcla</a:t>
            </a:r>
            <a:r>
              <a:rPr lang="en-US" sz="2000" dirty="0">
                <a:solidFill>
                  <a:schemeClr val="dk1"/>
                </a:solidFill>
                <a:latin typeface="Arial" panose="020B0604020202020204" pitchFamily="34" charset="0"/>
                <a:cs typeface="Arial" panose="020B0604020202020204" pitchFamily="34" charset="0"/>
              </a:rPr>
              <a:t> para </a:t>
            </a:r>
            <a:r>
              <a:rPr lang="en-US" sz="2000" dirty="0" err="1">
                <a:solidFill>
                  <a:schemeClr val="dk1"/>
                </a:solidFill>
                <a:latin typeface="Arial" panose="020B0604020202020204" pitchFamily="34" charset="0"/>
                <a:cs typeface="Arial" panose="020B0604020202020204" pitchFamily="34" charset="0"/>
              </a:rPr>
              <a:t>bebidas</a:t>
            </a:r>
            <a:endParaRPr sz="2000" dirty="0">
              <a:solidFill>
                <a:schemeClr val="dk1"/>
              </a:solidFill>
              <a:latin typeface="Arial" panose="020B0604020202020204" pitchFamily="34" charset="0"/>
              <a:cs typeface="Arial" panose="020B0604020202020204" pitchFamily="34" charset="0"/>
            </a:endParaRPr>
          </a:p>
          <a:p>
            <a:pPr marL="228600" lvl="0" indent="-219075" algn="l" rtl="0">
              <a:lnSpc>
                <a:spcPct val="110000"/>
              </a:lnSpc>
              <a:spcBef>
                <a:spcPts val="1000"/>
              </a:spcBef>
              <a:spcAft>
                <a:spcPts val="0"/>
              </a:spcAft>
              <a:buClr>
                <a:schemeClr val="dk1"/>
              </a:buClr>
              <a:buSzPts val="1900"/>
              <a:buFont typeface="Calibri"/>
              <a:buAutoNum type="arabicPeriod"/>
            </a:pPr>
            <a:r>
              <a:rPr lang="en-US" sz="2000" dirty="0">
                <a:solidFill>
                  <a:schemeClr val="dk1"/>
                </a:solidFill>
                <a:latin typeface="Arial" panose="020B0604020202020204" pitchFamily="34" charset="0"/>
                <a:cs typeface="Arial" panose="020B0604020202020204" pitchFamily="34" charset="0"/>
              </a:rPr>
              <a:t>Los </a:t>
            </a:r>
            <a:r>
              <a:rPr lang="en-US" sz="2000" dirty="0" err="1">
                <a:solidFill>
                  <a:schemeClr val="dk1"/>
                </a:solidFill>
                <a:latin typeface="Arial" panose="020B0604020202020204" pitchFamily="34" charset="0"/>
                <a:cs typeface="Arial" panose="020B0604020202020204" pitchFamily="34" charset="0"/>
              </a:rPr>
              <a:t>colores</a:t>
            </a:r>
            <a:r>
              <a:rPr lang="en-US" sz="2000" dirty="0">
                <a:solidFill>
                  <a:schemeClr val="dk1"/>
                </a:solidFill>
                <a:latin typeface="Arial" panose="020B0604020202020204" pitchFamily="34" charset="0"/>
                <a:cs typeface="Arial" panose="020B0604020202020204" pitchFamily="34" charset="0"/>
              </a:rPr>
              <a:t>/</a:t>
            </a:r>
            <a:r>
              <a:rPr lang="en-US" sz="2000" dirty="0" err="1">
                <a:solidFill>
                  <a:schemeClr val="dk1"/>
                </a:solidFill>
                <a:latin typeface="Arial" panose="020B0604020202020204" pitchFamily="34" charset="0"/>
                <a:cs typeface="Arial" panose="020B0604020202020204" pitchFamily="34" charset="0"/>
              </a:rPr>
              <a:t>mezclas</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ilustrarán</a:t>
            </a:r>
            <a:r>
              <a:rPr lang="en-US" sz="2000" dirty="0">
                <a:solidFill>
                  <a:schemeClr val="dk1"/>
                </a:solidFill>
                <a:latin typeface="Arial" panose="020B0604020202020204" pitchFamily="34" charset="0"/>
                <a:cs typeface="Arial" panose="020B0604020202020204" pitchFamily="34" charset="0"/>
              </a:rPr>
              <a:t> un </a:t>
            </a:r>
            <a:r>
              <a:rPr lang="en-US" sz="2000" dirty="0" err="1">
                <a:solidFill>
                  <a:schemeClr val="dk1"/>
                </a:solidFill>
                <a:latin typeface="Arial" panose="020B0604020202020204" pitchFamily="34" charset="0"/>
                <a:cs typeface="Arial" panose="020B0604020202020204" pitchFamily="34" charset="0"/>
              </a:rPr>
              <a:t>contaminante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en</a:t>
            </a:r>
            <a:r>
              <a:rPr lang="en-US" sz="2000" dirty="0">
                <a:solidFill>
                  <a:schemeClr val="dk1"/>
                </a:solidFill>
                <a:latin typeface="Arial" panose="020B0604020202020204" pitchFamily="34" charset="0"/>
                <a:cs typeface="Arial" panose="020B0604020202020204" pitchFamily="34" charset="0"/>
              </a:rPr>
              <a:t> particular </a:t>
            </a:r>
            <a:r>
              <a:rPr lang="en-US" sz="2000" dirty="0" err="1">
                <a:solidFill>
                  <a:schemeClr val="dk1"/>
                </a:solidFill>
                <a:latin typeface="Arial" panose="020B0604020202020204" pitchFamily="34" charset="0"/>
                <a:cs typeface="Arial" panose="020B0604020202020204" pitchFamily="34" charset="0"/>
              </a:rPr>
              <a:t>sobre</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el</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cual</a:t>
            </a:r>
            <a:r>
              <a:rPr lang="en-US" sz="2000" dirty="0">
                <a:solidFill>
                  <a:schemeClr val="dk1"/>
                </a:solidFill>
                <a:latin typeface="Arial" panose="020B0604020202020204" pitchFamily="34" charset="0"/>
                <a:cs typeface="Arial" panose="020B0604020202020204" pitchFamily="34" charset="0"/>
              </a:rPr>
              <a:t> se </a:t>
            </a:r>
            <a:r>
              <a:rPr lang="en-US" sz="2000" dirty="0" err="1">
                <a:solidFill>
                  <a:schemeClr val="dk1"/>
                </a:solidFill>
                <a:latin typeface="Arial" panose="020B0604020202020204" pitchFamily="34" charset="0"/>
                <a:cs typeface="Arial" panose="020B0604020202020204" pitchFamily="34" charset="0"/>
              </a:rPr>
              <a:t>haya</a:t>
            </a:r>
            <a:r>
              <a:rPr lang="en-US" sz="2000" dirty="0">
                <a:solidFill>
                  <a:schemeClr val="dk1"/>
                </a:solidFill>
                <a:latin typeface="Arial" panose="020B0604020202020204" pitchFamily="34" charset="0"/>
                <a:cs typeface="Arial" panose="020B0604020202020204" pitchFamily="34" charset="0"/>
              </a:rPr>
              <a:t> </a:t>
            </a:r>
            <a:r>
              <a:rPr lang="en-US" sz="2000" dirty="0" err="1">
                <a:solidFill>
                  <a:schemeClr val="dk1"/>
                </a:solidFill>
                <a:latin typeface="Arial" panose="020B0604020202020204" pitchFamily="34" charset="0"/>
                <a:cs typeface="Arial" panose="020B0604020202020204" pitchFamily="34" charset="0"/>
              </a:rPr>
              <a:t>hablado</a:t>
            </a:r>
            <a:endParaRPr sz="2000" dirty="0">
              <a:solidFill>
                <a:schemeClr val="dk1"/>
              </a:solidFill>
              <a:latin typeface="Arial" panose="020B0604020202020204" pitchFamily="34" charset="0"/>
              <a:cs typeface="Arial" panose="020B0604020202020204" pitchFamily="34" charset="0"/>
            </a:endParaRPr>
          </a:p>
        </p:txBody>
      </p:sp>
      <p:graphicFrame>
        <p:nvGraphicFramePr>
          <p:cNvPr id="108" name="Google Shape;108;p4"/>
          <p:cNvGraphicFramePr/>
          <p:nvPr>
            <p:extLst>
              <p:ext uri="{D42A27DB-BD31-4B8C-83A1-F6EECF244321}">
                <p14:modId xmlns:p14="http://schemas.microsoft.com/office/powerpoint/2010/main" val="1650887876"/>
              </p:ext>
            </p:extLst>
          </p:nvPr>
        </p:nvGraphicFramePr>
        <p:xfrm>
          <a:off x="5356779" y="2149423"/>
          <a:ext cx="6392294" cy="4021155"/>
        </p:xfrm>
        <a:graphic>
          <a:graphicData uri="http://schemas.openxmlformats.org/drawingml/2006/table">
            <a:tbl>
              <a:tblPr firstRow="1" firstCol="1" bandRow="1">
                <a:noFill/>
                <a:tableStyleId>{05FD2891-E8EC-48D5-A093-4F8BB65735BC}</a:tableStyleId>
              </a:tblPr>
              <a:tblGrid>
                <a:gridCol w="3071227">
                  <a:extLst>
                    <a:ext uri="{9D8B030D-6E8A-4147-A177-3AD203B41FA5}">
                      <a16:colId xmlns:a16="http://schemas.microsoft.com/office/drawing/2014/main" val="20000"/>
                    </a:ext>
                  </a:extLst>
                </a:gridCol>
                <a:gridCol w="3321067">
                  <a:extLst>
                    <a:ext uri="{9D8B030D-6E8A-4147-A177-3AD203B41FA5}">
                      <a16:colId xmlns:a16="http://schemas.microsoft.com/office/drawing/2014/main" val="20001"/>
                    </a:ext>
                  </a:extLst>
                </a:gridCol>
              </a:tblGrid>
              <a:tr h="472376">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err="1">
                          <a:latin typeface="+mj-lt"/>
                          <a:cs typeface="Arial" panose="020B0604020202020204" pitchFamily="34" charset="0"/>
                        </a:rPr>
                        <a:t>Contaminante</a:t>
                      </a:r>
                      <a:r>
                        <a:rPr lang="en-US" sz="1600" b="1" i="0" u="none" strike="noStrike" cap="none" dirty="0">
                          <a:latin typeface="+mj-lt"/>
                          <a:cs typeface="Arial" panose="020B0604020202020204" pitchFamily="34" charset="0"/>
                        </a:rPr>
                        <a:t> </a:t>
                      </a:r>
                      <a:r>
                        <a:rPr lang="en-US" sz="1600" b="1" i="0" u="none" strike="noStrike" cap="none" dirty="0" err="1">
                          <a:latin typeface="+mj-lt"/>
                          <a:cs typeface="Arial" panose="020B0604020202020204" pitchFamily="34" charset="0"/>
                        </a:rPr>
                        <a:t>atmosférico</a:t>
                      </a:r>
                      <a:endParaRPr sz="1200" b="1" i="0" u="none" strike="noStrike" cap="none" dirty="0">
                        <a:latin typeface="+mj-lt"/>
                        <a:ea typeface="Calibri"/>
                        <a:cs typeface="Arial" panose="020B0604020202020204" pitchFamily="34" charset="0"/>
                        <a:sym typeface="Calibri"/>
                      </a:endParaRPr>
                    </a:p>
                  </a:txBody>
                  <a:tcPr marL="68575" marR="68575" marT="0" marB="0" anchor="ctr">
                    <a:lnR w="12700" cap="flat" cmpd="sng" algn="ctr">
                      <a:solidFill>
                        <a:schemeClr val="bg1"/>
                      </a:solidFill>
                      <a:prstDash val="solid"/>
                      <a:round/>
                      <a:headEnd type="none" w="med" len="med"/>
                      <a:tailEnd type="none" w="med" len="med"/>
                    </a:lnR>
                    <a:lnB w="12700" cap="flat" cmpd="sng">
                      <a:no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latin typeface="+mj-lt"/>
                          <a:cs typeface="Arial" panose="020B0604020202020204" pitchFamily="34" charset="0"/>
                        </a:rPr>
                        <a:t>Color/</a:t>
                      </a:r>
                      <a:r>
                        <a:rPr lang="en-US" sz="1600" b="1" i="0" u="none" strike="noStrike" cap="none" dirty="0" err="1">
                          <a:latin typeface="+mj-lt"/>
                          <a:cs typeface="Arial" panose="020B0604020202020204" pitchFamily="34" charset="0"/>
                        </a:rPr>
                        <a:t>mezcla</a:t>
                      </a:r>
                      <a:r>
                        <a:rPr lang="en-US" sz="1600" b="1" i="0" u="none" strike="noStrike" cap="none" dirty="0">
                          <a:latin typeface="+mj-lt"/>
                          <a:cs typeface="Arial" panose="020B0604020202020204" pitchFamily="34" charset="0"/>
                        </a:rPr>
                        <a:t> </a:t>
                      </a:r>
                      <a:r>
                        <a:rPr lang="en-US" sz="1600" b="1" i="0" u="none" strike="noStrike" cap="none" dirty="0" err="1">
                          <a:latin typeface="+mj-lt"/>
                          <a:cs typeface="Arial" panose="020B0604020202020204" pitchFamily="34" charset="0"/>
                        </a:rPr>
                        <a:t>correspondiente</a:t>
                      </a:r>
                      <a:endParaRPr sz="1200" b="1"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B w="12700" cap="flat" cmpd="sng">
                      <a:noFill/>
                      <a:prstDash val="solid"/>
                      <a:round/>
                      <a:headEnd type="none" w="sm" len="sm"/>
                      <a:tailEnd type="none" w="sm" len="sm"/>
                    </a:lnB>
                  </a:tcPr>
                </a:tc>
                <a:extLst>
                  <a:ext uri="{0D108BD9-81ED-4DB2-BD59-A6C34878D82A}">
                    <a16:rowId xmlns:a16="http://schemas.microsoft.com/office/drawing/2014/main" val="10000"/>
                  </a:ext>
                </a:extLst>
              </a:tr>
              <a:tr h="472376">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Dióxido</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azufre</a:t>
                      </a:r>
                      <a:r>
                        <a:rPr lang="en-US" sz="1400" b="0" i="0" u="none" strike="noStrike" cap="none" dirty="0">
                          <a:latin typeface="+mj-lt"/>
                          <a:cs typeface="Arial" panose="020B0604020202020204" pitchFamily="34" charset="0"/>
                        </a:rPr>
                        <a:t> (SO</a:t>
                      </a:r>
                      <a:r>
                        <a:rPr lang="en-US" sz="1400" u="none" strike="noStrike" cap="none" baseline="-25000" dirty="0">
                          <a:latin typeface="+mj-lt"/>
                        </a:rPr>
                        <a:t>2</a:t>
                      </a:r>
                      <a:r>
                        <a:rPr lang="en-US" sz="1400" u="none" strike="noStrike" cap="none" dirty="0">
                          <a:latin typeface="+mj-lt"/>
                        </a:rPr>
                        <a:t> )</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pizca</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mezcla</a:t>
                      </a:r>
                      <a:r>
                        <a:rPr lang="en-US" sz="1400" b="0" i="0" u="none" strike="noStrike" cap="none" dirty="0">
                          <a:latin typeface="+mj-lt"/>
                          <a:cs typeface="Arial" panose="020B0604020202020204" pitchFamily="34" charset="0"/>
                        </a:rPr>
                        <a:t> </a:t>
                      </a:r>
                      <a:br>
                        <a:rPr lang="en-US" sz="1400" b="0" i="0" u="none" strike="noStrike" cap="none" dirty="0">
                          <a:latin typeface="+mj-lt"/>
                          <a:cs typeface="Arial" panose="020B0604020202020204" pitchFamily="34" charset="0"/>
                        </a:rPr>
                      </a:br>
                      <a:r>
                        <a:rPr lang="en-US" sz="1400" b="0" i="0" u="none" strike="noStrike" cap="none" dirty="0">
                          <a:latin typeface="+mj-lt"/>
                          <a:cs typeface="Arial" panose="020B0604020202020204" pitchFamily="34" charset="0"/>
                        </a:rPr>
                        <a:t>para </a:t>
                      </a:r>
                      <a:r>
                        <a:rPr lang="en-US" sz="1400" b="0" i="0" u="none" strike="noStrike" cap="none" dirty="0" err="1">
                          <a:latin typeface="+mj-lt"/>
                          <a:cs typeface="Arial" panose="020B0604020202020204" pitchFamily="34" charset="0"/>
                        </a:rPr>
                        <a:t>limonada</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extLst>
                  <a:ext uri="{0D108BD9-81ED-4DB2-BD59-A6C34878D82A}">
                    <a16:rowId xmlns:a16="http://schemas.microsoft.com/office/drawing/2014/main" val="10001"/>
                  </a:ext>
                </a:extLst>
              </a:tr>
              <a:tr h="472376">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Dióxido</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nitrógeno</a:t>
                      </a:r>
                      <a:r>
                        <a:rPr lang="en-US" sz="1400" b="0" i="0" u="none" strike="noStrike" cap="none" dirty="0">
                          <a:latin typeface="+mj-lt"/>
                          <a:cs typeface="Arial" panose="020B0604020202020204" pitchFamily="34" charset="0"/>
                        </a:rPr>
                        <a:t> (NO</a:t>
                      </a:r>
                      <a:r>
                        <a:rPr lang="en-US" sz="1400" u="none" strike="noStrike" cap="none" baseline="-25000" dirty="0">
                          <a:latin typeface="+mj-lt"/>
                        </a:rPr>
                        <a:t>2</a:t>
                      </a:r>
                      <a:r>
                        <a:rPr lang="en-US" sz="1400" u="none" strike="noStrike" cap="none" dirty="0">
                          <a:latin typeface="+mj-lt"/>
                        </a:rPr>
                        <a:t> )</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pizca</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mezcla</a:t>
                      </a:r>
                      <a:r>
                        <a:rPr lang="en-US" sz="1400" b="0" i="0" u="none" strike="noStrike" cap="none" dirty="0">
                          <a:latin typeface="+mj-lt"/>
                          <a:cs typeface="Arial" panose="020B0604020202020204" pitchFamily="34" charset="0"/>
                        </a:rPr>
                        <a:t> para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bebida</a:t>
                      </a:r>
                      <a:r>
                        <a:rPr lang="en-US" sz="1400" b="0" i="0" u="none" strike="noStrike" cap="none" dirty="0">
                          <a:latin typeface="+mj-lt"/>
                          <a:cs typeface="Arial" panose="020B0604020202020204" pitchFamily="34" charset="0"/>
                        </a:rPr>
                        <a:t> de cacao</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extLst>
                  <a:ext uri="{0D108BD9-81ED-4DB2-BD59-A6C34878D82A}">
                    <a16:rowId xmlns:a16="http://schemas.microsoft.com/office/drawing/2014/main" val="10002"/>
                  </a:ext>
                </a:extLst>
              </a:tr>
              <a:tr h="535791">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Monóxido</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carbono</a:t>
                      </a:r>
                      <a:r>
                        <a:rPr lang="en-US" sz="1400" b="0" i="0" u="none" strike="noStrike" cap="none" dirty="0">
                          <a:latin typeface="+mj-lt"/>
                          <a:cs typeface="Arial" panose="020B0604020202020204" pitchFamily="34" charset="0"/>
                        </a:rPr>
                        <a:t> (CO)</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gota</a:t>
                      </a:r>
                      <a:r>
                        <a:rPr lang="en-US" sz="1400" b="0" i="0" u="none" strike="noStrike" cap="none" dirty="0">
                          <a:latin typeface="+mj-lt"/>
                          <a:cs typeface="Arial" panose="020B0604020202020204" pitchFamily="34" charset="0"/>
                        </a:rPr>
                        <a:t> de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colorante</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alimentario</a:t>
                      </a:r>
                      <a:r>
                        <a:rPr lang="en-US" sz="1400" b="0" i="0" u="none" strike="noStrike" cap="none" dirty="0">
                          <a:latin typeface="+mj-lt"/>
                          <a:cs typeface="Arial" panose="020B0604020202020204" pitchFamily="34" charset="0"/>
                        </a:rPr>
                        <a:t> rojo</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extLst>
                  <a:ext uri="{0D108BD9-81ED-4DB2-BD59-A6C34878D82A}">
                    <a16:rowId xmlns:a16="http://schemas.microsoft.com/office/drawing/2014/main" val="10003"/>
                  </a:ext>
                </a:extLst>
              </a:tr>
              <a:tr h="481238">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Plomo (Pb)</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gota</a:t>
                      </a:r>
                      <a:r>
                        <a:rPr lang="en-US" sz="1400" b="0" i="0" u="none" strike="noStrike" cap="none" dirty="0">
                          <a:latin typeface="+mj-lt"/>
                          <a:cs typeface="Arial" panose="020B0604020202020204" pitchFamily="34" charset="0"/>
                        </a:rPr>
                        <a:t> de </a:t>
                      </a:r>
                      <a:r>
                        <a:rPr lang="en-US" sz="1400" b="0" i="0" u="none" strike="noStrike" cap="none" dirty="0" err="1">
                          <a:latin typeface="+mj-lt"/>
                          <a:cs typeface="Arial" panose="020B0604020202020204" pitchFamily="34" charset="0"/>
                        </a:rPr>
                        <a:t>colorante</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alimentario</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verde</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extLst>
                  <a:ext uri="{0D108BD9-81ED-4DB2-BD59-A6C34878D82A}">
                    <a16:rowId xmlns:a16="http://schemas.microsoft.com/office/drawing/2014/main" val="10004"/>
                  </a:ext>
                </a:extLst>
              </a:tr>
              <a:tr h="455938">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Partículas</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en</a:t>
                      </a:r>
                      <a:r>
                        <a:rPr lang="en-US" sz="1400" b="0" i="0" u="none" strike="noStrike" cap="none" dirty="0">
                          <a:latin typeface="+mj-lt"/>
                          <a:cs typeface="Arial" panose="020B0604020202020204" pitchFamily="34" charset="0"/>
                        </a:rPr>
                        <a:t> suspension</a:t>
                      </a:r>
                      <a:br>
                        <a:rPr lang="en-US" sz="1400" b="0" i="0" u="none" strike="noStrike" cap="none" dirty="0">
                          <a:latin typeface="+mj-lt"/>
                          <a:cs typeface="Arial" panose="020B0604020202020204" pitchFamily="34" charset="0"/>
                        </a:rPr>
                      </a:br>
                      <a:r>
                        <a:rPr lang="en-US" sz="1400" b="0" i="0" u="none" strike="noStrike" cap="none" dirty="0">
                          <a:latin typeface="+mj-lt"/>
                          <a:cs typeface="Arial" panose="020B0604020202020204" pitchFamily="34" charset="0"/>
                        </a:rPr>
                        <a:t>(PM</a:t>
                      </a:r>
                      <a:r>
                        <a:rPr lang="en-US" sz="1400" b="0" u="none" strike="noStrike" cap="none" baseline="-25000" dirty="0">
                          <a:latin typeface="+mj-lt"/>
                        </a:rPr>
                        <a:t>2.5</a:t>
                      </a:r>
                      <a:r>
                        <a:rPr lang="en-US" sz="1400" b="0" u="none" strike="noStrike" cap="none" dirty="0">
                          <a:latin typeface="+mj-lt"/>
                        </a:rPr>
                        <a:t> o PM</a:t>
                      </a:r>
                      <a:r>
                        <a:rPr lang="en-US" sz="1400" b="0" u="none" strike="noStrike" cap="none" baseline="-25000" dirty="0">
                          <a:latin typeface="+mj-lt"/>
                        </a:rPr>
                        <a:t>10</a:t>
                      </a:r>
                      <a:r>
                        <a:rPr lang="en-US" sz="1400" b="0" u="none" strike="noStrike" cap="none" dirty="0">
                          <a:latin typeface="+mj-lt"/>
                        </a:rPr>
                        <a:t> )</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pizca</a:t>
                      </a:r>
                      <a:r>
                        <a:rPr lang="en-US" sz="1400" b="0" i="0" u="none" strike="noStrike" cap="none" dirty="0">
                          <a:latin typeface="+mj-lt"/>
                          <a:cs typeface="Arial" panose="020B0604020202020204" pitchFamily="34" charset="0"/>
                        </a:rPr>
                        <a:t> de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carbón</a:t>
                      </a:r>
                      <a:r>
                        <a:rPr lang="en-US" sz="1400" b="0" i="0" u="none" strike="noStrike" cap="none" dirty="0">
                          <a:latin typeface="+mj-lt"/>
                          <a:cs typeface="Arial" panose="020B0604020202020204" pitchFamily="34" charset="0"/>
                        </a:rPr>
                        <a:t> vegetal </a:t>
                      </a:r>
                      <a:r>
                        <a:rPr lang="en-US" sz="1400" b="0" i="0" u="none" strike="noStrike" cap="none" dirty="0" err="1">
                          <a:latin typeface="+mj-lt"/>
                          <a:cs typeface="Arial" panose="020B0604020202020204" pitchFamily="34" charset="0"/>
                        </a:rPr>
                        <a:t>molido</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extLst>
                  <a:ext uri="{0D108BD9-81ED-4DB2-BD59-A6C34878D82A}">
                    <a16:rowId xmlns:a16="http://schemas.microsoft.com/office/drawing/2014/main" val="10005"/>
                  </a:ext>
                </a:extLst>
              </a:tr>
              <a:tr h="481307">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Ozono</a:t>
                      </a:r>
                      <a:r>
                        <a:rPr lang="en-US" sz="1400" b="0" i="0" u="none" strike="noStrike" cap="none" dirty="0">
                          <a:latin typeface="+mj-lt"/>
                          <a:cs typeface="Arial" panose="020B0604020202020204" pitchFamily="34" charset="0"/>
                        </a:rPr>
                        <a:t> (O</a:t>
                      </a:r>
                      <a:r>
                        <a:rPr lang="en-US" sz="1400" u="none" strike="noStrike" cap="none" baseline="-25000" dirty="0">
                          <a:latin typeface="+mj-lt"/>
                        </a:rPr>
                        <a:t>3</a:t>
                      </a:r>
                      <a:r>
                        <a:rPr lang="en-US" sz="1400" u="none" strike="noStrike" cap="none" dirty="0">
                          <a:latin typeface="+mj-lt"/>
                        </a:rPr>
                        <a:t> )</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gota</a:t>
                      </a:r>
                      <a:r>
                        <a:rPr lang="en-US" sz="1400" b="0" i="0" u="none" strike="noStrike" cap="none" dirty="0">
                          <a:latin typeface="+mj-lt"/>
                          <a:cs typeface="Arial" panose="020B0604020202020204" pitchFamily="34" charset="0"/>
                        </a:rPr>
                        <a:t> de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colorante</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alimentario</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amarillo</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25A28">
                        <a:alpha val="22353"/>
                      </a:srgbClr>
                    </a:solidFill>
                  </a:tcPr>
                </a:tc>
                <a:extLst>
                  <a:ext uri="{0D108BD9-81ED-4DB2-BD59-A6C34878D82A}">
                    <a16:rowId xmlns:a16="http://schemas.microsoft.com/office/drawing/2014/main" val="10006"/>
                  </a:ext>
                </a:extLst>
              </a:tr>
              <a:tr h="649753">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err="1">
                          <a:latin typeface="+mj-lt"/>
                          <a:cs typeface="Arial" panose="020B0604020202020204" pitchFamily="34" charset="0"/>
                        </a:rPr>
                        <a:t>Compuestos</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orgánicos</a:t>
                      </a:r>
                      <a:r>
                        <a:rPr lang="en-US" sz="1400" b="0" i="0" u="none" strike="noStrike" cap="none" dirty="0">
                          <a:latin typeface="+mj-lt"/>
                          <a:cs typeface="Arial" panose="020B0604020202020204" pitchFamily="34" charset="0"/>
                        </a:rPr>
                        <a:t>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volátiles</a:t>
                      </a:r>
                      <a:r>
                        <a:rPr lang="en-US" sz="1400" b="0" i="0" u="none" strike="noStrike" cap="none" dirty="0">
                          <a:latin typeface="+mj-lt"/>
                          <a:cs typeface="Arial" panose="020B0604020202020204" pitchFamily="34" charset="0"/>
                        </a:rPr>
                        <a:t> (COV)</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400" b="0" i="0" u="none" strike="noStrike" cap="none" dirty="0">
                          <a:latin typeface="+mj-lt"/>
                          <a:cs typeface="Arial" panose="020B0604020202020204" pitchFamily="34" charset="0"/>
                        </a:rPr>
                        <a:t>Una </a:t>
                      </a:r>
                      <a:r>
                        <a:rPr lang="en-US" sz="1400" b="0" i="0" u="none" strike="noStrike" cap="none" dirty="0" err="1">
                          <a:latin typeface="+mj-lt"/>
                          <a:cs typeface="Arial" panose="020B0604020202020204" pitchFamily="34" charset="0"/>
                        </a:rPr>
                        <a:t>gota</a:t>
                      </a:r>
                      <a:r>
                        <a:rPr lang="en-US" sz="1400" b="0" i="0" u="none" strike="noStrike" cap="none" dirty="0">
                          <a:latin typeface="+mj-lt"/>
                          <a:cs typeface="Arial" panose="020B0604020202020204" pitchFamily="34" charset="0"/>
                        </a:rPr>
                        <a:t> de </a:t>
                      </a:r>
                      <a:br>
                        <a:rPr lang="en-US" sz="1400" b="0" i="0" u="none" strike="noStrike" cap="none" dirty="0">
                          <a:latin typeface="+mj-lt"/>
                          <a:cs typeface="Arial" panose="020B0604020202020204" pitchFamily="34" charset="0"/>
                        </a:rPr>
                      </a:br>
                      <a:r>
                        <a:rPr lang="en-US" sz="1400" b="0" i="0" u="none" strike="noStrike" cap="none" dirty="0" err="1">
                          <a:latin typeface="+mj-lt"/>
                          <a:cs typeface="Arial" panose="020B0604020202020204" pitchFamily="34" charset="0"/>
                        </a:rPr>
                        <a:t>colorante</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alimentario</a:t>
                      </a:r>
                      <a:r>
                        <a:rPr lang="en-US" sz="1400" b="0" i="0" u="none" strike="noStrike" cap="none" dirty="0">
                          <a:latin typeface="+mj-lt"/>
                          <a:cs typeface="Arial" panose="020B0604020202020204" pitchFamily="34" charset="0"/>
                        </a:rPr>
                        <a:t> </a:t>
                      </a:r>
                      <a:r>
                        <a:rPr lang="en-US" sz="1400" b="0" i="0" u="none" strike="noStrike" cap="none" dirty="0" err="1">
                          <a:latin typeface="+mj-lt"/>
                          <a:cs typeface="Arial" panose="020B0604020202020204" pitchFamily="34" charset="0"/>
                        </a:rPr>
                        <a:t>azul</a:t>
                      </a:r>
                      <a:endParaRPr sz="1400" b="0" i="0" u="none" strike="noStrike" cap="none" dirty="0">
                        <a:latin typeface="+mj-lt"/>
                        <a:ea typeface="Calibri"/>
                        <a:cs typeface="Arial" panose="020B0604020202020204" pitchFamily="34" charset="0"/>
                        <a:sym typeface="Calibri"/>
                      </a:endParaRPr>
                    </a:p>
                  </a:txBody>
                  <a:tcPr marL="68575" marR="68575" marT="0" marB="0" anchor="ctr">
                    <a:lnL w="12700" cap="flat" cmpd="sng" algn="ctr">
                      <a:solidFill>
                        <a:schemeClr val="bg1"/>
                      </a:solid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22353"/>
                      </a:srgbClr>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5"/>
          <p:cNvSpPr txBox="1"/>
          <p:nvPr/>
        </p:nvSpPr>
        <p:spPr>
          <a:xfrm>
            <a:off x="517099" y="932379"/>
            <a:ext cx="11149764" cy="8550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3F3F3F"/>
              </a:buClr>
              <a:buSzPts val="2400"/>
              <a:buFont typeface="Arial"/>
              <a:buNone/>
            </a:pP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Escuche</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las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siguientes</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actividades</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a:t>
            </a:r>
            <a:endParaRPr sz="2800" b="1"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10000"/>
              </a:lnSpc>
              <a:spcBef>
                <a:spcPts val="1200"/>
              </a:spcBef>
              <a:spcAft>
                <a:spcPts val="0"/>
              </a:spcAft>
              <a:buClr>
                <a:srgbClr val="3F3F3F"/>
              </a:buClr>
              <a:buSzPts val="2400"/>
              <a:buFont typeface="Arial"/>
              <a:buNone/>
            </a:pP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Si ha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participado</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en</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esta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actividad</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durante</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la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semana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pasada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debe</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añadir</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una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gota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del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contaminante</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correspondiente</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su</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vaso</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400" u="none" strike="noStrike" cap="none" dirty="0" err="1">
                <a:solidFill>
                  <a:schemeClr val="dk1"/>
                </a:solidFill>
                <a:latin typeface="Arial" panose="020B0604020202020204" pitchFamily="34" charset="0"/>
                <a:ea typeface="Lato"/>
                <a:cs typeface="Arial" panose="020B0604020202020204" pitchFamily="34" charset="0"/>
                <a:sym typeface="Lato"/>
              </a:rPr>
              <a:t>agua</a:t>
            </a: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 </a:t>
            </a:r>
            <a:endParaRPr sz="2400" b="0" i="0" u="none" strike="noStrike" cap="none" dirty="0">
              <a:solidFill>
                <a:schemeClr val="dk1"/>
              </a:solidFill>
              <a:latin typeface="Arial"/>
              <a:ea typeface="Arial"/>
              <a:cs typeface="Arial"/>
              <a:sym typeface="Arial"/>
            </a:endParaRPr>
          </a:p>
        </p:txBody>
      </p:sp>
      <p:grpSp>
        <p:nvGrpSpPr>
          <p:cNvPr id="2" name="Group 1">
            <a:extLst>
              <a:ext uri="{FF2B5EF4-FFF2-40B4-BE49-F238E27FC236}">
                <a16:creationId xmlns:a16="http://schemas.microsoft.com/office/drawing/2014/main" id="{F1E6622D-83FB-93C5-86E4-4D9A96BEE0B8}"/>
              </a:ext>
            </a:extLst>
          </p:cNvPr>
          <p:cNvGrpSpPr/>
          <p:nvPr/>
        </p:nvGrpSpPr>
        <p:grpSpPr>
          <a:xfrm>
            <a:off x="1276661" y="2581414"/>
            <a:ext cx="3535182" cy="2596514"/>
            <a:chOff x="1276661" y="2581414"/>
            <a:chExt cx="3535182" cy="2596514"/>
          </a:xfrm>
        </p:grpSpPr>
        <p:pic>
          <p:nvPicPr>
            <p:cNvPr id="3" name="Google Shape;117;p14" descr="Car">
              <a:extLst>
                <a:ext uri="{FF2B5EF4-FFF2-40B4-BE49-F238E27FC236}">
                  <a16:creationId xmlns:a16="http://schemas.microsoft.com/office/drawing/2014/main" id="{A5F405F6-9091-4096-AEA7-3F3516267383}"/>
                </a:ext>
              </a:extLst>
            </p:cNvPr>
            <p:cNvPicPr preferRelativeResize="0"/>
            <p:nvPr/>
          </p:nvPicPr>
          <p:blipFill rotWithShape="1">
            <a:blip r:embed="rId3">
              <a:alphaModFix/>
            </a:blip>
            <a:srcRect t="25314" b="25215"/>
            <a:stretch>
              <a:fillRect/>
            </a:stretch>
          </p:blipFill>
          <p:spPr>
            <a:xfrm>
              <a:off x="1276661" y="3429000"/>
              <a:ext cx="3535182" cy="1748928"/>
            </a:xfrm>
            <a:prstGeom prst="rect">
              <a:avLst/>
            </a:prstGeom>
            <a:noFill/>
            <a:ln>
              <a:noFill/>
            </a:ln>
          </p:spPr>
        </p:pic>
        <p:sp>
          <p:nvSpPr>
            <p:cNvPr id="4" name="Google Shape;119;p14">
              <a:extLst>
                <a:ext uri="{FF2B5EF4-FFF2-40B4-BE49-F238E27FC236}">
                  <a16:creationId xmlns:a16="http://schemas.microsoft.com/office/drawing/2014/main" id="{3E9DE7E5-5391-9F71-763F-5271CCCE82C4}"/>
                </a:ext>
              </a:extLst>
            </p:cNvPr>
            <p:cNvSpPr txBox="1"/>
            <p:nvPr/>
          </p:nvSpPr>
          <p:spPr>
            <a:xfrm>
              <a:off x="1336390" y="2581414"/>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A</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grpSp>
        <p:nvGrpSpPr>
          <p:cNvPr id="5" name="Group 4">
            <a:extLst>
              <a:ext uri="{FF2B5EF4-FFF2-40B4-BE49-F238E27FC236}">
                <a16:creationId xmlns:a16="http://schemas.microsoft.com/office/drawing/2014/main" id="{06687D69-C353-B777-B487-D12DC90C075E}"/>
              </a:ext>
            </a:extLst>
          </p:cNvPr>
          <p:cNvGrpSpPr/>
          <p:nvPr/>
        </p:nvGrpSpPr>
        <p:grpSpPr>
          <a:xfrm>
            <a:off x="7380159" y="2581414"/>
            <a:ext cx="3307946" cy="2800663"/>
            <a:chOff x="6096000" y="2569955"/>
            <a:chExt cx="3307946" cy="2800663"/>
          </a:xfrm>
        </p:grpSpPr>
        <p:pic>
          <p:nvPicPr>
            <p:cNvPr id="6" name="Google Shape;118;p14" descr="Shower">
              <a:extLst>
                <a:ext uri="{FF2B5EF4-FFF2-40B4-BE49-F238E27FC236}">
                  <a16:creationId xmlns:a16="http://schemas.microsoft.com/office/drawing/2014/main" id="{9D58E881-A4B3-8084-F3BE-B2F92D2B14BF}"/>
                </a:ext>
              </a:extLst>
            </p:cNvPr>
            <p:cNvPicPr preferRelativeResize="0"/>
            <p:nvPr/>
          </p:nvPicPr>
          <p:blipFill rotWithShape="1">
            <a:blip r:embed="rId4">
              <a:alphaModFix/>
            </a:blip>
            <a:srcRect/>
            <a:stretch/>
          </p:blipFill>
          <p:spPr>
            <a:xfrm>
              <a:off x="6603283" y="2569955"/>
              <a:ext cx="2800663" cy="2800663"/>
            </a:xfrm>
            <a:prstGeom prst="rect">
              <a:avLst/>
            </a:prstGeom>
            <a:noFill/>
            <a:ln>
              <a:noFill/>
            </a:ln>
          </p:spPr>
        </p:pic>
        <p:sp>
          <p:nvSpPr>
            <p:cNvPr id="7" name="Google Shape;120;p14">
              <a:extLst>
                <a:ext uri="{FF2B5EF4-FFF2-40B4-BE49-F238E27FC236}">
                  <a16:creationId xmlns:a16="http://schemas.microsoft.com/office/drawing/2014/main" id="{8E1ED88C-9E4E-916D-27C2-496616C89135}"/>
                </a:ext>
              </a:extLst>
            </p:cNvPr>
            <p:cNvSpPr txBox="1"/>
            <p:nvPr/>
          </p:nvSpPr>
          <p:spPr>
            <a:xfrm>
              <a:off x="6096000" y="2569955"/>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B</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2" name="Google Shape;128;p6" descr="Protecting hand">
            <a:extLst>
              <a:ext uri="{FF2B5EF4-FFF2-40B4-BE49-F238E27FC236}">
                <a16:creationId xmlns:a16="http://schemas.microsoft.com/office/drawing/2014/main" id="{E7B93C8E-50A9-3339-CB2D-9838B4D7D9AF}"/>
              </a:ext>
            </a:extLst>
          </p:cNvPr>
          <p:cNvPicPr preferRelativeResize="0"/>
          <p:nvPr/>
        </p:nvPicPr>
        <p:blipFill rotWithShape="1">
          <a:blip r:embed="rId3">
            <a:alphaModFix/>
          </a:blip>
          <a:srcRect/>
          <a:stretch/>
        </p:blipFill>
        <p:spPr>
          <a:xfrm>
            <a:off x="2089821" y="527233"/>
            <a:ext cx="3232880" cy="3232880"/>
          </a:xfrm>
          <a:prstGeom prst="rect">
            <a:avLst/>
          </a:prstGeom>
          <a:noFill/>
          <a:ln>
            <a:noFill/>
          </a:ln>
        </p:spPr>
      </p:pic>
      <p:pic>
        <p:nvPicPr>
          <p:cNvPr id="3" name="Google Shape;129;p6" descr="Laptop">
            <a:extLst>
              <a:ext uri="{FF2B5EF4-FFF2-40B4-BE49-F238E27FC236}">
                <a16:creationId xmlns:a16="http://schemas.microsoft.com/office/drawing/2014/main" id="{D82C413D-F0C6-FD17-5220-889413F06C54}"/>
              </a:ext>
            </a:extLst>
          </p:cNvPr>
          <p:cNvPicPr preferRelativeResize="0"/>
          <p:nvPr/>
        </p:nvPicPr>
        <p:blipFill rotWithShape="1">
          <a:blip r:embed="rId4">
            <a:alphaModFix/>
          </a:blip>
          <a:srcRect/>
          <a:stretch/>
        </p:blipFill>
        <p:spPr>
          <a:xfrm>
            <a:off x="7272610" y="478321"/>
            <a:ext cx="2990655" cy="2990655"/>
          </a:xfrm>
          <a:prstGeom prst="rect">
            <a:avLst/>
          </a:prstGeom>
          <a:noFill/>
          <a:ln>
            <a:noFill/>
          </a:ln>
        </p:spPr>
      </p:pic>
      <p:pic>
        <p:nvPicPr>
          <p:cNvPr id="4" name="Google Shape;130;p6" descr="Bonfire">
            <a:extLst>
              <a:ext uri="{FF2B5EF4-FFF2-40B4-BE49-F238E27FC236}">
                <a16:creationId xmlns:a16="http://schemas.microsoft.com/office/drawing/2014/main" id="{8CE69DCD-0A80-32DD-994F-51DF4AE8A589}"/>
              </a:ext>
            </a:extLst>
          </p:cNvPr>
          <p:cNvPicPr preferRelativeResize="0"/>
          <p:nvPr/>
        </p:nvPicPr>
        <p:blipFill rotWithShape="1">
          <a:blip r:embed="rId5">
            <a:alphaModFix/>
          </a:blip>
          <a:srcRect/>
          <a:stretch/>
        </p:blipFill>
        <p:spPr>
          <a:xfrm>
            <a:off x="2295993" y="3260031"/>
            <a:ext cx="2990655" cy="2990655"/>
          </a:xfrm>
          <a:prstGeom prst="rect">
            <a:avLst/>
          </a:prstGeom>
          <a:noFill/>
          <a:ln>
            <a:noFill/>
          </a:ln>
        </p:spPr>
      </p:pic>
      <p:pic>
        <p:nvPicPr>
          <p:cNvPr id="5" name="Google Shape;131;p6" descr="Paint">
            <a:extLst>
              <a:ext uri="{FF2B5EF4-FFF2-40B4-BE49-F238E27FC236}">
                <a16:creationId xmlns:a16="http://schemas.microsoft.com/office/drawing/2014/main" id="{EFAA2AC9-AAA9-1C01-72C1-9A558C958C58}"/>
              </a:ext>
            </a:extLst>
          </p:cNvPr>
          <p:cNvPicPr preferRelativeResize="0"/>
          <p:nvPr/>
        </p:nvPicPr>
        <p:blipFill rotWithShape="1">
          <a:blip r:embed="rId6">
            <a:alphaModFix/>
          </a:blip>
          <a:srcRect/>
          <a:stretch/>
        </p:blipFill>
        <p:spPr>
          <a:xfrm>
            <a:off x="7403257" y="3739628"/>
            <a:ext cx="2565201" cy="2565201"/>
          </a:xfrm>
          <a:prstGeom prst="rect">
            <a:avLst/>
          </a:prstGeom>
          <a:noFill/>
          <a:ln>
            <a:noFill/>
          </a:ln>
        </p:spPr>
      </p:pic>
      <p:sp>
        <p:nvSpPr>
          <p:cNvPr id="6" name="Google Shape;132;p6">
            <a:extLst>
              <a:ext uri="{FF2B5EF4-FFF2-40B4-BE49-F238E27FC236}">
                <a16:creationId xmlns:a16="http://schemas.microsoft.com/office/drawing/2014/main" id="{BF83FFBA-D732-5287-EE31-FDA60FDDAF44}"/>
              </a:ext>
            </a:extLst>
          </p:cNvPr>
          <p:cNvSpPr txBox="1"/>
          <p:nvPr/>
        </p:nvSpPr>
        <p:spPr>
          <a:xfrm>
            <a:off x="1466307" y="1682008"/>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C.</a:t>
            </a:r>
            <a:endParaRPr sz="1400" b="0" i="0" u="none" strike="noStrike" cap="none" dirty="0">
              <a:solidFill>
                <a:srgbClr val="000000"/>
              </a:solidFill>
              <a:latin typeface="Arial"/>
              <a:ea typeface="Arial"/>
              <a:cs typeface="Arial"/>
              <a:sym typeface="Arial"/>
            </a:endParaRPr>
          </a:p>
        </p:txBody>
      </p:sp>
      <p:sp>
        <p:nvSpPr>
          <p:cNvPr id="7" name="Google Shape;133;p6">
            <a:extLst>
              <a:ext uri="{FF2B5EF4-FFF2-40B4-BE49-F238E27FC236}">
                <a16:creationId xmlns:a16="http://schemas.microsoft.com/office/drawing/2014/main" id="{4125770D-1B3E-F671-8B3B-DCC05A1E91B9}"/>
              </a:ext>
            </a:extLst>
          </p:cNvPr>
          <p:cNvSpPr txBox="1"/>
          <p:nvPr/>
        </p:nvSpPr>
        <p:spPr>
          <a:xfrm>
            <a:off x="6385580" y="1603575"/>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D.</a:t>
            </a:r>
            <a:endParaRPr sz="1400" b="0" i="0" u="none" strike="noStrike" cap="none" dirty="0">
              <a:solidFill>
                <a:srgbClr val="000000"/>
              </a:solidFill>
              <a:latin typeface="Arial"/>
              <a:ea typeface="Arial"/>
              <a:cs typeface="Arial"/>
              <a:sym typeface="Arial"/>
            </a:endParaRPr>
          </a:p>
        </p:txBody>
      </p:sp>
      <p:sp>
        <p:nvSpPr>
          <p:cNvPr id="8" name="Google Shape;134;p6">
            <a:extLst>
              <a:ext uri="{FF2B5EF4-FFF2-40B4-BE49-F238E27FC236}">
                <a16:creationId xmlns:a16="http://schemas.microsoft.com/office/drawing/2014/main" id="{1CA48BF1-CA98-A37F-A75E-0C745DCD8186}"/>
              </a:ext>
            </a:extLst>
          </p:cNvPr>
          <p:cNvSpPr txBox="1"/>
          <p:nvPr/>
        </p:nvSpPr>
        <p:spPr>
          <a:xfrm>
            <a:off x="1466307" y="4163408"/>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E.</a:t>
            </a:r>
            <a:endParaRPr sz="1400" b="0" i="0" u="none" strike="noStrike" cap="none" dirty="0">
              <a:solidFill>
                <a:srgbClr val="000000"/>
              </a:solidFill>
              <a:latin typeface="Arial"/>
              <a:ea typeface="Arial"/>
              <a:cs typeface="Arial"/>
              <a:sym typeface="Arial"/>
            </a:endParaRPr>
          </a:p>
        </p:txBody>
      </p:sp>
      <p:sp>
        <p:nvSpPr>
          <p:cNvPr id="9" name="Google Shape;135;p6">
            <a:extLst>
              <a:ext uri="{FF2B5EF4-FFF2-40B4-BE49-F238E27FC236}">
                <a16:creationId xmlns:a16="http://schemas.microsoft.com/office/drawing/2014/main" id="{832CD722-14D0-F24B-CE93-A92E2C61EE67}"/>
              </a:ext>
            </a:extLst>
          </p:cNvPr>
          <p:cNvSpPr txBox="1"/>
          <p:nvPr/>
        </p:nvSpPr>
        <p:spPr>
          <a:xfrm>
            <a:off x="6385580" y="410624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F.</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2" name="Google Shape;143;p7" descr="Car">
            <a:extLst>
              <a:ext uri="{FF2B5EF4-FFF2-40B4-BE49-F238E27FC236}">
                <a16:creationId xmlns:a16="http://schemas.microsoft.com/office/drawing/2014/main" id="{5E0334ED-2B12-41F3-1146-3D52D2ED6976}"/>
              </a:ext>
            </a:extLst>
          </p:cNvPr>
          <p:cNvPicPr preferRelativeResize="0"/>
          <p:nvPr/>
        </p:nvPicPr>
        <p:blipFill rotWithShape="1">
          <a:blip r:embed="rId3">
            <a:alphaModFix/>
          </a:blip>
          <a:srcRect/>
          <a:stretch/>
        </p:blipFill>
        <p:spPr>
          <a:xfrm>
            <a:off x="2038949" y="638335"/>
            <a:ext cx="3312540" cy="3312540"/>
          </a:xfrm>
          <a:prstGeom prst="rect">
            <a:avLst/>
          </a:prstGeom>
          <a:noFill/>
          <a:ln>
            <a:noFill/>
          </a:ln>
        </p:spPr>
      </p:pic>
      <p:pic>
        <p:nvPicPr>
          <p:cNvPr id="3" name="Google Shape;144;p7" descr="Leaf">
            <a:extLst>
              <a:ext uri="{FF2B5EF4-FFF2-40B4-BE49-F238E27FC236}">
                <a16:creationId xmlns:a16="http://schemas.microsoft.com/office/drawing/2014/main" id="{EE40C620-9558-CAA1-1B67-D72AFD755A21}"/>
              </a:ext>
            </a:extLst>
          </p:cNvPr>
          <p:cNvPicPr preferRelativeResize="0"/>
          <p:nvPr/>
        </p:nvPicPr>
        <p:blipFill rotWithShape="1">
          <a:blip r:embed="rId4">
            <a:alphaModFix/>
          </a:blip>
          <a:srcRect/>
          <a:stretch/>
        </p:blipFill>
        <p:spPr>
          <a:xfrm>
            <a:off x="7096487" y="922861"/>
            <a:ext cx="3028014" cy="3028014"/>
          </a:xfrm>
          <a:prstGeom prst="rect">
            <a:avLst/>
          </a:prstGeom>
          <a:noFill/>
          <a:ln>
            <a:noFill/>
          </a:ln>
        </p:spPr>
      </p:pic>
      <p:pic>
        <p:nvPicPr>
          <p:cNvPr id="4" name="Google Shape;145;p7" descr="Gauge">
            <a:extLst>
              <a:ext uri="{FF2B5EF4-FFF2-40B4-BE49-F238E27FC236}">
                <a16:creationId xmlns:a16="http://schemas.microsoft.com/office/drawing/2014/main" id="{7658216B-60E5-0001-99DC-6D6AED429776}"/>
              </a:ext>
            </a:extLst>
          </p:cNvPr>
          <p:cNvPicPr preferRelativeResize="0"/>
          <p:nvPr/>
        </p:nvPicPr>
        <p:blipFill rotWithShape="1">
          <a:blip r:embed="rId5">
            <a:alphaModFix/>
          </a:blip>
          <a:srcRect/>
          <a:stretch/>
        </p:blipFill>
        <p:spPr>
          <a:xfrm>
            <a:off x="4125674" y="3471291"/>
            <a:ext cx="3157928" cy="3157928"/>
          </a:xfrm>
          <a:prstGeom prst="rect">
            <a:avLst/>
          </a:prstGeom>
          <a:noFill/>
          <a:ln>
            <a:noFill/>
          </a:ln>
        </p:spPr>
      </p:pic>
      <p:sp>
        <p:nvSpPr>
          <p:cNvPr id="5" name="Google Shape;146;p7">
            <a:extLst>
              <a:ext uri="{FF2B5EF4-FFF2-40B4-BE49-F238E27FC236}">
                <a16:creationId xmlns:a16="http://schemas.microsoft.com/office/drawing/2014/main" id="{1A4B9958-31F3-C072-8BEC-40356DCE2096}"/>
              </a:ext>
            </a:extLst>
          </p:cNvPr>
          <p:cNvSpPr txBox="1"/>
          <p:nvPr/>
        </p:nvSpPr>
        <p:spPr>
          <a:xfrm>
            <a:off x="1466307" y="190685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G.</a:t>
            </a:r>
            <a:endParaRPr sz="1400" b="0" i="0" u="none" strike="noStrike" cap="none" dirty="0">
              <a:solidFill>
                <a:srgbClr val="000000"/>
              </a:solidFill>
              <a:latin typeface="Arial"/>
              <a:ea typeface="Arial"/>
              <a:cs typeface="Arial"/>
              <a:sym typeface="Arial"/>
            </a:endParaRPr>
          </a:p>
        </p:txBody>
      </p:sp>
      <p:sp>
        <p:nvSpPr>
          <p:cNvPr id="6" name="Google Shape;147;p7">
            <a:extLst>
              <a:ext uri="{FF2B5EF4-FFF2-40B4-BE49-F238E27FC236}">
                <a16:creationId xmlns:a16="http://schemas.microsoft.com/office/drawing/2014/main" id="{582054F5-04F8-3F62-1B4C-0F98B1A76C0F}"/>
              </a:ext>
            </a:extLst>
          </p:cNvPr>
          <p:cNvSpPr txBox="1"/>
          <p:nvPr/>
        </p:nvSpPr>
        <p:spPr>
          <a:xfrm>
            <a:off x="6771888" y="190685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H.</a:t>
            </a:r>
            <a:endParaRPr sz="1400" b="0" i="0" u="none" strike="noStrike" cap="none" dirty="0">
              <a:solidFill>
                <a:srgbClr val="000000"/>
              </a:solidFill>
              <a:latin typeface="Arial"/>
              <a:ea typeface="Arial"/>
              <a:cs typeface="Arial"/>
              <a:sym typeface="Arial"/>
            </a:endParaRPr>
          </a:p>
        </p:txBody>
      </p:sp>
      <p:sp>
        <p:nvSpPr>
          <p:cNvPr id="7" name="Google Shape;148;p7">
            <a:extLst>
              <a:ext uri="{FF2B5EF4-FFF2-40B4-BE49-F238E27FC236}">
                <a16:creationId xmlns:a16="http://schemas.microsoft.com/office/drawing/2014/main" id="{EA5EEA2A-6459-6765-400E-8B0546BC8C55}"/>
              </a:ext>
            </a:extLst>
          </p:cNvPr>
          <p:cNvSpPr txBox="1"/>
          <p:nvPr/>
        </p:nvSpPr>
        <p:spPr>
          <a:xfrm>
            <a:off x="3577421" y="4322771"/>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I.</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2" name="Google Shape;156;p8" descr="Shirt">
            <a:extLst>
              <a:ext uri="{FF2B5EF4-FFF2-40B4-BE49-F238E27FC236}">
                <a16:creationId xmlns:a16="http://schemas.microsoft.com/office/drawing/2014/main" id="{1D72AA40-3F4D-E3FE-08AD-CECB3F443AB9}"/>
              </a:ext>
            </a:extLst>
          </p:cNvPr>
          <p:cNvPicPr preferRelativeResize="0"/>
          <p:nvPr/>
        </p:nvPicPr>
        <p:blipFill rotWithShape="1">
          <a:blip r:embed="rId3">
            <a:alphaModFix/>
          </a:blip>
          <a:srcRect/>
          <a:stretch/>
        </p:blipFill>
        <p:spPr>
          <a:xfrm>
            <a:off x="2236032" y="814177"/>
            <a:ext cx="2934324" cy="2934324"/>
          </a:xfrm>
          <a:prstGeom prst="rect">
            <a:avLst/>
          </a:prstGeom>
          <a:noFill/>
          <a:ln>
            <a:noFill/>
          </a:ln>
        </p:spPr>
      </p:pic>
      <p:pic>
        <p:nvPicPr>
          <p:cNvPr id="3" name="Google Shape;157;p8" descr="Fax">
            <a:extLst>
              <a:ext uri="{FF2B5EF4-FFF2-40B4-BE49-F238E27FC236}">
                <a16:creationId xmlns:a16="http://schemas.microsoft.com/office/drawing/2014/main" id="{CB4A8A9D-A039-E0B8-A120-7F9FA6B98092}"/>
              </a:ext>
            </a:extLst>
          </p:cNvPr>
          <p:cNvPicPr preferRelativeResize="0"/>
          <p:nvPr/>
        </p:nvPicPr>
        <p:blipFill rotWithShape="1">
          <a:blip r:embed="rId4">
            <a:alphaModFix/>
          </a:blip>
          <a:srcRect/>
          <a:stretch/>
        </p:blipFill>
        <p:spPr>
          <a:xfrm>
            <a:off x="4436694" y="3677945"/>
            <a:ext cx="2934325" cy="2934325"/>
          </a:xfrm>
          <a:prstGeom prst="rect">
            <a:avLst/>
          </a:prstGeom>
          <a:noFill/>
          <a:ln>
            <a:noFill/>
          </a:ln>
        </p:spPr>
      </p:pic>
      <p:sp>
        <p:nvSpPr>
          <p:cNvPr id="4" name="Google Shape;158;p8">
            <a:extLst>
              <a:ext uri="{FF2B5EF4-FFF2-40B4-BE49-F238E27FC236}">
                <a16:creationId xmlns:a16="http://schemas.microsoft.com/office/drawing/2014/main" id="{BC081862-6574-6431-6C01-3A112772540E}"/>
              </a:ext>
            </a:extLst>
          </p:cNvPr>
          <p:cNvSpPr txBox="1"/>
          <p:nvPr/>
        </p:nvSpPr>
        <p:spPr>
          <a:xfrm>
            <a:off x="6547973" y="1889369"/>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K.</a:t>
            </a:r>
            <a:endParaRPr sz="1400" b="0" i="0" u="none" strike="noStrike" cap="none" dirty="0">
              <a:solidFill>
                <a:srgbClr val="000000"/>
              </a:solidFill>
              <a:latin typeface="Arial"/>
              <a:ea typeface="Arial"/>
              <a:cs typeface="Arial"/>
              <a:sym typeface="Arial"/>
            </a:endParaRPr>
          </a:p>
        </p:txBody>
      </p:sp>
      <p:sp>
        <p:nvSpPr>
          <p:cNvPr id="5" name="Google Shape;159;p8">
            <a:extLst>
              <a:ext uri="{FF2B5EF4-FFF2-40B4-BE49-F238E27FC236}">
                <a16:creationId xmlns:a16="http://schemas.microsoft.com/office/drawing/2014/main" id="{F0B72B3E-752D-B38F-9C40-95D812678375}"/>
              </a:ext>
            </a:extLst>
          </p:cNvPr>
          <p:cNvSpPr txBox="1"/>
          <p:nvPr/>
        </p:nvSpPr>
        <p:spPr>
          <a:xfrm>
            <a:off x="1443822" y="1889369"/>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J.</a:t>
            </a:r>
            <a:endParaRPr sz="1400" b="0" i="0" u="none" strike="noStrike" cap="none" dirty="0">
              <a:solidFill>
                <a:srgbClr val="000000"/>
              </a:solidFill>
              <a:latin typeface="Arial"/>
              <a:ea typeface="Arial"/>
              <a:cs typeface="Arial"/>
              <a:sym typeface="Arial"/>
            </a:endParaRPr>
          </a:p>
        </p:txBody>
      </p:sp>
      <p:sp>
        <p:nvSpPr>
          <p:cNvPr id="6" name="Google Shape;160;p8">
            <a:extLst>
              <a:ext uri="{FF2B5EF4-FFF2-40B4-BE49-F238E27FC236}">
                <a16:creationId xmlns:a16="http://schemas.microsoft.com/office/drawing/2014/main" id="{60C9F0B1-6713-3430-38BA-1B669AC919A8}"/>
              </a:ext>
            </a:extLst>
          </p:cNvPr>
          <p:cNvSpPr txBox="1"/>
          <p:nvPr/>
        </p:nvSpPr>
        <p:spPr>
          <a:xfrm>
            <a:off x="4077324" y="4085811"/>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L.</a:t>
            </a:r>
            <a:endParaRPr sz="1400" b="0" i="0" u="none" strike="noStrike" cap="none" dirty="0">
              <a:solidFill>
                <a:srgbClr val="000000"/>
              </a:solidFill>
              <a:latin typeface="Arial"/>
              <a:ea typeface="Arial"/>
              <a:cs typeface="Arial"/>
              <a:sym typeface="Arial"/>
            </a:endParaRPr>
          </a:p>
        </p:txBody>
      </p:sp>
      <p:grpSp>
        <p:nvGrpSpPr>
          <p:cNvPr id="7" name="Google Shape;161;p8">
            <a:extLst>
              <a:ext uri="{FF2B5EF4-FFF2-40B4-BE49-F238E27FC236}">
                <a16:creationId xmlns:a16="http://schemas.microsoft.com/office/drawing/2014/main" id="{4C107F41-D108-0D8C-E5EE-5F24D11A3691}"/>
              </a:ext>
            </a:extLst>
          </p:cNvPr>
          <p:cNvGrpSpPr/>
          <p:nvPr/>
        </p:nvGrpSpPr>
        <p:grpSpPr>
          <a:xfrm flipH="1">
            <a:off x="7229200" y="463921"/>
            <a:ext cx="4327139" cy="3312540"/>
            <a:chOff x="7229200" y="463922"/>
            <a:chExt cx="4327139" cy="3312540"/>
          </a:xfrm>
        </p:grpSpPr>
        <p:pic>
          <p:nvPicPr>
            <p:cNvPr id="8" name="Google Shape;162;p8" descr="Car">
              <a:extLst>
                <a:ext uri="{FF2B5EF4-FFF2-40B4-BE49-F238E27FC236}">
                  <a16:creationId xmlns:a16="http://schemas.microsoft.com/office/drawing/2014/main" id="{B24F78A0-380C-0A0B-408B-26676E8085E8}"/>
                </a:ext>
              </a:extLst>
            </p:cNvPr>
            <p:cNvPicPr preferRelativeResize="0"/>
            <p:nvPr/>
          </p:nvPicPr>
          <p:blipFill rotWithShape="1">
            <a:blip r:embed="rId5">
              <a:alphaModFix/>
            </a:blip>
            <a:srcRect/>
            <a:stretch/>
          </p:blipFill>
          <p:spPr>
            <a:xfrm>
              <a:off x="8243799" y="463922"/>
              <a:ext cx="3312540" cy="3312540"/>
            </a:xfrm>
            <a:prstGeom prst="rect">
              <a:avLst/>
            </a:prstGeom>
            <a:noFill/>
            <a:ln>
              <a:noFill/>
            </a:ln>
          </p:spPr>
        </p:pic>
        <p:sp>
          <p:nvSpPr>
            <p:cNvPr id="9" name="Google Shape;163;p8">
              <a:extLst>
                <a:ext uri="{FF2B5EF4-FFF2-40B4-BE49-F238E27FC236}">
                  <a16:creationId xmlns:a16="http://schemas.microsoft.com/office/drawing/2014/main" id="{67E958B9-7AC5-73DC-751A-72081B7A4115}"/>
                </a:ext>
              </a:extLst>
            </p:cNvPr>
            <p:cNvSpPr/>
            <p:nvPr/>
          </p:nvSpPr>
          <p:spPr>
            <a:xfrm flipH="1">
              <a:off x="7229200" y="1441125"/>
              <a:ext cx="1014600" cy="909900"/>
            </a:xfrm>
            <a:prstGeom prst="cloudCallout">
              <a:avLst>
                <a:gd name="adj1" fmla="val -47026"/>
                <a:gd name="adj2" fmla="val 57688"/>
              </a:avLst>
            </a:prstGeom>
            <a:solidFill>
              <a:srgbClr val="F15A29"/>
            </a:solidFill>
            <a:ln w="9525" cap="flat" cmpd="sng">
              <a:solidFill>
                <a:srgbClr val="F15A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dirty="0">
                <a:solidFill>
                  <a:srgbClr val="000000"/>
                </a:solidFill>
                <a:latin typeface="Arial" panose="020B0604020202020204" pitchFamily="34" charset="0"/>
                <a:ea typeface="Lato"/>
                <a:cs typeface="Arial" panose="020B0604020202020204" pitchFamily="34" charset="0"/>
                <a:sym typeface="Lato"/>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9"/>
          <p:cNvSpPr txBox="1">
            <a:spLocks noGrp="1"/>
          </p:cNvSpPr>
          <p:nvPr>
            <p:ph type="title" idx="4294967295"/>
          </p:nvPr>
        </p:nvSpPr>
        <p:spPr>
          <a:xfrm>
            <a:off x="519959" y="806769"/>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Lato Black"/>
              <a:buNone/>
            </a:pPr>
            <a:r>
              <a:rPr lang="en-US" sz="4200" b="1" dirty="0" err="1">
                <a:solidFill>
                  <a:srgbClr val="1B75BC"/>
                </a:solidFill>
                <a:latin typeface="Arial" panose="020B0604020202020204" pitchFamily="34" charset="0"/>
                <a:cs typeface="Arial" panose="020B0604020202020204" pitchFamily="34" charset="0"/>
              </a:rPr>
              <a:t>Demostración</a:t>
            </a:r>
            <a:r>
              <a:rPr lang="en-US" sz="4200" b="1" dirty="0">
                <a:solidFill>
                  <a:srgbClr val="1B75BC"/>
                </a:solidFill>
                <a:latin typeface="Arial" panose="020B0604020202020204" pitchFamily="34" charset="0"/>
                <a:cs typeface="Arial" panose="020B0604020202020204" pitchFamily="34" charset="0"/>
              </a:rPr>
              <a:t> personal de la </a:t>
            </a:r>
            <a:r>
              <a:rPr lang="en-US" sz="4200" b="1" dirty="0" err="1">
                <a:solidFill>
                  <a:srgbClr val="1B75BC"/>
                </a:solidFill>
                <a:latin typeface="Arial" panose="020B0604020202020204" pitchFamily="34" charset="0"/>
                <a:cs typeface="Arial" panose="020B0604020202020204" pitchFamily="34" charset="0"/>
              </a:rPr>
              <a:t>contaminación</a:t>
            </a:r>
            <a:r>
              <a:rPr lang="en-US" sz="4200" b="1" dirty="0">
                <a:solidFill>
                  <a:srgbClr val="1B75BC"/>
                </a:solidFill>
                <a:latin typeface="Arial" panose="020B0604020202020204" pitchFamily="34" charset="0"/>
                <a:cs typeface="Arial" panose="020B0604020202020204" pitchFamily="34" charset="0"/>
              </a:rPr>
              <a:t> </a:t>
            </a:r>
            <a:r>
              <a:rPr lang="en-US" sz="4200" b="1" dirty="0" err="1">
                <a:solidFill>
                  <a:srgbClr val="1B75BC"/>
                </a:solidFill>
                <a:latin typeface="Arial" panose="020B0604020202020204" pitchFamily="34" charset="0"/>
                <a:cs typeface="Arial" panose="020B0604020202020204" pitchFamily="34" charset="0"/>
              </a:rPr>
              <a:t>atmosférica</a:t>
            </a:r>
            <a:r>
              <a:rPr lang="en-US" sz="4200" b="1" dirty="0">
                <a:solidFill>
                  <a:srgbClr val="1B75BC"/>
                </a:solidFill>
                <a:latin typeface="Arial" panose="020B0604020202020204" pitchFamily="34" charset="0"/>
                <a:cs typeface="Arial" panose="020B0604020202020204" pitchFamily="34" charset="0"/>
              </a:rPr>
              <a:t> </a:t>
            </a:r>
            <a:endParaRPr sz="4200" b="1" dirty="0">
              <a:solidFill>
                <a:srgbClr val="1B75BC"/>
              </a:solidFill>
              <a:latin typeface="Arial" panose="020B0604020202020204" pitchFamily="34" charset="0"/>
              <a:cs typeface="Arial" panose="020B0604020202020204" pitchFamily="34" charset="0"/>
            </a:endParaRPr>
          </a:p>
        </p:txBody>
      </p:sp>
      <p:sp>
        <p:nvSpPr>
          <p:cNvPr id="172" name="Google Shape;172;p9"/>
          <p:cNvSpPr txBox="1"/>
          <p:nvPr/>
        </p:nvSpPr>
        <p:spPr>
          <a:xfrm>
            <a:off x="429517" y="2299200"/>
            <a:ext cx="9320411" cy="4558800"/>
          </a:xfrm>
          <a:prstGeom prst="rect">
            <a:avLst/>
          </a:prstGeom>
          <a:noFill/>
          <a:ln>
            <a:noFill/>
          </a:ln>
        </p:spPr>
        <p:txBody>
          <a:bodyPr spcFirstLastPara="1" wrap="square" lIns="91425" tIns="91425" rIns="91425" bIns="91425" anchor="t" anchorCtr="0">
            <a:noAutofit/>
          </a:bodyPr>
          <a:lstStyle/>
          <a:p>
            <a:pPr marL="76200" marR="0" lvl="0" algn="l" rtl="0">
              <a:lnSpc>
                <a:spcPct val="110000"/>
              </a:lnSpc>
              <a:spcBef>
                <a:spcPts val="0"/>
              </a:spcBef>
              <a:spcAft>
                <a:spcPts val="600"/>
              </a:spcAft>
              <a:buClr>
                <a:schemeClr val="dk1"/>
              </a:buClr>
              <a:buSzPts val="2400"/>
            </a:pP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Compara</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vaso</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con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el</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otra</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persona de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grupo</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a:t>
            </a:r>
            <a:endParaRPr sz="2400" b="1" u="none" strike="noStrike" cap="none" dirty="0">
              <a:solidFill>
                <a:schemeClr val="dk1"/>
              </a:solidFill>
              <a:latin typeface="Arial" panose="020B0604020202020204" pitchFamily="34" charset="0"/>
              <a:ea typeface="Lato"/>
              <a:cs typeface="Arial" panose="020B0604020202020204" pitchFamily="34" charset="0"/>
              <a:sym typeface="Lato"/>
            </a:endParaRPr>
          </a:p>
          <a:p>
            <a:pPr marL="76200" marR="0" lvl="0" algn="l" rtl="0">
              <a:lnSpc>
                <a:spcPct val="110000"/>
              </a:lnSpc>
              <a:spcBef>
                <a:spcPts val="0"/>
              </a:spcBef>
              <a:spcAft>
                <a:spcPts val="600"/>
              </a:spcAft>
              <a:buClr>
                <a:schemeClr val="dk1"/>
              </a:buClr>
              <a:buSzPts val="2400"/>
            </a:pPr>
            <a:r>
              <a:rPr lang="en-US" sz="2800" b="1" u="none" strike="noStrike" cap="none" dirty="0" err="1">
                <a:solidFill>
                  <a:schemeClr val="dk1"/>
                </a:solidFill>
                <a:latin typeface="Arial" panose="020B0604020202020204" pitchFamily="34" charset="0"/>
                <a:ea typeface="Lato"/>
                <a:cs typeface="Arial" panose="020B0604020202020204" pitchFamily="34" charset="0"/>
                <a:sym typeface="Lato"/>
              </a:rPr>
              <a:t>Discute</a:t>
            </a: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a:t>
            </a:r>
            <a:endParaRPr sz="2800" b="1" u="none" strike="noStrike" cap="none" dirty="0">
              <a:solidFill>
                <a:schemeClr val="dk1"/>
              </a:solidFill>
              <a:latin typeface="Arial" panose="020B0604020202020204" pitchFamily="34" charset="0"/>
              <a:ea typeface="Lato"/>
              <a:cs typeface="Arial" panose="020B0604020202020204" pitchFamily="34" charset="0"/>
              <a:sym typeface="Lato"/>
            </a:endParaRPr>
          </a:p>
          <a:p>
            <a:pPr marL="514350" marR="0" lvl="0" indent="-285750" algn="l" rtl="0">
              <a:lnSpc>
                <a:spcPct val="110000"/>
              </a:lnSpc>
              <a:spcBef>
                <a:spcPts val="0"/>
              </a:spcBef>
              <a:spcAft>
                <a:spcPts val="600"/>
              </a:spcAft>
              <a:buClr>
                <a:srgbClr val="F3B320"/>
              </a:buClr>
              <a:buSzPct val="1000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¿Cómo se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ve</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vaso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comparación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con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el</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compañero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14350" marR="0" lvl="0" indent="-285750" algn="l" rtl="0">
              <a:lnSpc>
                <a:spcPct val="110000"/>
              </a:lnSpc>
              <a:spcBef>
                <a:spcPts val="0"/>
              </a:spcBef>
              <a:spcAft>
                <a:spcPts val="600"/>
              </a:spcAft>
              <a:buClr>
                <a:srgbClr val="F3B320"/>
              </a:buClr>
              <a:buSzPct val="1000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Qué</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podría</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explicar</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las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diferencias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la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cantidad</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contaminantes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que</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has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añadido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14350" marR="0" lvl="0" indent="-285750" algn="l" rtl="0">
              <a:lnSpc>
                <a:spcPct val="110000"/>
              </a:lnSpc>
              <a:spcBef>
                <a:spcPts val="0"/>
              </a:spcBef>
              <a:spcAft>
                <a:spcPts val="600"/>
              </a:spcAft>
              <a:buClr>
                <a:srgbClr val="F3B320"/>
              </a:buClr>
              <a:buSzPct val="1000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Qué</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actividades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humanas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están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causando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los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cambios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vaso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Qué</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efectos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has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observado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14350" marR="0" lvl="0" indent="-285750" algn="l" rtl="0">
              <a:lnSpc>
                <a:spcPct val="110000"/>
              </a:lnSpc>
              <a:spcBef>
                <a:spcPts val="0"/>
              </a:spcBef>
              <a:spcAft>
                <a:spcPts val="600"/>
              </a:spcAft>
              <a:buClr>
                <a:srgbClr val="F3B320"/>
              </a:buClr>
              <a:buSzPct val="1000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¿Cómo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podrían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relacionarse</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las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actividades</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vaso</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con la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calidad</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del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aire</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de </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tu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barrio o ciudad?</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10000"/>
              </a:lnSpc>
              <a:spcBef>
                <a:spcPts val="0"/>
              </a:spcBef>
              <a:spcAft>
                <a:spcPts val="0"/>
              </a:spcAft>
              <a:buClr>
                <a:srgbClr val="000000"/>
              </a:buClr>
              <a:buSzPts val="2400"/>
              <a:buFont typeface="Arial"/>
              <a:buNone/>
            </a:pPr>
            <a:endParaRPr sz="2400" u="none" strike="noStrike" cap="none" dirty="0">
              <a:solidFill>
                <a:srgbClr val="3F3F3F"/>
              </a:solidFill>
              <a:latin typeface="Arial" panose="020B0604020202020204" pitchFamily="34" charset="0"/>
              <a:ea typeface="Lato"/>
              <a:cs typeface="Arial" panose="020B0604020202020204" pitchFamily="34" charset="0"/>
              <a:sym typeface="Lato"/>
            </a:endParaRPr>
          </a:p>
        </p:txBody>
      </p:sp>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2" ma:contentTypeDescription="Create a new document." ma:contentTypeScope="" ma:versionID="049a49ac000d183bd641512d7ad73963">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37d2ebc1042ee46c9bc3e2331199a2fc"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Props1.xml><?xml version="1.0" encoding="utf-8"?>
<ds:datastoreItem xmlns:ds="http://schemas.openxmlformats.org/officeDocument/2006/customXml" ds:itemID="{03658230-1E31-4E6A-9E8F-308F003947AD}"/>
</file>

<file path=customXml/itemProps2.xml><?xml version="1.0" encoding="utf-8"?>
<ds:datastoreItem xmlns:ds="http://schemas.openxmlformats.org/officeDocument/2006/customXml" ds:itemID="{4B242ED2-7187-4F67-AF87-A535CF7A3FD0}"/>
</file>

<file path=customXml/itemProps3.xml><?xml version="1.0" encoding="utf-8"?>
<ds:datastoreItem xmlns:ds="http://schemas.openxmlformats.org/officeDocument/2006/customXml" ds:itemID="{2AEA6807-9650-42F6-A3DA-EDBBB1193BC0}"/>
</file>

<file path=docProps/app.xml><?xml version="1.0" encoding="utf-8"?>
<Properties xmlns="http://schemas.openxmlformats.org/officeDocument/2006/extended-properties" xmlns:vt="http://schemas.openxmlformats.org/officeDocument/2006/docPropsVTypes">
  <TotalTime>0</TotalTime>
  <Words>5981</Words>
  <Application>Microsoft Macintosh PowerPoint</Application>
  <PresentationFormat>Widescreen</PresentationFormat>
  <Paragraphs>311</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Lato Black</vt:lpstr>
      <vt:lpstr>Arial</vt:lpstr>
      <vt:lpstr>Calibri</vt:lpstr>
      <vt:lpstr>Lato</vt:lpstr>
      <vt:lpstr>Avenir</vt:lpstr>
      <vt:lpstr>1_Office Theme</vt:lpstr>
      <vt:lpstr>PowerPoint Presentation</vt:lpstr>
      <vt:lpstr>PowerPoint Presentation</vt:lpstr>
      <vt:lpstr>Los 6 contaminantes atmosféricos más comunes </vt:lpstr>
      <vt:lpstr>Demostración de contaminación atmosférica personal </vt:lpstr>
      <vt:lpstr>PowerPoint Presentation</vt:lpstr>
      <vt:lpstr>PowerPoint Presentation</vt:lpstr>
      <vt:lpstr>PowerPoint Presentation</vt:lpstr>
      <vt:lpstr>PowerPoint Presentation</vt:lpstr>
      <vt:lpstr>Demostración personal de la contaminación atmosférica </vt:lpstr>
      <vt:lpstr>Investigación sobre contaminantes atmosféricos</vt:lpstr>
      <vt:lpstr>Discusión y análisis de datos</vt:lpstr>
      <vt:lpstr>Debate y análisis de datos</vt:lpstr>
      <vt:lpstr>Debate y análisis de datos</vt:lpstr>
      <vt:lpstr>Discusión y análisis de datos</vt:lpstr>
      <vt:lpstr>Discusión y análisis de datos</vt:lpstr>
      <vt:lpstr>¿Cuál es la calidad del aire en su vecindario?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Barry Golivesky</cp:lastModifiedBy>
  <cp:revision>2</cp:revision>
  <dcterms:modified xsi:type="dcterms:W3CDTF">2026-02-04T19:44:36Z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ies>
</file>