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Avenir" panose="02000503020000020003" pitchFamily="2" charset="0"/>
      <p:regular r:id="rId18"/>
      <p:italic r:id="rId19"/>
    </p:embeddedFont>
    <p:embeddedFont>
      <p:font typeface="Lato" panose="020F0502020204030203" pitchFamily="34" charset="0"/>
      <p:regular r:id="rId20"/>
      <p:bold r:id="rId21"/>
      <p:italic r:id="rId22"/>
      <p:boldItalic r:id="rId23"/>
    </p:embeddedFont>
    <p:embeddedFont>
      <p:font typeface="Lato Black" panose="020F0502020204030203" pitchFamily="34" charset="0"/>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52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8"/>
    <p:restoredTop sz="94658"/>
  </p:normalViewPr>
  <p:slideViewPr>
    <p:cSldViewPr snapToGrid="0" showGuides="1">
      <p:cViewPr varScale="1">
        <p:scale>
          <a:sx n="102" d="100"/>
          <a:sy n="102" d="100"/>
        </p:scale>
        <p:origin x="200" y="4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fld id="{00000000-1234-1234-1234-123412341234}" type="slidenum">
              <a:rPr lang="en-US" sz="1200" smtClean="0">
                <a:solidFill>
                  <a:schemeClr val="dk1"/>
                </a:solidFill>
                <a:ea typeface="Calibri"/>
                <a:sym typeface="Calibri"/>
              </a:rPr>
              <a:pPr algn="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nepis.epa.gov/Exe/ZyPDF.cgi?Dockey=P101AKR0.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drawdownga.org/ghg-emissions-tracker" TargetMode="External"/><Relationship Id="rId3" Type="http://schemas.openxmlformats.org/officeDocument/2006/relationships/hyperlink" Target="https://sites.gatech.edu/giscc/energy-co2-emissions/" TargetMode="External"/><Relationship Id="rId7" Type="http://schemas.openxmlformats.org/officeDocument/2006/relationships/hyperlink" Target="https://www.dot.ga.gov/GDOT/Pages/CarbonReduction.aspx"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climatesolutions.gatech.edu/transportation" TargetMode="External"/><Relationship Id="rId5" Type="http://schemas.openxmlformats.org/officeDocument/2006/relationships/hyperlink" Target="https://epd.georgia.gov/list-sources-georgia" TargetMode="External"/><Relationship Id="rId4" Type="http://schemas.openxmlformats.org/officeDocument/2006/relationships/hyperlink" Target="https://www.eia.gov/state/seds/data.php?incfile=/state/seds/sep_co2/total/co2_tot_GA.html&amp;sid=GA"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pubmed.ncbi.nlm.nih.gov/3493182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arthobservatory.nasa.gov/features/CarbonCycl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n4e5UPu1co0&amp;pp=0gcJCRsBo7VqN5tD"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rawdownga.org/ghg-emissions-tracker"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rawdown.org/climate-solutions-101/unit-3-reducing-source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pa.gov/ghgemissions/sources-greenhouse-gas-emissions#transportati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nepis.epa.gov/Exe/ZyPDF.cgi?Dockey=P101AKR0.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Grades: 11</a:t>
            </a:r>
            <a:r>
              <a:rPr lang="en-US" sz="1100" baseline="30000" dirty="0">
                <a:latin typeface="Arial" panose="020B0604020202020204" pitchFamily="34" charset="0"/>
                <a:ea typeface="Lato"/>
                <a:cs typeface="Arial" panose="020B0604020202020204" pitchFamily="34" charset="0"/>
                <a:sym typeface="Lato"/>
              </a:rPr>
              <a:t>th</a:t>
            </a:r>
            <a:r>
              <a:rPr lang="en-US" sz="1100" dirty="0">
                <a:latin typeface="Arial" panose="020B0604020202020204" pitchFamily="34" charset="0"/>
                <a:ea typeface="Lato"/>
                <a:cs typeface="Arial" panose="020B0604020202020204" pitchFamily="34" charset="0"/>
                <a:sym typeface="Lato"/>
              </a:rPr>
              <a:t>-12</a:t>
            </a:r>
            <a:r>
              <a:rPr lang="en-US" sz="1100" baseline="30000" dirty="0">
                <a:latin typeface="Arial" panose="020B0604020202020204" pitchFamily="34" charset="0"/>
                <a:ea typeface="Lato"/>
                <a:cs typeface="Arial" panose="020B0604020202020204" pitchFamily="34" charset="0"/>
                <a:sym typeface="Lato"/>
              </a:rPr>
              <a:t>th</a:t>
            </a:r>
            <a:r>
              <a:rPr lang="en-US" sz="1100" dirty="0">
                <a:latin typeface="Arial" panose="020B0604020202020204" pitchFamily="34" charset="0"/>
                <a:ea typeface="Lato"/>
                <a:cs typeface="Arial" panose="020B0604020202020204" pitchFamily="34" charset="0"/>
                <a:sym typeface="Lato"/>
              </a:rPr>
              <a:t>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Length of Lesson: Three and a half class periods, each approximately 45  minutes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Materials: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Chart paper and markers or a digital format for students to make their presentations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Student Handouts: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1: Analysis Planning Sheet</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Courier New"/>
              <a:buChar char="●"/>
            </a:pPr>
            <a:r>
              <a:rPr lang="en-US" sz="1100" dirty="0">
                <a:latin typeface="Arial" panose="020B0604020202020204" pitchFamily="34" charset="0"/>
                <a:ea typeface="Lato"/>
                <a:cs typeface="Arial" panose="020B0604020202020204" pitchFamily="34" charset="0"/>
                <a:sym typeface="Lato"/>
              </a:rPr>
              <a:t>Handout 2: Carbon Dioxide Solutions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3: How to Use the Drawdown GA GHG Emissions Tracker</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72" name="Google Shape;72;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 name="Google Shape;73;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74" name="Google Shape;7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48d5053a28_1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g348d5053a28_1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Show students the Change in GHG Emissions by Source: 1990-2022 graph from the slide deck. </a:t>
            </a:r>
            <a:r>
              <a:rPr lang="en-US" sz="900" dirty="0">
                <a:solidFill>
                  <a:srgbClr val="3B9200"/>
                </a:solidFill>
                <a:latin typeface="Arial" panose="020B0604020202020204" pitchFamily="34" charset="0"/>
                <a:ea typeface="Lato"/>
                <a:cs typeface="Arial" panose="020B0604020202020204" pitchFamily="34" charset="0"/>
                <a:sym typeface="Lato"/>
              </a:rPr>
              <a:t>Ask students to share what trends they see across the different modes of transportation over time.</a:t>
            </a:r>
            <a:r>
              <a:rPr lang="en-US" sz="900" dirty="0">
                <a:solidFill>
                  <a:srgbClr val="70AD47"/>
                </a:solidFill>
                <a:latin typeface="Arial" panose="020B0604020202020204" pitchFamily="34" charset="0"/>
                <a:ea typeface="Lato"/>
                <a:cs typeface="Arial" panose="020B0604020202020204" pitchFamily="34" charset="0"/>
                <a:sym typeface="Lato"/>
              </a:rPr>
              <a:t> </a:t>
            </a:r>
            <a:r>
              <a:rPr lang="en-US" sz="900" dirty="0">
                <a:latin typeface="Arial" panose="020B0604020202020204" pitchFamily="34" charset="0"/>
                <a:ea typeface="Lato"/>
                <a:cs typeface="Arial" panose="020B0604020202020204" pitchFamily="34" charset="0"/>
                <a:sym typeface="Lato"/>
              </a:rPr>
              <a:t>Listen for students to share examples like “light duty vehicles have the highest amount of GHG emissions, ship and boat emissions have decreased since the mid-2000s, non-transportation mobile sources still contribute to GHG emissions, air travel has stayed fairly consistent in GHG emissions since 1990.”</a:t>
            </a:r>
            <a:endParaRPr sz="900" dirty="0">
              <a:solidFill>
                <a:schemeClr val="dk1"/>
              </a:solidFill>
              <a:latin typeface="Arial" panose="020B0604020202020204" pitchFamily="34" charset="0"/>
              <a:cs typeface="Arial" panose="020B0604020202020204" pitchFamily="34" charset="0"/>
              <a:sym typeface="Calibri"/>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From: </a:t>
            </a:r>
            <a:r>
              <a:rPr lang="en-US" sz="900" u="sng" dirty="0">
                <a:solidFill>
                  <a:srgbClr val="1155CC"/>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https://nepis.epa.gov/Exe/ZyPDF.cgi?Dockey=P101AKR0.pdf</a:t>
            </a:r>
            <a:endParaRPr sz="900" dirty="0">
              <a:latin typeface="Arial" panose="020B0604020202020204" pitchFamily="34" charset="0"/>
              <a:cs typeface="Arial" panose="020B0604020202020204" pitchFamily="34" charset="0"/>
            </a:endParaRPr>
          </a:p>
        </p:txBody>
      </p:sp>
      <p:sp>
        <p:nvSpPr>
          <p:cNvPr id="173" name="Google Shape;173;g348d5053a28_1_24: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g348d5053a28_1_24: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75" name="Google Shape;175;g348d5053a28_1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48d5053a28_1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48d5053a28_1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Present the following to students: </a:t>
            </a:r>
            <a:endParaRPr sz="9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Transportation vehicles (cars, planes, trains, ships, buses, etc.) are accused of being the biggest greenhouse gas polluters. Each type of vehicle will have to defend itself in court. </a:t>
            </a:r>
            <a:endParaRPr sz="9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200"/>
              <a:buFont typeface="Calibri"/>
              <a:buNone/>
            </a:pPr>
            <a:endParaRPr sz="9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Choose a type of transportation vehicle. Prepare an explanation for your case as if you are the vehicle itself or a lawyer defending it. Decide if your vehicle is:</a:t>
            </a:r>
            <a:endParaRPr sz="900" dirty="0">
              <a:latin typeface="Arial" panose="020B0604020202020204" pitchFamily="34" charset="0"/>
              <a:ea typeface="Lato"/>
              <a:cs typeface="Arial" panose="020B0604020202020204" pitchFamily="34" charset="0"/>
              <a:sym typeface="Lato"/>
            </a:endParaRPr>
          </a:p>
          <a:p>
            <a:pPr marL="457200" marR="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Guilty of being a major emitter</a:t>
            </a:r>
            <a:endParaRPr sz="900" dirty="0">
              <a:latin typeface="Arial" panose="020B0604020202020204" pitchFamily="34" charset="0"/>
              <a:ea typeface="Lato"/>
              <a:cs typeface="Arial" panose="020B0604020202020204" pitchFamily="34" charset="0"/>
              <a:sym typeface="Lato"/>
            </a:endParaRPr>
          </a:p>
          <a:p>
            <a:pPr marL="457200" marR="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Not guilty because there’s a bigger culprit</a:t>
            </a:r>
            <a:endParaRPr sz="900" dirty="0">
              <a:latin typeface="Arial" panose="020B0604020202020204" pitchFamily="34" charset="0"/>
              <a:ea typeface="Lato"/>
              <a:cs typeface="Arial" panose="020B0604020202020204" pitchFamily="34" charset="0"/>
              <a:sym typeface="Lato"/>
            </a:endParaRPr>
          </a:p>
          <a:p>
            <a:pPr marL="457200" marR="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Misunderstood because there are reasons behind its emissions</a:t>
            </a:r>
            <a:endParaRPr sz="9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83" name="Google Shape;183;g348d5053a28_1_46: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g348d5053a28_1_46: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85" name="Google Shape;185;g348d5053a28_1_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48d5053a28_1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348d5053a28_1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Use evidence from the graphics and your prior knowledge to answer these questions in your argument:</a:t>
            </a:r>
            <a:endParaRPr sz="900" dirty="0">
              <a:latin typeface="Arial" panose="020B0604020202020204" pitchFamily="34" charset="0"/>
              <a:ea typeface="Lato"/>
              <a:cs typeface="Arial" panose="020B0604020202020204" pitchFamily="34" charset="0"/>
              <a:sym typeface="Lato"/>
            </a:endParaRPr>
          </a:p>
          <a:p>
            <a:pPr marL="457200" marR="3810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How much does your vehicle emit compared to others (grams CO₂ per km per person)?</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Why does it emit more or less? What factors like fuel, distance, efficiency, or energy source matter?</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solidFill>
                  <a:srgbClr val="3B9200"/>
                </a:solidFill>
                <a:latin typeface="Arial" panose="020B0604020202020204" pitchFamily="34" charset="0"/>
                <a:ea typeface="Lato"/>
                <a:cs typeface="Arial" panose="020B0604020202020204" pitchFamily="34" charset="0"/>
                <a:sym typeface="Lato"/>
              </a:rPr>
              <a:t>How have the GHG emissions for your vehicle changed over time?</a:t>
            </a:r>
            <a:endParaRPr sz="900" dirty="0">
              <a:solidFill>
                <a:srgbClr val="3B9200"/>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solidFill>
                  <a:srgbClr val="FA6500"/>
                </a:solidFill>
                <a:latin typeface="Arial" panose="020B0604020202020204" pitchFamily="34" charset="0"/>
                <a:ea typeface="Lato"/>
                <a:cs typeface="Arial" panose="020B0604020202020204" pitchFamily="34" charset="0"/>
                <a:sym typeface="Lato"/>
              </a:rPr>
              <a:t>Are there any improvements or alternatives that could reduce its impact?</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Use Sentence Starters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For students to get started in developing their case, post the following sentence starters on the board or at the front of the classroom: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 vehicle is responsible for… because…”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“The main reason my emissions are high/low is…”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“Compared to ____, I…”</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“If new technology were used, my emissions could be reduced by…”</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200"/>
              <a:buFont typeface="Calibri"/>
              <a:buNone/>
            </a:pPr>
            <a:r>
              <a:rPr lang="en-US" sz="900" dirty="0">
                <a:latin typeface="Arial" panose="020B0604020202020204" pitchFamily="34" charset="0"/>
                <a:ea typeface="Lato"/>
                <a:cs typeface="Arial" panose="020B0604020202020204" pitchFamily="34" charset="0"/>
                <a:sym typeface="Lato"/>
              </a:rPr>
              <a:t>Give students time to present their case to a peer in a short 1-2 minute persuasive statement.</a:t>
            </a:r>
            <a:endParaRPr sz="900" dirty="0">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200"/>
              <a:buFont typeface="Calibri"/>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LIVED EXPERIENCES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Not every community has the same choices when it comes to transportation. Some people live in places with buses, trains, or bike paths, while others may only have cars as an option. Cost, safety, and distance also change what’s realistic.</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Facilitate discussion where students think about:</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Which transportation options are common where you live?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Which ones are harder (or impossible) to use?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How does that affect greenhouse gas emissions in your community compared to others?</a:t>
            </a:r>
            <a:endParaRPr sz="900" dirty="0">
              <a:latin typeface="Arial" panose="020B0604020202020204" pitchFamily="34" charset="0"/>
              <a:ea typeface="Lato"/>
              <a:cs typeface="Arial" panose="020B0604020202020204" pitchFamily="34" charset="0"/>
              <a:sym typeface="Lato"/>
            </a:endParaRPr>
          </a:p>
        </p:txBody>
      </p:sp>
      <p:sp>
        <p:nvSpPr>
          <p:cNvPr id="192" name="Google Shape;192;g348d5053a28_1_56: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g348d5053a28_1_56: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94" name="Google Shape;194;g348d5053a28_1_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Ask students to think about the challenge of slowing climate change warming by reducing the amount of carbon dioxide in the atmosphere. How does changing one part of the transportation system affect other parts, such as the economy, public health, or ecosystems? What actions would we need to take as a society?</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Reducing greenhouse gases and sources of carbon dioxide entering the atmosphere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Increasing sinks to remove carbon dioxide from the atmosphere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Improving society through education and health (not shown as part of the diagram).</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Use Analogies for Student Sensemaking</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To help students better understand the function and importance of a carbon sink, consider facilitating discussion using the following analogies (or comparisons):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 sink is like a carbon dioxide sponge. It soaks up extra CO2 from the air and keeps it stored away in plants, oceans, or soil instead of letting it build up in the atmosphere. This is similar to how a sponge might hold water.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Carbon sinks are like a savings account for carbon. It stores carbon that has been deposited from the atmosphere, much the same as you put money into a bank account. The only way to keep the carbon stored is to not withdraw it from the account (by cutting down forests or burning fossil fuels).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 carbon sink works like an air filter for the planet. It traps and holds particles, in this case carbon dioxide, to keep the air cleaner. Just like a filter in your home or your car, if it gets clogged, damaged, or isn’t replaced, it can’t effectively do its job.</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Tell students that coming up with solutions to reduce and remove carbon dioxide within each sector is complex, but not impossible. Share this quote from Project Drawdown: “Almost daily, there is promising evolution and acceleration of climate solutions.”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Create small groups in your classroom, and assign each group to analyze the specific modes within the transportation sector from the diagram, using information from the Project Drawdown web resources. Navigation directions are shown below. Be sure to provide these to students so they can see the choices that are available. </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Options will include Mass Transit, Electric Vehicles, Energy-Efficient Cars, Energy-Efficient Trucks, and Alternative Transportation (shown below). Students can explore their selected option by clicking the + icon.</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Give each group copies of the Student Handout 1: Analysis Planning Sheet to use as a place to capture and organize their thinking. Have students use the remainder of the class period to complete their research according to the following criteria:</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60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Parts:  Define the components of this transportation method. How does it contribute to the problem of climate change? In what different areas are solutions needed? Provide information to help us really understand this method and how to address it. Include data where possible.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Purposes: Explain how addressing different parts of this transportation method will help reduce atmospheric carbon dioxide. What is their role? Provide 1-2 examples of the type of solutions that are currently being implemented in this, and explain how they will help.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Complexities: What are the challenges with implementing this transportation method in the transportation sector? What further developments are needed to make reducing atmospheric carbon dioxide successful? What questions do you have? </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Use Sentence Starters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Students should be successful in finding most of the information to complete this part of the assignment from the Project Drawdown website, but encourage them to research further (from reliable sources, such as those listed below) as needed and to spend time learning about any terms or concepts they encounter along the way that are unfamiliar to them. Below is a suggested list of resources to consider sharing with students: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GA Estimated Energy CO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Emissions: </a:t>
            </a:r>
            <a:r>
              <a:rPr lang="en-US" sz="9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https://sites.gatech.edu/giscc/energy-co2-emissions/</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GA US Energy Information Administration Statistics and Analysis: </a:t>
            </a:r>
            <a:r>
              <a:rPr lang="en-US" sz="900" u="sng" dirty="0">
                <a:solidFill>
                  <a:srgbClr val="0000FF"/>
                </a:solidFill>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https://www.eia.gov/state/seds/data.php?incfile=/state/seds/sep_co2/total/co2_tot_GA.html&amp;sid=GA</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Environmental Protection Division, List of Sources in GA: </a:t>
            </a:r>
            <a:r>
              <a:rPr lang="en-US" sz="900" u="sng" dirty="0">
                <a:solidFill>
                  <a:srgbClr val="0000FF"/>
                </a:solidFill>
                <a:latin typeface="Arial" panose="020B0604020202020204" pitchFamily="34" charset="0"/>
                <a:ea typeface="Lato"/>
                <a:cs typeface="Arial" panose="020B0604020202020204" pitchFamily="34" charset="0"/>
                <a:sym typeface="Lato"/>
                <a:hlinkClick r:id="rId5">
                  <a:extLst>
                    <a:ext uri="{A12FA001-AC4F-418D-AE19-62706E023703}">
                      <ahyp:hlinkClr xmlns:ahyp="http://schemas.microsoft.com/office/drawing/2018/hyperlinkcolor" val="tx"/>
                    </a:ext>
                  </a:extLst>
                </a:hlinkClick>
              </a:rPr>
              <a:t>https://epd.georgia.gov/list-sources-georgia</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Georgia Tech, Climate Solutions: </a:t>
            </a:r>
            <a:r>
              <a:rPr lang="en-US" sz="900" u="sng" dirty="0">
                <a:solidFill>
                  <a:srgbClr val="0000FF"/>
                </a:solidFill>
                <a:latin typeface="Arial" panose="020B0604020202020204" pitchFamily="34" charset="0"/>
                <a:ea typeface="Lato"/>
                <a:cs typeface="Arial" panose="020B0604020202020204" pitchFamily="34" charset="0"/>
                <a:sym typeface="Lato"/>
                <a:hlinkClick r:id="rId6">
                  <a:extLst>
                    <a:ext uri="{A12FA001-AC4F-418D-AE19-62706E023703}">
                      <ahyp:hlinkClr xmlns:ahyp="http://schemas.microsoft.com/office/drawing/2018/hyperlinkcolor" val="tx"/>
                    </a:ext>
                  </a:extLst>
                </a:hlinkClick>
              </a:rPr>
              <a:t>https://climatesolutions.gatech.edu/transportation</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GDOT Carbon Reduction Program: </a:t>
            </a:r>
            <a:r>
              <a:rPr lang="en-US" sz="900" u="sng" dirty="0">
                <a:solidFill>
                  <a:srgbClr val="0000FF"/>
                </a:solidFill>
                <a:latin typeface="Arial" panose="020B0604020202020204" pitchFamily="34" charset="0"/>
                <a:ea typeface="Lato"/>
                <a:cs typeface="Arial" panose="020B0604020202020204" pitchFamily="34" charset="0"/>
                <a:sym typeface="Lato"/>
                <a:hlinkClick r:id="rId7">
                  <a:extLst>
                    <a:ext uri="{A12FA001-AC4F-418D-AE19-62706E023703}">
                      <ahyp:hlinkClr xmlns:ahyp="http://schemas.microsoft.com/office/drawing/2018/hyperlinkcolor" val="tx"/>
                    </a:ext>
                  </a:extLst>
                </a:hlinkClick>
              </a:rPr>
              <a:t>https://www.dot.ga.gov/GDOT/Pages/CarbonReduction.aspx</a:t>
            </a:r>
            <a:endParaRPr sz="900" dirty="0">
              <a:solidFill>
                <a:srgbClr val="0000FF"/>
              </a:solidFill>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Alternatively, you could suggest that students return to the GHG Tracker at: </a:t>
            </a:r>
            <a:r>
              <a:rPr lang="en-US" sz="900" u="sng" dirty="0">
                <a:solidFill>
                  <a:srgbClr val="0000FF"/>
                </a:solidFill>
                <a:latin typeface="Arial" panose="020B0604020202020204" pitchFamily="34" charset="0"/>
                <a:ea typeface="Lato"/>
                <a:cs typeface="Arial" panose="020B0604020202020204" pitchFamily="34" charset="0"/>
                <a:sym typeface="Lato"/>
                <a:hlinkClick r:id="rId8">
                  <a:extLst>
                    <a:ext uri="{A12FA001-AC4F-418D-AE19-62706E023703}">
                      <ahyp:hlinkClr xmlns:ahyp="http://schemas.microsoft.com/office/drawing/2018/hyperlinkcolor" val="tx"/>
                    </a:ext>
                  </a:extLst>
                </a:hlinkClick>
              </a:rPr>
              <a:t>https://www.drawdownga.org/ghg-emissions-tracker</a:t>
            </a:r>
            <a:r>
              <a:rPr lang="en-US" sz="900" dirty="0">
                <a:latin typeface="Arial" panose="020B0604020202020204" pitchFamily="34" charset="0"/>
                <a:ea typeface="Lato"/>
                <a:cs typeface="Arial" panose="020B0604020202020204" pitchFamily="34" charset="0"/>
                <a:sym typeface="Lato"/>
              </a:rPr>
              <a:t> and identify the sources of major pollutants in their county. Ask students to explore emissions solutions that relate to post-secondary careers or future initiatives, such as building transit or city planning goals. Ensure that students illustrate emissions reduction using real-life examples that appear in the workforce, particularly in communities in and around Georgia.</a:t>
            </a:r>
            <a:endParaRPr sz="7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Clr>
                <a:schemeClr val="dk1"/>
              </a:buClr>
              <a:buSzPts val="1100"/>
              <a:buFont typeface="Arial"/>
              <a:buNone/>
            </a:pPr>
            <a:endParaRPr sz="1100" dirty="0">
              <a:latin typeface="Arial" panose="020B0604020202020204" pitchFamily="34" charset="0"/>
              <a:ea typeface="Lato"/>
              <a:cs typeface="Arial" panose="020B0604020202020204" pitchFamily="34" charset="0"/>
              <a:sym typeface="Lato"/>
            </a:endParaRPr>
          </a:p>
        </p:txBody>
      </p:sp>
      <p:sp>
        <p:nvSpPr>
          <p:cNvPr id="202" name="Google Shape;202;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204" name="Google Shape;2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Direct students to Student Handout 2: Carbon Dioxide Solutions. Transportation is Georgia’s largest source of greenhouse gas (GHG) emissions. </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Divide students into two groups to develop a potential solution to mitigate GHG emissions. </a:t>
            </a:r>
            <a:r>
              <a:rPr lang="en-US" sz="900" dirty="0">
                <a:solidFill>
                  <a:srgbClr val="002060"/>
                </a:solidFill>
                <a:latin typeface="Arial" panose="020B0604020202020204" pitchFamily="34" charset="0"/>
                <a:ea typeface="Lato"/>
                <a:cs typeface="Arial" panose="020B0604020202020204" pitchFamily="34" charset="0"/>
                <a:sym typeface="Lato"/>
              </a:rPr>
              <a:t>One group will identify ways to remove emissions via artificial or natural sinks. The other group will focus on transportation solutions to reduce GHG emissions. </a:t>
            </a:r>
            <a:r>
              <a:rPr lang="en-US" sz="900" dirty="0">
                <a:latin typeface="Arial" panose="020B0604020202020204" pitchFamily="34" charset="0"/>
                <a:ea typeface="Lato"/>
                <a:cs typeface="Arial" panose="020B0604020202020204" pitchFamily="34" charset="0"/>
                <a:sym typeface="Lato"/>
              </a:rPr>
              <a:t>Their plan should include the following information: </a:t>
            </a:r>
            <a:endParaRPr sz="900" dirty="0">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chemeClr val="dk1"/>
              </a:buClr>
              <a:buSzPts val="900"/>
              <a:buFont typeface="Noto Sans Symbols"/>
              <a:buChar char="●"/>
            </a:pPr>
            <a:r>
              <a:rPr lang="en-US" sz="900" dirty="0">
                <a:latin typeface="Arial" panose="020B0604020202020204" pitchFamily="34" charset="0"/>
                <a:ea typeface="Lato"/>
                <a:cs typeface="Arial" panose="020B0604020202020204" pitchFamily="34" charset="0"/>
                <a:sym typeface="Lato"/>
              </a:rPr>
              <a:t>What are some of the main sources of carbon emissions?</a:t>
            </a:r>
            <a:endParaRPr sz="900" dirty="0">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chemeClr val="dk1"/>
              </a:buClr>
              <a:buSzPts val="900"/>
              <a:buFont typeface="Noto Sans Symbols"/>
              <a:buChar char="●"/>
            </a:pPr>
            <a:r>
              <a:rPr lang="en-US" sz="900" dirty="0">
                <a:latin typeface="Arial" panose="020B0604020202020204" pitchFamily="34" charset="0"/>
                <a:ea typeface="Lato"/>
                <a:cs typeface="Arial" panose="020B0604020202020204" pitchFamily="34" charset="0"/>
                <a:sym typeface="Lato"/>
              </a:rPr>
              <a:t>What are the natural sinks of carbon emissions?</a:t>
            </a:r>
            <a:endParaRPr sz="900" dirty="0">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chemeClr val="dk1"/>
              </a:buClr>
              <a:buSzPts val="900"/>
              <a:buFont typeface="Noto Sans Symbols"/>
              <a:buChar char="●"/>
            </a:pPr>
            <a:r>
              <a:rPr lang="en-US" sz="900" dirty="0">
                <a:latin typeface="Arial" panose="020B0604020202020204" pitchFamily="34" charset="0"/>
                <a:ea typeface="Lato"/>
                <a:cs typeface="Arial" panose="020B0604020202020204" pitchFamily="34" charset="0"/>
                <a:sym typeface="Lato"/>
              </a:rPr>
              <a:t>What evidence shows that simply stopping carbon emissions will not stabilize Earth’s climate system? Why is removing carbon necessary to reduce long-term impacts?</a:t>
            </a:r>
            <a:endParaRPr sz="900" dirty="0">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chemeClr val="dk1"/>
              </a:buClr>
              <a:buSzPts val="900"/>
              <a:buFont typeface="Noto Sans Symbols"/>
              <a:buChar char="●"/>
            </a:pPr>
            <a:r>
              <a:rPr lang="en-US" sz="900" dirty="0">
                <a:latin typeface="Arial" panose="020B0604020202020204" pitchFamily="34" charset="0"/>
                <a:ea typeface="Lato"/>
                <a:cs typeface="Arial" panose="020B0604020202020204" pitchFamily="34" charset="0"/>
                <a:sym typeface="Lato"/>
              </a:rPr>
              <a:t>Explain your group’s proposed carbon reduction solution.</a:t>
            </a:r>
            <a:endParaRPr sz="900" dirty="0">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rgbClr val="674EA7"/>
              </a:buClr>
              <a:buSzPts val="900"/>
              <a:buFont typeface="Noto Sans Symbols"/>
              <a:buChar char="●"/>
            </a:pPr>
            <a:r>
              <a:rPr lang="en-US" sz="900" dirty="0">
                <a:solidFill>
                  <a:srgbClr val="674EA7"/>
                </a:solidFill>
                <a:latin typeface="Arial" panose="020B0604020202020204" pitchFamily="34" charset="0"/>
                <a:ea typeface="Lato"/>
                <a:cs typeface="Arial" panose="020B0604020202020204" pitchFamily="34" charset="0"/>
                <a:sym typeface="Lato"/>
              </a:rPr>
              <a:t>Describe the ways in which your proposed solution may positively impact human health outcomes.</a:t>
            </a:r>
            <a:endParaRPr sz="900" dirty="0">
              <a:solidFill>
                <a:srgbClr val="674EA7"/>
              </a:solidFill>
              <a:latin typeface="Arial" panose="020B0604020202020204" pitchFamily="34" charset="0"/>
              <a:ea typeface="Lato"/>
              <a:cs typeface="Arial" panose="020B0604020202020204" pitchFamily="34" charset="0"/>
              <a:sym typeface="Lato"/>
            </a:endParaRPr>
          </a:p>
          <a:p>
            <a:pPr marL="914400" lvl="0" indent="-285750" algn="l" rtl="0">
              <a:spcBef>
                <a:spcPts val="600"/>
              </a:spcBef>
              <a:spcAft>
                <a:spcPts val="0"/>
              </a:spcAft>
              <a:buClr>
                <a:srgbClr val="002060"/>
              </a:buClr>
              <a:buSzPts val="900"/>
              <a:buFont typeface="Noto Sans Symbols"/>
              <a:buChar char="●"/>
            </a:pPr>
            <a:r>
              <a:rPr lang="en-US" sz="900" dirty="0">
                <a:solidFill>
                  <a:srgbClr val="002060"/>
                </a:solidFill>
                <a:latin typeface="Arial" panose="020B0604020202020204" pitchFamily="34" charset="0"/>
                <a:ea typeface="Lato"/>
                <a:cs typeface="Arial" panose="020B0604020202020204" pitchFamily="34" charset="0"/>
                <a:sym typeface="Lato"/>
              </a:rPr>
              <a:t>What are some pros and cons of your proposed solution (cost, social implications, etc.)?</a:t>
            </a:r>
            <a:endParaRPr sz="900" dirty="0">
              <a:solidFill>
                <a:srgbClr val="002060"/>
              </a:solidFill>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solidFill>
                  <a:srgbClr val="002060"/>
                </a:solidFill>
                <a:latin typeface="Arial" panose="020B0604020202020204" pitchFamily="34" charset="0"/>
                <a:ea typeface="Lato"/>
                <a:cs typeface="Arial" panose="020B0604020202020204" pitchFamily="34" charset="0"/>
                <a:sym typeface="Lato"/>
              </a:rPr>
              <a:t>Students should produce a physical poster or work digitally on slides or another format to create a visual to share with their peers. </a:t>
            </a:r>
            <a:r>
              <a:rPr lang="en-US" sz="900" dirty="0">
                <a:latin typeface="Arial" panose="020B0604020202020204" pitchFamily="34" charset="0"/>
                <a:ea typeface="Lato"/>
                <a:cs typeface="Arial" panose="020B0604020202020204" pitchFamily="34" charset="0"/>
                <a:sym typeface="Lato"/>
              </a:rPr>
              <a:t>Format suggestions for presentations include creating a video for the school YouTube channel or an Instagram reel. They should organize the notes and ideas from their analysis as a visual presentation. Have students spend the remainder of the class period developing their parts-purposes-complexities analysis and creating their visual aid.</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HEALTH AND PHYSICAL EDUCATION CONNECTION</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To support student sensemaking, consider giving them time to make direct connections between their evidence and the potential short- and long-term health-related outcomes that might be impacted by the transportation sector by using the following discussion topics &amp; prompts:</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Air Quality &amp; Breathing</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How might emissions from cars, trucks, or planes affect the air people breathe in cities and neighborhoods near highways or airports?</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Note: Atlanta is one of the busiest airports in the world. Consider introducing students to studies that discuss air quality and/or health risks, such as </a:t>
            </a:r>
            <a:r>
              <a:rPr lang="en-US" sz="900" u="sng" dirty="0">
                <a:solidFill>
                  <a:srgbClr val="1155CC"/>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https://pubmed.ncbi.nlm.nih.gov/34931821/</a:t>
            </a:r>
            <a:endParaRPr sz="7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Noise &amp; Stress</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 health effects (like sleep, stress, or focus in school) might come from living near busy roads, train tracks, or airports?</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Activity &amp; Movement</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How do transportation choices like walking, biking, or using public transit support healthier lifestyles compared to driving everywhere?</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Community Differences</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How might health outcomes be different for people in rural vs. urban communities, depending on which transportation options they have the most access to?</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600"/>
              </a:spcAft>
              <a:buNone/>
            </a:pPr>
            <a:endParaRPr sz="900" dirty="0">
              <a:latin typeface="Arial" panose="020B0604020202020204" pitchFamily="34" charset="0"/>
              <a:ea typeface="Lato"/>
              <a:cs typeface="Arial" panose="020B0604020202020204" pitchFamily="34" charset="0"/>
              <a:sym typeface="Lato"/>
            </a:endParaRPr>
          </a:p>
        </p:txBody>
      </p:sp>
      <p:sp>
        <p:nvSpPr>
          <p:cNvPr id="228" name="Google Shape;228;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1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230" name="Google Shape;23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8a21438bb1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g38a21438bb1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Sharing Plans</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Have students present their plans to the class. Allow time for rich conversations and exchange of ideas between groups. Hopefully, students will be interested in comparing their own plan to those of their peers.</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If students have made posters to communicate their plans, consider holding a gallery walk and encouraging 1-2 group members to remain at their group’s poster to answer any questions their classmates might have about their plan. Group members could take turns staying to answer questions and visiting other groups’ posters throughout the classroom.</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Alternatively, each group could present their plan to the entire class one at a time with presentation slides that share their visuals. Encourage questions and answers following each presentation.</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Share Discussion Prompts in Advance</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As students share out, provide students with the following considerations to think about. Encourage students to take notes about presentations if needed to be able to participate in class discussion. </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Common threads: What ideas showed up in more than one group’s plan?</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New sparks: Did you see or hear something during the gallery walk that gave you a new idea?</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Lingering questions: What do you still wonder about transportation, emissions, or climate change?</a:t>
            </a:r>
            <a:endParaRPr sz="900" dirty="0">
              <a:latin typeface="Arial" panose="020B0604020202020204" pitchFamily="34" charset="0"/>
              <a:ea typeface="Lato"/>
              <a:cs typeface="Arial" panose="020B0604020202020204" pitchFamily="34" charset="0"/>
              <a:sym typeface="Lato"/>
            </a:endParaRPr>
          </a:p>
          <a:p>
            <a:pPr marL="457200" marR="8255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Looking ahead: Climate change is a big challenge, but there are many possible solutions. What makes you feel uncertain about the future? What makes you feel hopeful about the opportunities we have to make a difference?</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Hold a wrap-up discussion, asking students to call out commonalities between plans and any new ideas that came up during the gallery walk. Ask students to share any questions they still have, and to consider the uncertainties and the opportunities around climate change solutions and the impacts of climate on human health.</a:t>
            </a:r>
            <a:endParaRPr sz="900" dirty="0">
              <a:latin typeface="Arial" panose="020B0604020202020204" pitchFamily="34" charset="0"/>
              <a:ea typeface="Lato"/>
              <a:cs typeface="Arial" panose="020B0604020202020204" pitchFamily="34" charset="0"/>
              <a:sym typeface="Lato"/>
            </a:endParaRPr>
          </a:p>
          <a:p>
            <a:pPr marL="0" marR="82550" lvl="0" indent="0" algn="l" rtl="0">
              <a:spcBef>
                <a:spcPts val="600"/>
              </a:spcBef>
              <a:spcAft>
                <a:spcPts val="600"/>
              </a:spcAft>
              <a:buNone/>
            </a:pPr>
            <a:endParaRPr sz="900" dirty="0">
              <a:latin typeface="Arial" panose="020B0604020202020204" pitchFamily="34" charset="0"/>
              <a:ea typeface="Lato"/>
              <a:cs typeface="Arial" panose="020B0604020202020204" pitchFamily="34" charset="0"/>
              <a:sym typeface="Lato"/>
            </a:endParaRPr>
          </a:p>
        </p:txBody>
      </p:sp>
      <p:sp>
        <p:nvSpPr>
          <p:cNvPr id="240" name="Google Shape;240;g38a21438bb1_0_2: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g38a21438bb1_0_2: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242" name="Google Shape;242;g38a21438bb1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Display the carbon cycle image (below) to students. Tell students to recall what they know about the carbon cycle. Give them time to share with an elbow partner some of their initial recollections about what they have previously learned about how carbon moves through Earth’s spheres and systems using the following prompts: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Char char="●"/>
            </a:pPr>
            <a:r>
              <a:rPr lang="en-US" sz="900" dirty="0">
                <a:latin typeface="Arial" panose="020B0604020202020204" pitchFamily="34" charset="0"/>
                <a:ea typeface="Lato"/>
                <a:cs typeface="Arial" panose="020B0604020202020204" pitchFamily="34" charset="0"/>
                <a:sym typeface="Lato"/>
              </a:rPr>
              <a:t>Which parts of the carbon cycle demonstrate long-term stability in Earth's systems? Consider reservoirs like the ocean or fossil fuels. How do these stable components help regulate atmospheric carbon levels?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Char char="●"/>
            </a:pPr>
            <a:r>
              <a:rPr lang="en-US" sz="900" dirty="0">
                <a:latin typeface="Arial" panose="020B0604020202020204" pitchFamily="34" charset="0"/>
                <a:ea typeface="Lato"/>
                <a:cs typeface="Arial" panose="020B0604020202020204" pitchFamily="34" charset="0"/>
                <a:sym typeface="Lato"/>
              </a:rPr>
              <a:t>What processes in the carbon cycle show rapid or significant change? Identify at least one human activity and one natural process that alter carbon flow. How do these changes impact the balance of the cycle?</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Ask for 2-3 student volunteers to share what they discussed with their partner.</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Image from: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https://earthobservatory.nasa.gov/features/CarbonCycle</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83" name="Google Shape;83;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85" name="Google Shape;8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348d5053a28_1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g348d5053a28_1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Show students the following video, “Climate Change in 60 seconds” from the Royal Society. Facilitate a class discussion to probe students’ prior ideas about climate change impacts. </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Video hyperlink: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https://www.youtube.com/watch?v=n4e5UPu1co0&amp;pp=0gcJCRsBo7VqN5tD</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Video length: 1 minute and 39 seconds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LIVED EXPERIENCES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Connect to students’ lived experiences by asking them to refer to social media content related to the topic. Begin the discussion by asking them what content they have seen online about climate. Consider using the following prompts: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Think about a post, video, or meme you’ve seen online about climate change or the environment. What message was it trying to send—and how do you know if that message was accurate or based on evidence?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Have you noticed any trends or challenges on social media related to climate or sustainability (for example, zero-waste challenges, climate protests, or influencer activism)? How do these online trends shape what people believe or do in real life?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Different accounts and platforms tell very different stories about climate change—some focus on science, others on politics or personal responsibility. How does where you get your information affect the way you think about climate issues?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Additionally, students could discuss climate impacts in their local community prior to watching the video, and then be asked to compare local impacts to the global impacts shared in the video. This helps to build their confidence in the subject matter and helps them to understand the connections between local and global issues related to climate dynamics.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Introduce the driving question that will be explored in this lesson: How can society lower emissions of greenhouse gases like carbon dioxide? </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94" name="Google Shape;94;g348d5053a28_1_10: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g348d5053a28_1_10: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96" name="Google Shape;96;g348d5053a28_1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The Drawdown Georgia GHG Emissions Tracker provides greenhouse gas emissions data at the state- and county-level for Georgia. Emissions are categorized by sector to give us a picture of where emissions are now and how they change as we advance on our goal of drawing down Georgia’s carbon emissions. This interactive map was developed by leading researchers at the Georgia Institute of Technology based on publicly available data and is updated monthly.</a:t>
            </a:r>
            <a:br>
              <a:rPr lang="en-US" sz="900" dirty="0">
                <a:latin typeface="Arial" panose="020B0604020202020204" pitchFamily="34" charset="0"/>
                <a:ea typeface="Lato"/>
                <a:cs typeface="Arial" panose="020B0604020202020204" pitchFamily="34" charset="0"/>
                <a:sym typeface="Lato"/>
              </a:rPr>
            </a:b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Have students open up the GHG Tracker at: </a:t>
            </a:r>
            <a:r>
              <a:rPr lang="en-US" sz="9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https://www.drawdownga.org/ghg-emissions-tracker</a:t>
            </a:r>
            <a:r>
              <a:rPr lang="en-US" sz="900" dirty="0">
                <a:latin typeface="Arial" panose="020B0604020202020204" pitchFamily="34" charset="0"/>
                <a:ea typeface="Lato"/>
                <a:cs typeface="Arial" panose="020B0604020202020204" pitchFamily="34" charset="0"/>
                <a:sym typeface="Lato"/>
              </a:rPr>
              <a:t> </a:t>
            </a:r>
            <a:br>
              <a:rPr lang="en-US" sz="900" dirty="0">
                <a:latin typeface="Arial" panose="020B0604020202020204" pitchFamily="34" charset="0"/>
                <a:ea typeface="Lato"/>
                <a:cs typeface="Arial" panose="020B0604020202020204" pitchFamily="34" charset="0"/>
                <a:sym typeface="Lato"/>
              </a:rPr>
            </a:br>
            <a:endParaRPr sz="900" dirty="0">
              <a:latin typeface="Arial" panose="020B0604020202020204" pitchFamily="34" charset="0"/>
              <a:ea typeface="Lato"/>
              <a:cs typeface="Arial" panose="020B0604020202020204" pitchFamily="34" charset="0"/>
              <a:sym typeface="Lato"/>
            </a:endParaRPr>
          </a:p>
          <a:p>
            <a:pPr marL="457200" lvl="0" indent="0" algn="l" rtl="0">
              <a:spcBef>
                <a:spcPts val="0"/>
              </a:spcBef>
              <a:spcAft>
                <a:spcPts val="0"/>
              </a:spcAft>
              <a:buNone/>
            </a:pPr>
            <a:endParaRPr sz="900" dirty="0">
              <a:solidFill>
                <a:srgbClr val="FA6500"/>
              </a:solidFill>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05" name="Google Shape;105;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07" name="Google Shape;10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Arial" panose="020B0604020202020204" pitchFamily="34" charset="0"/>
              <a:cs typeface="Arial" panose="020B0604020202020204" pitchFamily="34" charset="0"/>
              <a:sym typeface="Calibri"/>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16" name="Google Shape;11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Have students use the interaction tracker to:</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Describe where in Georgia GHG emissions are high.</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Describe GHG emissions in their county.</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rgbClr val="FA6500"/>
              </a:buClr>
              <a:buSzPts val="900"/>
              <a:buFont typeface="Lato"/>
              <a:buChar char="●"/>
            </a:pPr>
            <a:r>
              <a:rPr lang="en-US" sz="900" dirty="0">
                <a:solidFill>
                  <a:srgbClr val="FA6500"/>
                </a:solidFill>
                <a:latin typeface="Arial" panose="020B0604020202020204" pitchFamily="34" charset="0"/>
                <a:ea typeface="Lato"/>
                <a:cs typeface="Arial" panose="020B0604020202020204" pitchFamily="34" charset="0"/>
                <a:sym typeface="Lato"/>
              </a:rPr>
              <a:t>Sort by emissions in metric tons, which sector generates the most greenhouse gas emissions?</a:t>
            </a:r>
            <a:endParaRPr sz="900" dirty="0">
              <a:solidFill>
                <a:srgbClr val="FA6500"/>
              </a:solidFill>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rgbClr val="FA6500"/>
              </a:buClr>
              <a:buSzPts val="900"/>
              <a:buFont typeface="Lato"/>
              <a:buChar char="●"/>
            </a:pPr>
            <a:r>
              <a:rPr lang="en-US" sz="900" dirty="0">
                <a:solidFill>
                  <a:srgbClr val="FA6500"/>
                </a:solidFill>
                <a:latin typeface="Arial" panose="020B0604020202020204" pitchFamily="34" charset="0"/>
                <a:ea typeface="Lato"/>
                <a:cs typeface="Arial" panose="020B0604020202020204" pitchFamily="34" charset="0"/>
                <a:sym typeface="Lato"/>
              </a:rPr>
              <a:t>Click through the additional pages. What else do you notice? What do you wonder?</a:t>
            </a:r>
            <a:endParaRPr sz="7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Navigating the Emissions Tracker</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Give clear guidance and directions for navigating the site. You can use the Student Handout 3: How to Use the Drawdown GA GHG Emissions Tracker for students who need additional support. You might also consider showing the entire class where to find items as they explore the website. Ask students to follow along and support them in navigating it by answering questions. Alternatively, you can give students time to explore the site on their own by simply clicking buttons before beginning to utilize it for research.</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Options for formative assessment might include: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Asking students to write down their responses. Collect them to provide feedback or return to students later to update their understanding near the end of the lesson.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Give students time to share their responses with an elbow partner. Provide adequate time for comparison and discussion.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p:txBody>
      </p:sp>
      <p:sp>
        <p:nvSpPr>
          <p:cNvPr id="123" name="Google Shape;123;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 name="Google Shape;124;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25" name="Google Shape;12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Show students Project Drawdown’s graphic on Greenhouse Gas Sources. Point out that globally, transportation contributes 14% of all emissions.</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Source: </a:t>
            </a:r>
            <a:r>
              <a:rPr lang="en-US" sz="900" u="sng" dirty="0">
                <a:solidFill>
                  <a:srgbClr val="1155CC"/>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https://drawdown.org/climate-solutions-101/unit-3-reducing-sources</a:t>
            </a:r>
            <a:endParaRPr sz="900" dirty="0">
              <a:latin typeface="Arial" panose="020B0604020202020204" pitchFamily="34" charset="0"/>
              <a:cs typeface="Arial" panose="020B0604020202020204" pitchFamily="34" charset="0"/>
            </a:endParaRPr>
          </a:p>
        </p:txBody>
      </p:sp>
      <p:sp>
        <p:nvSpPr>
          <p:cNvPr id="141" name="Google Shape;141;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43" name="Google Shape;14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Show students the EPA Total U.S. Greenhouse Gas Emissions by Economic Sector in 2022 graphic from the slides. Point out that, like what they observed in the Drawdown Georgia activity, transportation is the largest generator of greenhouse gas emissions nationally. In the U.S., the transportation sector generates the highest percentage of greenhouse gas emissions (28%). </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From: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https://www.epa.gov/ghgemissions/sources-greenhouse-gas-emissions#transportation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Ask students to think about all of the different types of vehicles that contribute to transportation sector emissions in the U.S. Ask for a few volunteers to share their thoughts. Listen for students to share  responses like cars, trucks, commercial aircraft, and trains. </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HEALTH AND PHYSICAL EDUCATION CONNECTION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To support the development of understanding related to standards HEHS.5.d and HEHS.5.f, consider facilitating conversation among the class related to how transportation choices can negatively and positively impact personal health and well-being. Ask students to describe what evidence they are familiar with that relates to the connection between health issues and transportation options available among communities. </a:t>
            </a:r>
            <a:endParaRPr sz="900" dirty="0">
              <a:latin typeface="Arial" panose="020B0604020202020204" pitchFamily="34" charset="0"/>
              <a:ea typeface="Lato"/>
              <a:cs typeface="Arial" panose="020B0604020202020204" pitchFamily="34" charset="0"/>
              <a:sym typeface="Lato"/>
            </a:endParaRPr>
          </a:p>
        </p:txBody>
      </p:sp>
      <p:sp>
        <p:nvSpPr>
          <p:cNvPr id="151" name="Google Shape;151;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53" name="Google Shape;15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48d5053a28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g348d5053a28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Show students the U.S. Transportation by Sector GHG Emission by Source, 2022 graph from the slides. Share that cars, trucks, commercial aircraft, and railroads, among other sources, all contribute to transportation sector emissions. Be sure to point out the definitions of light-, medium-, and heavy-duty vehicles listed on the slide.</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From: </a:t>
            </a:r>
            <a:r>
              <a:rPr lang="en-US" sz="900" u="sng" dirty="0">
                <a:solidFill>
                  <a:srgbClr val="1155CC"/>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https://nepis.epa.gov/Exe/ZyPDF.cgi?Dockey=P101AKR0.pdf</a:t>
            </a:r>
            <a:endParaRPr sz="900" dirty="0">
              <a:latin typeface="Arial" panose="020B0604020202020204" pitchFamily="34" charset="0"/>
              <a:ea typeface="Lato"/>
              <a:cs typeface="Arial" panose="020B0604020202020204" pitchFamily="34" charset="0"/>
              <a:sym typeface="Lato"/>
            </a:endParaRPr>
          </a:p>
        </p:txBody>
      </p:sp>
      <p:sp>
        <p:nvSpPr>
          <p:cNvPr id="162" name="Google Shape;162;g348d5053a28_1_0: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g348d5053a28_1_0: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164" name="Google Shape;164;g348d5053a28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10"/>
        <p:cNvGrpSpPr/>
        <p:nvPr/>
      </p:nvGrpSpPr>
      <p:grpSpPr>
        <a:xfrm>
          <a:off x="0" y="0"/>
          <a:ext cx="0" cy="0"/>
          <a:chOff x="0" y="0"/>
          <a:chExt cx="0" cy="0"/>
        </a:xfrm>
      </p:grpSpPr>
      <p:sp>
        <p:nvSpPr>
          <p:cNvPr id="11" name="Google Shape;11;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spcBef>
                <a:spcPts val="0"/>
              </a:spcBef>
              <a:buNone/>
              <a:defRPr sz="1200" b="0" i="0" u="none" strike="noStrike" cap="none">
                <a:solidFill>
                  <a:srgbClr val="3A3838"/>
                </a:solidFill>
                <a:latin typeface="Avenir"/>
                <a:ea typeface="Avenir"/>
                <a:cs typeface="Avenir"/>
                <a:sym typeface="Avenir"/>
              </a:defRPr>
            </a:lvl2pPr>
            <a:lvl3pPr marL="0" marR="0" lvl="2" indent="0" algn="r" rtl="0">
              <a:spcBef>
                <a:spcPts val="0"/>
              </a:spcBef>
              <a:buNone/>
              <a:defRPr sz="1200" b="0" i="0" u="none" strike="noStrike" cap="none">
                <a:solidFill>
                  <a:srgbClr val="3A3838"/>
                </a:solidFill>
                <a:latin typeface="Avenir"/>
                <a:ea typeface="Avenir"/>
                <a:cs typeface="Avenir"/>
                <a:sym typeface="Avenir"/>
              </a:defRPr>
            </a:lvl3pPr>
            <a:lvl4pPr marL="0" marR="0" lvl="3" indent="0" algn="r" rtl="0">
              <a:spcBef>
                <a:spcPts val="0"/>
              </a:spcBef>
              <a:buNone/>
              <a:defRPr sz="1200" b="0" i="0" u="none" strike="noStrike" cap="none">
                <a:solidFill>
                  <a:srgbClr val="3A3838"/>
                </a:solidFill>
                <a:latin typeface="Avenir"/>
                <a:ea typeface="Avenir"/>
                <a:cs typeface="Avenir"/>
                <a:sym typeface="Avenir"/>
              </a:defRPr>
            </a:lvl4pPr>
            <a:lvl5pPr marL="0" marR="0" lvl="4" indent="0" algn="r" rtl="0">
              <a:spcBef>
                <a:spcPts val="0"/>
              </a:spcBef>
              <a:buNone/>
              <a:defRPr sz="1200" b="0" i="0" u="none" strike="noStrike" cap="none">
                <a:solidFill>
                  <a:srgbClr val="3A3838"/>
                </a:solidFill>
                <a:latin typeface="Avenir"/>
                <a:ea typeface="Avenir"/>
                <a:cs typeface="Avenir"/>
                <a:sym typeface="Avenir"/>
              </a:defRPr>
            </a:lvl5pPr>
            <a:lvl6pPr marL="0" marR="0" lvl="5" indent="0" algn="r" rtl="0">
              <a:spcBef>
                <a:spcPts val="0"/>
              </a:spcBef>
              <a:buNone/>
              <a:defRPr sz="1200" b="0" i="0" u="none" strike="noStrike" cap="none">
                <a:solidFill>
                  <a:srgbClr val="3A3838"/>
                </a:solidFill>
                <a:latin typeface="Avenir"/>
                <a:ea typeface="Avenir"/>
                <a:cs typeface="Avenir"/>
                <a:sym typeface="Avenir"/>
              </a:defRPr>
            </a:lvl6pPr>
            <a:lvl7pPr marL="0" marR="0" lvl="6" indent="0" algn="r" rtl="0">
              <a:spcBef>
                <a:spcPts val="0"/>
              </a:spcBef>
              <a:buNone/>
              <a:defRPr sz="1200" b="0" i="0" u="none" strike="noStrike" cap="none">
                <a:solidFill>
                  <a:srgbClr val="3A3838"/>
                </a:solidFill>
                <a:latin typeface="Avenir"/>
                <a:ea typeface="Avenir"/>
                <a:cs typeface="Avenir"/>
                <a:sym typeface="Avenir"/>
              </a:defRPr>
            </a:lvl7pPr>
            <a:lvl8pPr marL="0" marR="0" lvl="7" indent="0" algn="r" rtl="0">
              <a:spcBef>
                <a:spcPts val="0"/>
              </a:spcBef>
              <a:buNone/>
              <a:defRPr sz="1200" b="0" i="0" u="none" strike="noStrike" cap="none">
                <a:solidFill>
                  <a:srgbClr val="3A3838"/>
                </a:solidFill>
                <a:latin typeface="Avenir"/>
                <a:ea typeface="Avenir"/>
                <a:cs typeface="Avenir"/>
                <a:sym typeface="Avenir"/>
              </a:defRPr>
            </a:lvl8pPr>
            <a:lvl9pPr marL="0" marR="0" lvl="8" indent="0" algn="r" rtl="0">
              <a:spcBef>
                <a:spcPts val="0"/>
              </a:spcBef>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17"/>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3"/>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44"/>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53"/>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63"/>
        <p:cNvGrpSpPr/>
        <p:nvPr/>
      </p:nvGrpSpPr>
      <p:grpSpPr>
        <a:xfrm>
          <a:off x="0" y="0"/>
          <a:ext cx="0" cy="0"/>
          <a:chOff x="0" y="0"/>
          <a:chExt cx="0" cy="0"/>
        </a:xfrm>
      </p:grpSpPr>
      <p:sp>
        <p:nvSpPr>
          <p:cNvPr id="64" name="Google Shape;64;p8"/>
          <p:cNvSpPr txBox="1">
            <a:spLocks noGrp="1"/>
          </p:cNvSpPr>
          <p:nvPr>
            <p:ph type="title"/>
          </p:nvPr>
        </p:nvSpPr>
        <p:spPr>
          <a:xfrm>
            <a:off x="838200" y="99652"/>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3600"/>
              <a:buFont typeface="Lato Black"/>
              <a:buNone/>
              <a:defRPr sz="3600" b="0" i="0">
                <a:solidFill>
                  <a:srgbClr val="595959"/>
                </a:solidFill>
                <a:latin typeface="Arial" panose="020B0604020202020204" pitchFamily="34" charset="0"/>
                <a:ea typeface="Lato Black"/>
                <a:cs typeface="Arial" panose="020B0604020202020204" pitchFamily="34" charset="0"/>
                <a:sym typeface="Lato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65" name="Google Shape;65;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a:solidFill>
                  <a:srgbClr val="595959"/>
                </a:solidFill>
                <a:latin typeface="Arial" panose="020B0604020202020204" pitchFamily="34" charset="0"/>
                <a:ea typeface="Lato"/>
                <a:cs typeface="Arial" panose="020B0604020202020204" pitchFamily="34" charset="0"/>
                <a:sym typeface="Lato"/>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Lato"/>
                <a:ea typeface="Lato"/>
                <a:cs typeface="Lato"/>
                <a:sym typeface="Lato"/>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Lato"/>
                <a:ea typeface="Lato"/>
                <a:cs typeface="Lato"/>
                <a:sym typeface="Lato"/>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66" name="Google Shape;6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spcBef>
                <a:spcPts val="0"/>
              </a:spcBef>
              <a:buNone/>
              <a:defRPr sz="1200" b="0" i="0">
                <a:solidFill>
                  <a:srgbClr val="3A3838"/>
                </a:solidFill>
                <a:latin typeface="Avenir"/>
                <a:ea typeface="Avenir"/>
                <a:cs typeface="Avenir"/>
                <a:sym typeface="Avenir"/>
              </a:defRPr>
            </a:lvl2pPr>
            <a:lvl3pPr marL="0" marR="0" lvl="2" indent="0" algn="r" rtl="0">
              <a:spcBef>
                <a:spcPts val="0"/>
              </a:spcBef>
              <a:buNone/>
              <a:defRPr sz="1200" b="0" i="0">
                <a:solidFill>
                  <a:srgbClr val="3A3838"/>
                </a:solidFill>
                <a:latin typeface="Avenir"/>
                <a:ea typeface="Avenir"/>
                <a:cs typeface="Avenir"/>
                <a:sym typeface="Avenir"/>
              </a:defRPr>
            </a:lvl3pPr>
            <a:lvl4pPr marL="0" marR="0" lvl="3" indent="0" algn="r" rtl="0">
              <a:spcBef>
                <a:spcPts val="0"/>
              </a:spcBef>
              <a:buNone/>
              <a:defRPr sz="1200" b="0" i="0">
                <a:solidFill>
                  <a:srgbClr val="3A3838"/>
                </a:solidFill>
                <a:latin typeface="Avenir"/>
                <a:ea typeface="Avenir"/>
                <a:cs typeface="Avenir"/>
                <a:sym typeface="Avenir"/>
              </a:defRPr>
            </a:lvl4pPr>
            <a:lvl5pPr marL="0" marR="0" lvl="4" indent="0" algn="r" rtl="0">
              <a:spcBef>
                <a:spcPts val="0"/>
              </a:spcBef>
              <a:buNone/>
              <a:defRPr sz="1200" b="0" i="0">
                <a:solidFill>
                  <a:srgbClr val="3A3838"/>
                </a:solidFill>
                <a:latin typeface="Avenir"/>
                <a:ea typeface="Avenir"/>
                <a:cs typeface="Avenir"/>
                <a:sym typeface="Avenir"/>
              </a:defRPr>
            </a:lvl5pPr>
            <a:lvl6pPr marL="0" marR="0" lvl="5" indent="0" algn="r" rtl="0">
              <a:spcBef>
                <a:spcPts val="0"/>
              </a:spcBef>
              <a:buNone/>
              <a:defRPr sz="1200" b="0" i="0">
                <a:solidFill>
                  <a:srgbClr val="3A3838"/>
                </a:solidFill>
                <a:latin typeface="Avenir"/>
                <a:ea typeface="Avenir"/>
                <a:cs typeface="Avenir"/>
                <a:sym typeface="Avenir"/>
              </a:defRPr>
            </a:lvl6pPr>
            <a:lvl7pPr marL="0" marR="0" lvl="6" indent="0" algn="r" rtl="0">
              <a:spcBef>
                <a:spcPts val="0"/>
              </a:spcBef>
              <a:buNone/>
              <a:defRPr sz="1200" b="0" i="0">
                <a:solidFill>
                  <a:srgbClr val="3A3838"/>
                </a:solidFill>
                <a:latin typeface="Avenir"/>
                <a:ea typeface="Avenir"/>
                <a:cs typeface="Avenir"/>
                <a:sym typeface="Avenir"/>
              </a:defRPr>
            </a:lvl7pPr>
            <a:lvl8pPr marL="0" marR="0" lvl="7" indent="0" algn="r" rtl="0">
              <a:spcBef>
                <a:spcPts val="0"/>
              </a:spcBef>
              <a:buNone/>
              <a:defRPr sz="1200" b="0" i="0">
                <a:solidFill>
                  <a:srgbClr val="3A3838"/>
                </a:solidFill>
                <a:latin typeface="Avenir"/>
                <a:ea typeface="Avenir"/>
                <a:cs typeface="Avenir"/>
                <a:sym typeface="Avenir"/>
              </a:defRPr>
            </a:lvl8pPr>
            <a:lvl9pPr marL="0" marR="0" lvl="8" indent="0" algn="r" rtl="0">
              <a:spcBef>
                <a:spcPts val="0"/>
              </a:spcBef>
              <a:buNone/>
              <a:defRPr sz="1200" b="0" i="0">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7"/>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051A632-9393-9A5B-CDD5-FAB0180EC8D2}"/>
              </a:ext>
            </a:extLst>
          </p:cNvPr>
          <p:cNvCxnSpPr>
            <a:cxnSpLocks/>
          </p:cNvCxnSpPr>
          <p:nvPr userDrawn="1"/>
        </p:nvCxnSpPr>
        <p:spPr>
          <a:xfrm>
            <a:off x="4150760" y="629668"/>
            <a:ext cx="5040431"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8DA60B57-7E93-121B-D9B2-72B8A2607B21}"/>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9191191" y="496544"/>
            <a:ext cx="2496267" cy="262765"/>
          </a:xfrm>
          <a:prstGeom prst="rect">
            <a:avLst/>
          </a:prstGeom>
        </p:spPr>
      </p:pic>
      <p:sp>
        <p:nvSpPr>
          <p:cNvPr id="6" name="Google Shape;117;p13">
            <a:extLst>
              <a:ext uri="{FF2B5EF4-FFF2-40B4-BE49-F238E27FC236}">
                <a16:creationId xmlns:a16="http://schemas.microsoft.com/office/drawing/2014/main" id="{24DBABB5-912E-0FAD-9644-397451F1799E}"/>
              </a:ext>
            </a:extLst>
          </p:cNvPr>
          <p:cNvSpPr txBox="1">
            <a:spLocks/>
          </p:cNvSpPr>
          <p:nvPr userDrawn="1"/>
        </p:nvSpPr>
        <p:spPr>
          <a:xfrm>
            <a:off x="504541" y="434343"/>
            <a:ext cx="3913347"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Font typeface="Lato Black"/>
              <a:buNone/>
            </a:pPr>
            <a:r>
              <a:rPr lang="en-US" sz="1400" b="0" i="0" dirty="0">
                <a:solidFill>
                  <a:srgbClr val="54464A"/>
                </a:solidFill>
                <a:latin typeface="Arial" panose="020B0604020202020204" pitchFamily="34" charset="0"/>
                <a:ea typeface="Lato Black"/>
                <a:cs typeface="Arial" panose="020B0604020202020204" pitchFamily="34" charset="0"/>
                <a:sym typeface="Lato Black"/>
              </a:rPr>
              <a:t>Emissions Matter: Let’s Talk Carbon Dioxide</a:t>
            </a:r>
            <a:endParaRPr lang="en-US" sz="1400" b="0" i="0" dirty="0">
              <a:solidFill>
                <a:srgbClr val="54464A"/>
              </a:solidFill>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2F92392F-9E72-41DA-9C36-9AB470D37346}"/>
              </a:ext>
            </a:extLst>
          </p:cNvPr>
          <p:cNvCxnSpPr>
            <a:cxnSpLocks/>
          </p:cNvCxnSpPr>
          <p:nvPr userDrawn="1"/>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8" name="Picture 7" descr="Logo, company name&#10;&#10;AI-generated content may be incorrect.">
            <a:extLst>
              <a:ext uri="{FF2B5EF4-FFF2-40B4-BE49-F238E27FC236}">
                <a16:creationId xmlns:a16="http://schemas.microsoft.com/office/drawing/2014/main" id="{840E94FC-6A2A-B324-5AF6-B5C26378B9C2}"/>
              </a:ext>
            </a:extLst>
          </p:cNvPr>
          <p:cNvPicPr>
            <a:picLocks noChangeAspect="1"/>
          </p:cNvPicPr>
          <p:nvPr userDrawn="1"/>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https://nepis.epa.gov/Exe/ZyPDF.cgi?Dockey=P101AKR0.pdf"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earthobservatory.nasa.gov/features/CarbonCycle"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n4e5UPu1co0&amp;t=75s"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hyperlink" Target="http://www.youtube.com/watch?v=n4e5UPu1co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drawdownga.org/ghg-emissions-tracker/"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drawdownga.org/ghg-emissions-tracker"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hyperlink" Target="https://www.drawdownga.org/ghg-emissions-tracke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drawdownga.org/ghg-emissions-tracker"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drawdown.org/climate-solutions-101/unit-3-reducing-source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epa.gov/ghgemissions/sources-greenhouse-gas-emissions#transportation"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hyperlink" Target="https://nepis.epa.gov/Exe/ZyPDF.cgi?Dockey=P101AKR0.pdf"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1"/>
          <p:cNvSpPr/>
          <p:nvPr/>
        </p:nvSpPr>
        <p:spPr>
          <a:xfrm>
            <a:off x="2209799" y="3914377"/>
            <a:ext cx="2438401" cy="2438401"/>
          </a:xfrm>
          <a:prstGeom prst="flowChartConnector">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79" name="Google Shape;79;p11"/>
          <p:cNvSpPr txBox="1"/>
          <p:nvPr/>
        </p:nvSpPr>
        <p:spPr>
          <a:xfrm>
            <a:off x="669470" y="1615872"/>
            <a:ext cx="5929604" cy="24384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4800"/>
              <a:buFont typeface="Lato Black"/>
              <a:buNone/>
            </a:pPr>
            <a:r>
              <a:rPr lang="en-US" sz="4800" dirty="0">
                <a:solidFill>
                  <a:schemeClr val="lt1"/>
                </a:solidFill>
                <a:latin typeface="Arial" panose="020B0604020202020204" pitchFamily="34" charset="0"/>
                <a:ea typeface="Lato Black"/>
                <a:cs typeface="Arial" panose="020B0604020202020204" pitchFamily="34" charset="0"/>
                <a:sym typeface="Lato Black"/>
              </a:rPr>
              <a:t>Emissions Matter: Let’s Talk Carbon Dioxide</a:t>
            </a:r>
            <a:endParaRPr dirty="0"/>
          </a:p>
        </p:txBody>
      </p:sp>
      <p:sp>
        <p:nvSpPr>
          <p:cNvPr id="2" name="Rectangle 1">
            <a:extLst>
              <a:ext uri="{FF2B5EF4-FFF2-40B4-BE49-F238E27FC236}">
                <a16:creationId xmlns:a16="http://schemas.microsoft.com/office/drawing/2014/main" id="{74ED40A8-7CAA-DE56-3DC5-557C3D01DBC1}"/>
              </a:ext>
            </a:extLst>
          </p:cNvPr>
          <p:cNvSpPr/>
          <p:nvPr/>
        </p:nvSpPr>
        <p:spPr>
          <a:xfrm>
            <a:off x="0" y="5133577"/>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17;p13">
            <a:extLst>
              <a:ext uri="{FF2B5EF4-FFF2-40B4-BE49-F238E27FC236}">
                <a16:creationId xmlns:a16="http://schemas.microsoft.com/office/drawing/2014/main" id="{6019E2B1-9A90-B47E-13DA-C2ED3021E2D0}"/>
              </a:ext>
            </a:extLst>
          </p:cNvPr>
          <p:cNvSpPr txBox="1">
            <a:spLocks/>
          </p:cNvSpPr>
          <p:nvPr/>
        </p:nvSpPr>
        <p:spPr>
          <a:xfrm>
            <a:off x="4390582" y="4802930"/>
            <a:ext cx="6757583" cy="190559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4400"/>
            </a:pPr>
            <a:r>
              <a:rPr lang="en-US" sz="6000" b="1" dirty="0">
                <a:solidFill>
                  <a:srgbClr val="54464A"/>
                </a:solidFill>
                <a:latin typeface="Arial" panose="020B0604020202020204" pitchFamily="34" charset="0"/>
                <a:cs typeface="Arial" panose="020B0604020202020204" pitchFamily="34" charset="0"/>
              </a:rPr>
              <a:t>Emissions Matter: Let’s Talk CO</a:t>
            </a:r>
            <a:r>
              <a:rPr lang="en-US" sz="6000" b="1" baseline="-25000" dirty="0">
                <a:solidFill>
                  <a:srgbClr val="54464A"/>
                </a:solidFill>
                <a:latin typeface="Arial" panose="020B0604020202020204" pitchFamily="34" charset="0"/>
                <a:cs typeface="Arial" panose="020B0604020202020204" pitchFamily="34" charset="0"/>
              </a:rPr>
              <a:t>2</a:t>
            </a:r>
          </a:p>
        </p:txBody>
      </p:sp>
      <p:pic>
        <p:nvPicPr>
          <p:cNvPr id="4" name="Picture 3" descr="Logo, company name&#10;&#10;AI-generated content may be incorrect.">
            <a:extLst>
              <a:ext uri="{FF2B5EF4-FFF2-40B4-BE49-F238E27FC236}">
                <a16:creationId xmlns:a16="http://schemas.microsoft.com/office/drawing/2014/main" id="{E2055ADC-9F18-4734-FAF6-48BE3E475673}"/>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48367" y="4703776"/>
            <a:ext cx="2889534" cy="1905598"/>
          </a:xfrm>
          <a:prstGeom prst="rect">
            <a:avLst/>
          </a:prstGeom>
        </p:spPr>
      </p:pic>
      <p:pic>
        <p:nvPicPr>
          <p:cNvPr id="6" name="Picture 5">
            <a:extLst>
              <a:ext uri="{FF2B5EF4-FFF2-40B4-BE49-F238E27FC236}">
                <a16:creationId xmlns:a16="http://schemas.microsoft.com/office/drawing/2014/main" id="{FD451745-FDA9-3933-605A-2D9BAD31D90B}"/>
              </a:ext>
            </a:extLst>
          </p:cNvPr>
          <p:cNvPicPr>
            <a:picLocks noChangeAspect="1"/>
          </p:cNvPicPr>
          <p:nvPr/>
        </p:nvPicPr>
        <p:blipFill>
          <a:blip r:embed="rId4"/>
          <a:srcRect t="40882"/>
          <a:stretch>
            <a:fillRect/>
          </a:stretch>
        </p:blipFill>
        <p:spPr>
          <a:xfrm>
            <a:off x="-1" y="2882"/>
            <a:ext cx="12191999" cy="405427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8" name="Google Shape;178;p20"/>
          <p:cNvSpPr txBox="1"/>
          <p:nvPr/>
        </p:nvSpPr>
        <p:spPr>
          <a:xfrm>
            <a:off x="4936475" y="5699539"/>
            <a:ext cx="6631236" cy="50779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600" dirty="0"/>
              <a:t> Source: </a:t>
            </a:r>
            <a:r>
              <a:rPr lang="en-US" sz="1600" u="sng" dirty="0">
                <a:solidFill>
                  <a:schemeClr val="hlink"/>
                </a:solidFill>
                <a:latin typeface="Arial" panose="020B0604020202020204" pitchFamily="34" charset="0"/>
                <a:ea typeface="Calibri"/>
                <a:cs typeface="Arial" panose="020B0604020202020204" pitchFamily="34" charset="0"/>
                <a:sym typeface="Calibri"/>
                <a:hlinkClick r:id="rId3"/>
              </a:rPr>
              <a:t>https://nepis.epa.gov/Exe/ZyPDF.cgi?Dockey=P101AKR0.pdf</a:t>
            </a:r>
            <a:endParaRPr sz="1600" dirty="0">
              <a:solidFill>
                <a:schemeClr val="dk1"/>
              </a:solidFill>
              <a:latin typeface="Arial" panose="020B0604020202020204" pitchFamily="34" charset="0"/>
              <a:ea typeface="Calibri"/>
              <a:cs typeface="Arial" panose="020B0604020202020204" pitchFamily="34" charset="0"/>
              <a:sym typeface="Calibri"/>
            </a:endParaRPr>
          </a:p>
          <a:p>
            <a:pPr marL="0" marR="0" lvl="0" indent="0" algn="r" rtl="0">
              <a:spcBef>
                <a:spcPts val="0"/>
              </a:spcBef>
              <a:spcAft>
                <a:spcPts val="0"/>
              </a:spcAft>
              <a:buNone/>
            </a:pPr>
            <a:endParaRPr sz="11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179" name="Google Shape;179;p20"/>
          <p:cNvPicPr preferRelativeResize="0"/>
          <p:nvPr/>
        </p:nvPicPr>
        <p:blipFill>
          <a:blip r:embed="rId4">
            <a:alphaModFix/>
          </a:blip>
          <a:stretch>
            <a:fillRect/>
          </a:stretch>
        </p:blipFill>
        <p:spPr>
          <a:xfrm>
            <a:off x="199150" y="1991600"/>
            <a:ext cx="11484525" cy="3625725"/>
          </a:xfrm>
          <a:prstGeom prst="rect">
            <a:avLst/>
          </a:prstGeom>
          <a:noFill/>
          <a:ln>
            <a:noFill/>
          </a:ln>
        </p:spPr>
      </p:pic>
      <p:sp>
        <p:nvSpPr>
          <p:cNvPr id="2" name="Google Shape;95;p12">
            <a:extLst>
              <a:ext uri="{FF2B5EF4-FFF2-40B4-BE49-F238E27FC236}">
                <a16:creationId xmlns:a16="http://schemas.microsoft.com/office/drawing/2014/main" id="{8BAD3008-9B87-D0E9-38F3-F31A67498BC0}"/>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U.S. Greenhouse Gas Emission by Source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Google Shape;188;p21"/>
          <p:cNvSpPr txBox="1"/>
          <p:nvPr/>
        </p:nvSpPr>
        <p:spPr>
          <a:xfrm>
            <a:off x="487160" y="1750275"/>
            <a:ext cx="11704840" cy="3648443"/>
          </a:xfrm>
          <a:prstGeom prst="rect">
            <a:avLst/>
          </a:prstGeom>
          <a:noFill/>
          <a:ln>
            <a:noFill/>
          </a:ln>
        </p:spPr>
        <p:txBody>
          <a:bodyPr spcFirstLastPara="1" wrap="square" lIns="91425" tIns="91425" rIns="91425" bIns="91425" numCol="2" spcCol="640080" anchor="t" anchorCtr="0">
            <a:noAutofit/>
          </a:bodyPr>
          <a:lstStyle/>
          <a:p>
            <a:pPr marL="0" lvl="0" indent="0" algn="l" rtl="0">
              <a:spcBef>
                <a:spcPts val="0"/>
              </a:spcBef>
              <a:spcAft>
                <a:spcPts val="0"/>
              </a:spcAft>
              <a:buClr>
                <a:schemeClr val="dk1"/>
              </a:buClr>
              <a:buSzPts val="1100"/>
              <a:buFont typeface="Arial"/>
              <a:buNone/>
            </a:pPr>
            <a:r>
              <a:rPr lang="en-US" sz="2200" dirty="0">
                <a:solidFill>
                  <a:schemeClr val="dk1"/>
                </a:solidFill>
                <a:latin typeface="+mj-lt"/>
                <a:ea typeface="Lato"/>
                <a:cs typeface="Arial" panose="020B0604020202020204" pitchFamily="34" charset="0"/>
                <a:sym typeface="Lato"/>
              </a:rPr>
              <a:t>Transportation vehicles (cars, planes, trains, ships, buses, etc.) are accused of being the biggest greenhouse gas polluters. Each type of vehicle will have to defend itself in court. </a:t>
            </a:r>
            <a:endParaRPr sz="2200" dirty="0">
              <a:solidFill>
                <a:schemeClr val="dk1"/>
              </a:solidFill>
              <a:latin typeface="+mj-lt"/>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endParaRPr sz="2200" dirty="0">
              <a:solidFill>
                <a:schemeClr val="dk1"/>
              </a:solidFill>
              <a:latin typeface="+mj-lt"/>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2200" dirty="0">
                <a:solidFill>
                  <a:schemeClr val="dk1"/>
                </a:solidFill>
                <a:latin typeface="+mj-lt"/>
                <a:ea typeface="Lato"/>
                <a:cs typeface="Arial" panose="020B0604020202020204" pitchFamily="34" charset="0"/>
                <a:sym typeface="Lato"/>
              </a:rPr>
              <a:t>Choose a type of transportation vehicle. Prepare your case as if you are the vehicle itself or a lawyer defending it. </a:t>
            </a:r>
            <a:endParaRPr sz="2200" dirty="0">
              <a:solidFill>
                <a:schemeClr val="dk1"/>
              </a:solidFill>
              <a:latin typeface="+mj-lt"/>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endParaRPr sz="2200" dirty="0">
              <a:solidFill>
                <a:schemeClr val="dk1"/>
              </a:solidFill>
              <a:latin typeface="+mj-lt"/>
              <a:ea typeface="Lato"/>
              <a:cs typeface="Arial" panose="020B0604020202020204" pitchFamily="34" charset="0"/>
              <a:sym typeface="Lato"/>
            </a:endParaRPr>
          </a:p>
          <a:p>
            <a:pPr marL="0" lvl="0" indent="0" algn="l" rtl="0">
              <a:spcBef>
                <a:spcPts val="0"/>
              </a:spcBef>
              <a:spcAft>
                <a:spcPts val="600"/>
              </a:spcAft>
              <a:buClr>
                <a:schemeClr val="dk1"/>
              </a:buClr>
              <a:buSzPts val="1100"/>
              <a:buFont typeface="Arial"/>
              <a:buNone/>
            </a:pPr>
            <a:r>
              <a:rPr lang="en-US" sz="2200" dirty="0">
                <a:solidFill>
                  <a:schemeClr val="dk1"/>
                </a:solidFill>
                <a:latin typeface="+mj-lt"/>
                <a:ea typeface="Lato"/>
                <a:cs typeface="Arial" panose="020B0604020202020204" pitchFamily="34" charset="0"/>
                <a:sym typeface="Lato"/>
              </a:rPr>
              <a:t>Decide if your vehicle is:</a:t>
            </a:r>
            <a:endParaRPr sz="2200" dirty="0">
              <a:solidFill>
                <a:schemeClr val="dk1"/>
              </a:solidFill>
              <a:latin typeface="+mj-lt"/>
              <a:ea typeface="Lato"/>
              <a:cs typeface="Arial" panose="020B0604020202020204" pitchFamily="34" charset="0"/>
              <a:sym typeface="Lato"/>
            </a:endParaRPr>
          </a:p>
          <a:p>
            <a:pPr marL="347663" lvl="0" indent="-273050" algn="l" rtl="0">
              <a:spcBef>
                <a:spcPts val="0"/>
              </a:spcBef>
              <a:spcAft>
                <a:spcPts val="600"/>
              </a:spcAft>
              <a:buClr>
                <a:srgbClr val="FAAD24"/>
              </a:buClr>
              <a:buSzPts val="2200"/>
              <a:buFont typeface="Arial" panose="020B0604020202020204" pitchFamily="34" charset="0"/>
              <a:buChar char="•"/>
            </a:pPr>
            <a:r>
              <a:rPr lang="en-US" sz="2200" dirty="0">
                <a:solidFill>
                  <a:schemeClr val="dk1"/>
                </a:solidFill>
                <a:latin typeface="+mj-lt"/>
                <a:ea typeface="Lato"/>
                <a:cs typeface="Arial" panose="020B0604020202020204" pitchFamily="34" charset="0"/>
                <a:sym typeface="Lato"/>
              </a:rPr>
              <a:t>Guilty of being a major emitter</a:t>
            </a:r>
            <a:endParaRPr sz="2200" dirty="0">
              <a:solidFill>
                <a:schemeClr val="dk1"/>
              </a:solidFill>
              <a:latin typeface="+mj-lt"/>
              <a:ea typeface="Lato"/>
              <a:cs typeface="Arial" panose="020B0604020202020204" pitchFamily="34" charset="0"/>
              <a:sym typeface="Lato"/>
            </a:endParaRPr>
          </a:p>
          <a:p>
            <a:pPr marL="347663" lvl="0" indent="-273050" algn="l" rtl="0">
              <a:spcBef>
                <a:spcPts val="1000"/>
              </a:spcBef>
              <a:spcAft>
                <a:spcPts val="600"/>
              </a:spcAft>
              <a:buClr>
                <a:srgbClr val="FAAD24"/>
              </a:buClr>
              <a:buSzPts val="2200"/>
              <a:buFont typeface="Arial" panose="020B0604020202020204" pitchFamily="34" charset="0"/>
              <a:buChar char="•"/>
            </a:pPr>
            <a:r>
              <a:rPr lang="en-US" sz="2200" dirty="0">
                <a:solidFill>
                  <a:schemeClr val="dk1"/>
                </a:solidFill>
                <a:latin typeface="+mj-lt"/>
                <a:ea typeface="Lato"/>
                <a:cs typeface="Arial" panose="020B0604020202020204" pitchFamily="34" charset="0"/>
                <a:sym typeface="Lato"/>
              </a:rPr>
              <a:t>Not guilty because there’s a </a:t>
            </a:r>
            <a:br>
              <a:rPr lang="en-US" sz="2200" dirty="0">
                <a:solidFill>
                  <a:schemeClr val="dk1"/>
                </a:solidFill>
                <a:latin typeface="+mj-lt"/>
                <a:ea typeface="Lato"/>
                <a:cs typeface="Arial" panose="020B0604020202020204" pitchFamily="34" charset="0"/>
                <a:sym typeface="Lato"/>
              </a:rPr>
            </a:br>
            <a:r>
              <a:rPr lang="en-US" sz="2200" dirty="0">
                <a:solidFill>
                  <a:schemeClr val="dk1"/>
                </a:solidFill>
                <a:latin typeface="+mj-lt"/>
                <a:ea typeface="Lato"/>
                <a:cs typeface="Arial" panose="020B0604020202020204" pitchFamily="34" charset="0"/>
                <a:sym typeface="Lato"/>
              </a:rPr>
              <a:t>bigger culprit</a:t>
            </a:r>
            <a:endParaRPr sz="2200" dirty="0">
              <a:solidFill>
                <a:schemeClr val="dk1"/>
              </a:solidFill>
              <a:latin typeface="+mj-lt"/>
              <a:ea typeface="Lato"/>
              <a:cs typeface="Arial" panose="020B0604020202020204" pitchFamily="34" charset="0"/>
              <a:sym typeface="Lato"/>
            </a:endParaRPr>
          </a:p>
          <a:p>
            <a:pPr marL="347663" lvl="0" indent="-273050" algn="l" rtl="0">
              <a:spcBef>
                <a:spcPts val="1000"/>
              </a:spcBef>
              <a:spcAft>
                <a:spcPts val="600"/>
              </a:spcAft>
              <a:buClr>
                <a:srgbClr val="FAAD24"/>
              </a:buClr>
              <a:buSzPts val="2200"/>
              <a:buFont typeface="Arial" panose="020B0604020202020204" pitchFamily="34" charset="0"/>
              <a:buChar char="•"/>
            </a:pPr>
            <a:r>
              <a:rPr lang="en-US" sz="2200" dirty="0">
                <a:solidFill>
                  <a:schemeClr val="dk1"/>
                </a:solidFill>
                <a:latin typeface="+mj-lt"/>
                <a:ea typeface="Lato"/>
                <a:cs typeface="Arial" panose="020B0604020202020204" pitchFamily="34" charset="0"/>
                <a:sym typeface="Lato"/>
              </a:rPr>
              <a:t>Misunderstood because there are reasons behind its emissions</a:t>
            </a:r>
            <a:endParaRPr sz="3700" dirty="0">
              <a:solidFill>
                <a:schemeClr val="dk1"/>
              </a:solidFill>
              <a:latin typeface="+mj-lt"/>
              <a:ea typeface="Lato"/>
              <a:cs typeface="Arial" panose="020B0604020202020204" pitchFamily="34" charset="0"/>
              <a:sym typeface="Lato"/>
            </a:endParaRPr>
          </a:p>
        </p:txBody>
      </p:sp>
      <p:sp>
        <p:nvSpPr>
          <p:cNvPr id="2" name="Google Shape;95;p12">
            <a:extLst>
              <a:ext uri="{FF2B5EF4-FFF2-40B4-BE49-F238E27FC236}">
                <a16:creationId xmlns:a16="http://schemas.microsoft.com/office/drawing/2014/main" id="{1E9E867D-399E-5446-CCCF-0FCDCE6CDFA3}"/>
              </a:ext>
            </a:extLst>
          </p:cNvPr>
          <p:cNvSpPr txBox="1">
            <a:spLocks/>
          </p:cNvSpPr>
          <p:nvPr/>
        </p:nvSpPr>
        <p:spPr>
          <a:xfrm>
            <a:off x="487160" y="650670"/>
            <a:ext cx="11224675" cy="122823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U.S. Greenhouse Gas Emission by Source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22"/>
          <p:cNvSpPr txBox="1"/>
          <p:nvPr/>
        </p:nvSpPr>
        <p:spPr>
          <a:xfrm>
            <a:off x="576197" y="1737742"/>
            <a:ext cx="9795353" cy="4181807"/>
          </a:xfrm>
          <a:prstGeom prst="rect">
            <a:avLst/>
          </a:prstGeom>
          <a:noFill/>
          <a:ln>
            <a:noFill/>
          </a:ln>
        </p:spPr>
        <p:txBody>
          <a:bodyPr spcFirstLastPara="1" wrap="square" lIns="91425" tIns="91425" rIns="91425" bIns="91425" anchor="t" anchorCtr="0">
            <a:noAutofit/>
          </a:bodyPr>
          <a:lstStyle/>
          <a:p>
            <a:pPr marL="11113" lvl="0" algn="l" rtl="0">
              <a:spcBef>
                <a:spcPts val="0"/>
              </a:spcBef>
              <a:spcAft>
                <a:spcPts val="600"/>
              </a:spcAft>
              <a:buNone/>
            </a:pPr>
            <a:r>
              <a:rPr lang="en-US" sz="2200" dirty="0">
                <a:solidFill>
                  <a:schemeClr val="dk1"/>
                </a:solidFill>
                <a:latin typeface="+mn-lt"/>
                <a:ea typeface="Lato"/>
                <a:cs typeface="Arial" panose="020B0604020202020204" pitchFamily="34" charset="0"/>
                <a:sym typeface="Lato"/>
              </a:rPr>
              <a:t>Use evidence from the graphics and your prior knowledge to answer these questions in your argument:</a:t>
            </a:r>
            <a:endParaRPr sz="2200" dirty="0">
              <a:solidFill>
                <a:schemeClr val="dk1"/>
              </a:solidFill>
              <a:latin typeface="+mn-lt"/>
              <a:ea typeface="Lato"/>
              <a:cs typeface="Arial" panose="020B0604020202020204" pitchFamily="34" charset="0"/>
              <a:sym typeface="Lato"/>
            </a:endParaRPr>
          </a:p>
          <a:p>
            <a:pPr marL="571500" marR="381000" lvl="0" indent="-334963" algn="l" rtl="0">
              <a:spcBef>
                <a:spcPts val="0"/>
              </a:spcBef>
              <a:spcAft>
                <a:spcPts val="0"/>
              </a:spcAft>
              <a:buClr>
                <a:srgbClr val="FBAE24"/>
              </a:buClr>
              <a:buSzPts val="2400"/>
              <a:buFont typeface="Arial" panose="020B0604020202020204" pitchFamily="34" charset="0"/>
              <a:buChar char="•"/>
            </a:pPr>
            <a:r>
              <a:rPr lang="en-US" sz="2200" dirty="0">
                <a:solidFill>
                  <a:schemeClr val="dk1"/>
                </a:solidFill>
                <a:latin typeface="+mn-lt"/>
                <a:ea typeface="Lato"/>
                <a:cs typeface="Arial" panose="020B0604020202020204" pitchFamily="34" charset="0"/>
                <a:sym typeface="Lato"/>
              </a:rPr>
              <a:t>How much does your vehicle emit compared to others (grams CO₂ per km per person)?</a:t>
            </a:r>
            <a:endParaRPr sz="2200" dirty="0">
              <a:solidFill>
                <a:schemeClr val="dk1"/>
              </a:solidFill>
              <a:latin typeface="+mn-lt"/>
              <a:ea typeface="Lato"/>
              <a:cs typeface="Arial" panose="020B0604020202020204" pitchFamily="34" charset="0"/>
              <a:sym typeface="Lato"/>
            </a:endParaRPr>
          </a:p>
          <a:p>
            <a:pPr marL="571500" lvl="0" indent="-334963" algn="l" rtl="0">
              <a:spcBef>
                <a:spcPts val="1000"/>
              </a:spcBef>
              <a:spcAft>
                <a:spcPts val="0"/>
              </a:spcAft>
              <a:buClr>
                <a:srgbClr val="FBAE24"/>
              </a:buClr>
              <a:buSzPts val="2400"/>
              <a:buFont typeface="Arial" panose="020B0604020202020204" pitchFamily="34" charset="0"/>
              <a:buChar char="•"/>
            </a:pPr>
            <a:r>
              <a:rPr lang="en-US" sz="2200" dirty="0">
                <a:solidFill>
                  <a:schemeClr val="dk1"/>
                </a:solidFill>
                <a:latin typeface="+mn-lt"/>
                <a:ea typeface="Lato"/>
                <a:cs typeface="Arial" panose="020B0604020202020204" pitchFamily="34" charset="0"/>
                <a:sym typeface="Lato"/>
              </a:rPr>
              <a:t>Why does it emit more or less—what factors like fuel, distance, efficiency, or energy source matter?</a:t>
            </a:r>
            <a:endParaRPr sz="2200" dirty="0">
              <a:solidFill>
                <a:schemeClr val="dk1"/>
              </a:solidFill>
              <a:latin typeface="+mn-lt"/>
              <a:ea typeface="Lato"/>
              <a:cs typeface="Arial" panose="020B0604020202020204" pitchFamily="34" charset="0"/>
              <a:sym typeface="Lato"/>
            </a:endParaRPr>
          </a:p>
          <a:p>
            <a:pPr marL="571500" lvl="0" indent="-334963" algn="l" rtl="0">
              <a:spcBef>
                <a:spcPts val="1000"/>
              </a:spcBef>
              <a:spcAft>
                <a:spcPts val="0"/>
              </a:spcAft>
              <a:buClr>
                <a:srgbClr val="FBAE24"/>
              </a:buClr>
              <a:buSzPts val="2400"/>
              <a:buFont typeface="Arial" panose="020B0604020202020204" pitchFamily="34" charset="0"/>
              <a:buChar char="•"/>
            </a:pPr>
            <a:r>
              <a:rPr lang="en-US" sz="2200" dirty="0">
                <a:solidFill>
                  <a:schemeClr val="dk1"/>
                </a:solidFill>
                <a:latin typeface="+mn-lt"/>
                <a:ea typeface="Lato"/>
                <a:cs typeface="Arial" panose="020B0604020202020204" pitchFamily="34" charset="0"/>
                <a:sym typeface="Lato"/>
              </a:rPr>
              <a:t>How has the GHG emissions for your craft changed over time?</a:t>
            </a:r>
            <a:endParaRPr sz="2200" dirty="0">
              <a:solidFill>
                <a:schemeClr val="dk1"/>
              </a:solidFill>
              <a:latin typeface="+mn-lt"/>
              <a:ea typeface="Lato"/>
              <a:cs typeface="Arial" panose="020B0604020202020204" pitchFamily="34" charset="0"/>
              <a:sym typeface="Lato"/>
            </a:endParaRPr>
          </a:p>
          <a:p>
            <a:pPr marL="571500" lvl="0" indent="-334963" algn="l" rtl="0">
              <a:spcBef>
                <a:spcPts val="1000"/>
              </a:spcBef>
              <a:spcAft>
                <a:spcPts val="0"/>
              </a:spcAft>
              <a:buClr>
                <a:srgbClr val="FBAE24"/>
              </a:buClr>
              <a:buSzPts val="2400"/>
              <a:buFont typeface="Arial" panose="020B0604020202020204" pitchFamily="34" charset="0"/>
              <a:buChar char="•"/>
            </a:pPr>
            <a:r>
              <a:rPr lang="en-US" sz="2200" dirty="0">
                <a:solidFill>
                  <a:schemeClr val="dk1"/>
                </a:solidFill>
                <a:latin typeface="+mn-lt"/>
                <a:ea typeface="Lato"/>
                <a:cs typeface="Arial" panose="020B0604020202020204" pitchFamily="34" charset="0"/>
                <a:sym typeface="Lato"/>
              </a:rPr>
              <a:t>Are there any improvements or alternatives that could reduce its impact?</a:t>
            </a:r>
            <a:endParaRPr sz="2200" dirty="0">
              <a:latin typeface="+mn-lt"/>
              <a:ea typeface="Lato"/>
              <a:cs typeface="Arial" panose="020B0604020202020204" pitchFamily="34" charset="0"/>
              <a:sym typeface="Lato"/>
            </a:endParaRPr>
          </a:p>
        </p:txBody>
      </p:sp>
      <p:sp>
        <p:nvSpPr>
          <p:cNvPr id="2" name="Google Shape;95;p12">
            <a:extLst>
              <a:ext uri="{FF2B5EF4-FFF2-40B4-BE49-F238E27FC236}">
                <a16:creationId xmlns:a16="http://schemas.microsoft.com/office/drawing/2014/main" id="{B6E68D0C-6532-411D-F134-2EBD5E5AA689}"/>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U.S. Greenhouse Gas Emission by Source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 name="Google Shape;95;p12">
            <a:extLst>
              <a:ext uri="{FF2B5EF4-FFF2-40B4-BE49-F238E27FC236}">
                <a16:creationId xmlns:a16="http://schemas.microsoft.com/office/drawing/2014/main" id="{D5F49B8A-9F7F-72EA-3174-82F07A64BA98}"/>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Analysis Planning</a:t>
            </a:r>
          </a:p>
        </p:txBody>
      </p:sp>
      <p:sp>
        <p:nvSpPr>
          <p:cNvPr id="3" name="TextBox 2">
            <a:extLst>
              <a:ext uri="{FF2B5EF4-FFF2-40B4-BE49-F238E27FC236}">
                <a16:creationId xmlns:a16="http://schemas.microsoft.com/office/drawing/2014/main" id="{E6B7091C-5F42-00CE-0927-437E998B9183}"/>
              </a:ext>
            </a:extLst>
          </p:cNvPr>
          <p:cNvSpPr txBox="1"/>
          <p:nvPr/>
        </p:nvSpPr>
        <p:spPr>
          <a:xfrm>
            <a:off x="487160" y="1493901"/>
            <a:ext cx="4648512" cy="3213187"/>
          </a:xfrm>
          <a:prstGeom prst="rect">
            <a:avLst/>
          </a:prstGeom>
          <a:noFill/>
        </p:spPr>
        <p:txBody>
          <a:bodyPr wrap="square" rtlCol="0">
            <a:spAutoFit/>
          </a:bodyPr>
          <a:lstStyle/>
          <a:p>
            <a:pPr>
              <a:spcAft>
                <a:spcPts val="600"/>
              </a:spcAft>
            </a:pPr>
            <a:r>
              <a:rPr lang="en-US" sz="3200" b="1" dirty="0">
                <a:solidFill>
                  <a:srgbClr val="DD5224"/>
                </a:solidFill>
                <a:ea typeface="Lato"/>
                <a:cs typeface="Arial" panose="020B0604020202020204" pitchFamily="34" charset="0"/>
                <a:sym typeface="Lato"/>
              </a:rPr>
              <a:t>Parts</a:t>
            </a:r>
          </a:p>
          <a:p>
            <a:pPr marL="295275" lvl="1" indent="-285750">
              <a:lnSpc>
                <a:spcPct val="90000"/>
              </a:lnSpc>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Define the components of this transportation method.</a:t>
            </a:r>
            <a:endParaRPr lang="en-US" sz="1800" dirty="0">
              <a:solidFill>
                <a:schemeClr val="dk1"/>
              </a:solidFill>
            </a:endParaRPr>
          </a:p>
          <a:p>
            <a:pPr marL="295275" lvl="1" indent="-285750">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How does it contribute to the </a:t>
            </a:r>
            <a:br>
              <a:rPr lang="en-US" sz="1800" dirty="0">
                <a:solidFill>
                  <a:schemeClr val="dk1"/>
                </a:solidFill>
                <a:ea typeface="Lato"/>
                <a:cs typeface="Arial" panose="020B0604020202020204" pitchFamily="34" charset="0"/>
                <a:sym typeface="Lato"/>
              </a:rPr>
            </a:br>
            <a:r>
              <a:rPr lang="en-US" sz="1800" dirty="0">
                <a:solidFill>
                  <a:schemeClr val="dk1"/>
                </a:solidFill>
                <a:ea typeface="Lato"/>
                <a:cs typeface="Arial" panose="020B0604020202020204" pitchFamily="34" charset="0"/>
                <a:sym typeface="Lato"/>
              </a:rPr>
              <a:t>problem of climate change?</a:t>
            </a:r>
            <a:endParaRPr lang="en-US" sz="1800" dirty="0">
              <a:solidFill>
                <a:schemeClr val="dk1"/>
              </a:solidFill>
            </a:endParaRPr>
          </a:p>
          <a:p>
            <a:pPr marL="295275" lvl="1" indent="-285750">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In what different areas are </a:t>
            </a:r>
            <a:br>
              <a:rPr lang="en-US" sz="1800" dirty="0">
                <a:solidFill>
                  <a:schemeClr val="dk1"/>
                </a:solidFill>
                <a:ea typeface="Lato"/>
                <a:cs typeface="Arial" panose="020B0604020202020204" pitchFamily="34" charset="0"/>
                <a:sym typeface="Lato"/>
              </a:rPr>
            </a:br>
            <a:r>
              <a:rPr lang="en-US" sz="1800" dirty="0">
                <a:solidFill>
                  <a:schemeClr val="dk1"/>
                </a:solidFill>
                <a:ea typeface="Lato"/>
                <a:cs typeface="Arial" panose="020B0604020202020204" pitchFamily="34" charset="0"/>
                <a:sym typeface="Lato"/>
              </a:rPr>
              <a:t>solutions needed?</a:t>
            </a:r>
            <a:endParaRPr lang="en-US" sz="1800" dirty="0">
              <a:solidFill>
                <a:schemeClr val="dk1"/>
              </a:solidFill>
            </a:endParaRPr>
          </a:p>
          <a:p>
            <a:pPr marL="295275" lvl="1" indent="-285750">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Provide information to help us really understand this method and how to address it. Include data where possible.</a:t>
            </a:r>
            <a:endParaRPr lang="en-US" sz="1800" dirty="0">
              <a:solidFill>
                <a:schemeClr val="dk1"/>
              </a:solidFill>
            </a:endParaRPr>
          </a:p>
        </p:txBody>
      </p:sp>
      <p:sp>
        <p:nvSpPr>
          <p:cNvPr id="4" name="TextBox 3">
            <a:extLst>
              <a:ext uri="{FF2B5EF4-FFF2-40B4-BE49-F238E27FC236}">
                <a16:creationId xmlns:a16="http://schemas.microsoft.com/office/drawing/2014/main" id="{162EF3FF-213F-066E-C2E6-E0CB91744010}"/>
              </a:ext>
            </a:extLst>
          </p:cNvPr>
          <p:cNvSpPr txBox="1"/>
          <p:nvPr/>
        </p:nvSpPr>
        <p:spPr>
          <a:xfrm>
            <a:off x="5954038" y="1493901"/>
            <a:ext cx="6212909" cy="2535053"/>
          </a:xfrm>
          <a:prstGeom prst="rect">
            <a:avLst/>
          </a:prstGeom>
          <a:noFill/>
        </p:spPr>
        <p:txBody>
          <a:bodyPr wrap="square" rtlCol="0">
            <a:spAutoFit/>
          </a:bodyPr>
          <a:lstStyle/>
          <a:p>
            <a:r>
              <a:rPr lang="en-US" sz="3200" b="1" dirty="0">
                <a:solidFill>
                  <a:srgbClr val="DD5224"/>
                </a:solidFill>
                <a:ea typeface="Lato"/>
                <a:cs typeface="Arial" panose="020B0604020202020204" pitchFamily="34" charset="0"/>
                <a:sym typeface="Lato"/>
              </a:rPr>
              <a:t>Purpose</a:t>
            </a:r>
          </a:p>
          <a:p>
            <a:pPr marL="295275" lvl="1" indent="-285750">
              <a:lnSpc>
                <a:spcPct val="90000"/>
              </a:lnSpc>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Explain how addressing different parts of this transportation method will help reduce atmospheric carbon dioxide</a:t>
            </a:r>
            <a:endParaRPr lang="en-US" sz="1800" dirty="0">
              <a:solidFill>
                <a:schemeClr val="dk1"/>
              </a:solidFill>
            </a:endParaRPr>
          </a:p>
          <a:p>
            <a:pPr marL="295275" lvl="1" indent="-285750">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What is their role? </a:t>
            </a:r>
            <a:endParaRPr lang="en-US" sz="1800" dirty="0">
              <a:solidFill>
                <a:schemeClr val="dk1"/>
              </a:solidFill>
            </a:endParaRPr>
          </a:p>
          <a:p>
            <a:pPr marL="295275" lvl="1" indent="-285750">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Provide 1-2 examples of the type of solutions that are currently being implemented in this, and explain how they will help.</a:t>
            </a:r>
            <a:endParaRPr lang="en-US" sz="1800" dirty="0">
              <a:solidFill>
                <a:schemeClr val="dk1"/>
              </a:solidFill>
            </a:endParaRPr>
          </a:p>
        </p:txBody>
      </p:sp>
      <p:sp>
        <p:nvSpPr>
          <p:cNvPr id="5" name="TextBox 4">
            <a:extLst>
              <a:ext uri="{FF2B5EF4-FFF2-40B4-BE49-F238E27FC236}">
                <a16:creationId xmlns:a16="http://schemas.microsoft.com/office/drawing/2014/main" id="{BF93A561-A2DF-506F-7A88-113667E836BC}"/>
              </a:ext>
            </a:extLst>
          </p:cNvPr>
          <p:cNvSpPr txBox="1"/>
          <p:nvPr/>
        </p:nvSpPr>
        <p:spPr>
          <a:xfrm>
            <a:off x="5954038" y="4170875"/>
            <a:ext cx="6205915" cy="2036455"/>
          </a:xfrm>
          <a:prstGeom prst="rect">
            <a:avLst/>
          </a:prstGeom>
          <a:noFill/>
        </p:spPr>
        <p:txBody>
          <a:bodyPr wrap="square" rtlCol="0">
            <a:spAutoFit/>
          </a:bodyPr>
          <a:lstStyle/>
          <a:p>
            <a:r>
              <a:rPr lang="en-US" sz="3200" b="1" dirty="0">
                <a:solidFill>
                  <a:srgbClr val="DD5224"/>
                </a:solidFill>
                <a:ea typeface="Lato"/>
                <a:cs typeface="Arial" panose="020B0604020202020204" pitchFamily="34" charset="0"/>
                <a:sym typeface="Lato"/>
              </a:rPr>
              <a:t>Complexities</a:t>
            </a:r>
          </a:p>
          <a:p>
            <a:pPr marL="295275" lvl="1" indent="-295275">
              <a:lnSpc>
                <a:spcPct val="90000"/>
              </a:lnSpc>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What are the challenges with implementing this transportation method in the transportation sector?</a:t>
            </a:r>
            <a:endParaRPr lang="en-US" sz="1600" dirty="0">
              <a:solidFill>
                <a:schemeClr val="dk1"/>
              </a:solidFill>
            </a:endParaRPr>
          </a:p>
          <a:p>
            <a:pPr marL="295275" lvl="1" indent="-295275">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What further developments are needed to make reducing atmospheric carbon dioxide successful?</a:t>
            </a:r>
            <a:endParaRPr lang="en-US" sz="1600" dirty="0">
              <a:solidFill>
                <a:schemeClr val="dk1"/>
              </a:solidFill>
            </a:endParaRPr>
          </a:p>
          <a:p>
            <a:pPr marL="295275" lvl="1" indent="-295275">
              <a:lnSpc>
                <a:spcPct val="90000"/>
              </a:lnSpc>
              <a:spcBef>
                <a:spcPts val="240"/>
              </a:spcBef>
              <a:spcAft>
                <a:spcPts val="600"/>
              </a:spcAft>
              <a:buClr>
                <a:srgbClr val="FBAE24"/>
              </a:buClr>
              <a:buSzPct val="100000"/>
              <a:buFont typeface="Lato"/>
              <a:buChar char="•"/>
            </a:pPr>
            <a:r>
              <a:rPr lang="en-US" sz="1800" dirty="0">
                <a:solidFill>
                  <a:schemeClr val="dk1"/>
                </a:solidFill>
                <a:ea typeface="Lato"/>
                <a:cs typeface="Arial" panose="020B0604020202020204" pitchFamily="34" charset="0"/>
                <a:sym typeface="Lato"/>
              </a:rPr>
              <a:t>What questions do you have?</a:t>
            </a:r>
            <a:endParaRPr lang="en-US" sz="16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3" name="Google Shape;233;p24"/>
          <p:cNvSpPr txBox="1">
            <a:spLocks noGrp="1"/>
          </p:cNvSpPr>
          <p:nvPr>
            <p:ph type="body" idx="1"/>
          </p:nvPr>
        </p:nvSpPr>
        <p:spPr>
          <a:xfrm>
            <a:off x="487160" y="1592034"/>
            <a:ext cx="5042690" cy="1785600"/>
          </a:xfrm>
          <a:prstGeom prst="rect">
            <a:avLst/>
          </a:prstGeom>
          <a:noFill/>
          <a:ln>
            <a:noFill/>
          </a:ln>
        </p:spPr>
        <p:txBody>
          <a:bodyPr spcFirstLastPara="1" wrap="square" lIns="91425" tIns="45700" rIns="91425" bIns="45700" anchor="t" anchorCtr="0">
            <a:noAutofit/>
          </a:bodyPr>
          <a:lstStyle/>
          <a:p>
            <a:pPr marL="0" marR="80010" lvl="0" indent="0" algn="l" rtl="0">
              <a:lnSpc>
                <a:spcPct val="100000"/>
              </a:lnSpc>
              <a:spcBef>
                <a:spcPts val="600"/>
              </a:spcBef>
              <a:spcAft>
                <a:spcPts val="0"/>
              </a:spcAft>
              <a:buClr>
                <a:srgbClr val="3F3F3F"/>
              </a:buClr>
              <a:buSzPts val="2000"/>
              <a:buFont typeface="Arial"/>
              <a:buNone/>
            </a:pPr>
            <a:r>
              <a:rPr lang="en-US" sz="2200" b="1" dirty="0">
                <a:solidFill>
                  <a:schemeClr val="dk1"/>
                </a:solidFill>
                <a:latin typeface="Arial" panose="020B0604020202020204" pitchFamily="34" charset="0"/>
                <a:ea typeface="Lato"/>
                <a:cs typeface="Arial" panose="020B0604020202020204" pitchFamily="34" charset="0"/>
                <a:sym typeface="Lato"/>
              </a:rPr>
              <a:t>Group One: </a:t>
            </a:r>
            <a:endParaRPr sz="2200" b="1" dirty="0">
              <a:solidFill>
                <a:schemeClr val="dk1"/>
              </a:solidFill>
              <a:latin typeface="Arial" panose="020B0604020202020204" pitchFamily="34" charset="0"/>
              <a:ea typeface="Lato"/>
              <a:cs typeface="Arial" panose="020B0604020202020204" pitchFamily="34" charset="0"/>
              <a:sym typeface="Lato"/>
            </a:endParaRPr>
          </a:p>
          <a:p>
            <a:pPr marL="11113" marR="80010" lvl="0" algn="l" rtl="0">
              <a:lnSpc>
                <a:spcPct val="100000"/>
              </a:lnSpc>
              <a:spcBef>
                <a:spcPts val="600"/>
              </a:spcBef>
              <a:spcAft>
                <a:spcPts val="0"/>
              </a:spcAft>
              <a:buClr>
                <a:srgbClr val="3F3F3F"/>
              </a:buClr>
              <a:buSzPts val="2000"/>
              <a:buFont typeface="Arial"/>
              <a:buNone/>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Create a plan for how to </a:t>
            </a:r>
            <a:r>
              <a:rPr lang="en-US" sz="2200" dirty="0">
                <a:solidFill>
                  <a:schemeClr val="dk1"/>
                </a:solidFill>
                <a:latin typeface="Arial" panose="020B0604020202020204" pitchFamily="34" charset="0"/>
                <a:ea typeface="Lato"/>
                <a:cs typeface="Arial" panose="020B0604020202020204" pitchFamily="34" charset="0"/>
                <a:sym typeface="Lato"/>
              </a:rPr>
              <a:t>remove emissions via artificial or natural sinks.</a:t>
            </a:r>
            <a:endParaRPr sz="2200" dirty="0">
              <a:solidFill>
                <a:schemeClr val="dk1"/>
              </a:solidFill>
            </a:endParaRPr>
          </a:p>
        </p:txBody>
      </p:sp>
      <p:sp>
        <p:nvSpPr>
          <p:cNvPr id="234" name="Google Shape;234;p24"/>
          <p:cNvSpPr/>
          <p:nvPr/>
        </p:nvSpPr>
        <p:spPr>
          <a:xfrm>
            <a:off x="487161" y="3586625"/>
            <a:ext cx="11224674" cy="2085300"/>
          </a:xfrm>
          <a:prstGeom prst="rect">
            <a:avLst/>
          </a:prstGeom>
          <a:noFill/>
          <a:ln w="12700" cap="flat" cmpd="sng">
            <a:solidFill>
              <a:srgbClr val="F15A2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235" name="Google Shape;235;p24"/>
          <p:cNvSpPr txBox="1"/>
          <p:nvPr/>
        </p:nvSpPr>
        <p:spPr>
          <a:xfrm>
            <a:off x="6662151" y="1566982"/>
            <a:ext cx="5225049" cy="1646574"/>
          </a:xfrm>
          <a:prstGeom prst="rect">
            <a:avLst/>
          </a:prstGeom>
          <a:noFill/>
          <a:ln>
            <a:noFill/>
          </a:ln>
        </p:spPr>
        <p:txBody>
          <a:bodyPr spcFirstLastPara="1" wrap="square" lIns="91425" tIns="91425" rIns="91425" bIns="91425" anchor="t" anchorCtr="0">
            <a:spAutoFit/>
          </a:bodyPr>
          <a:lstStyle/>
          <a:p>
            <a:pPr marL="11113" marR="80010" lvl="0" algn="l" rtl="0">
              <a:spcBef>
                <a:spcPts val="600"/>
              </a:spcBef>
              <a:spcAft>
                <a:spcPts val="0"/>
              </a:spcAft>
              <a:buNone/>
            </a:pPr>
            <a:r>
              <a:rPr lang="en-US" sz="2200" b="1" dirty="0">
                <a:solidFill>
                  <a:schemeClr val="dk1"/>
                </a:solidFill>
                <a:latin typeface="Arial" panose="020B0604020202020204" pitchFamily="34" charset="0"/>
                <a:ea typeface="Lato"/>
                <a:cs typeface="Arial" panose="020B0604020202020204" pitchFamily="34" charset="0"/>
                <a:sym typeface="Lato"/>
              </a:rPr>
              <a:t>Group Two: </a:t>
            </a:r>
            <a:endParaRPr sz="2200" b="1" dirty="0">
              <a:solidFill>
                <a:schemeClr val="dk1"/>
              </a:solidFill>
              <a:latin typeface="Arial" panose="020B0604020202020204" pitchFamily="34" charset="0"/>
              <a:ea typeface="Lato"/>
              <a:cs typeface="Arial" panose="020B0604020202020204" pitchFamily="34" charset="0"/>
              <a:sym typeface="Lato"/>
            </a:endParaRPr>
          </a:p>
          <a:p>
            <a:pPr marL="11113" marR="80010" lvl="0" algn="l" rtl="0">
              <a:spcBef>
                <a:spcPts val="600"/>
              </a:spcBef>
              <a:spcAft>
                <a:spcPts val="0"/>
              </a:spcAft>
              <a:buNone/>
            </a:pPr>
            <a:r>
              <a:rPr lang="en-US" sz="2200" dirty="0">
                <a:solidFill>
                  <a:schemeClr val="dk1"/>
                </a:solidFill>
                <a:latin typeface="Arial" panose="020B0604020202020204" pitchFamily="34" charset="0"/>
                <a:ea typeface="Lato"/>
                <a:cs typeface="Arial" panose="020B0604020202020204" pitchFamily="34" charset="0"/>
                <a:sym typeface="Lato"/>
              </a:rPr>
              <a:t>Create a plan for how the transportation sector might reduce GHG emissions.</a:t>
            </a:r>
            <a:endParaRPr sz="2200" dirty="0">
              <a:solidFill>
                <a:schemeClr val="dk1"/>
              </a:solidFill>
            </a:endParaRPr>
          </a:p>
          <a:p>
            <a:pPr marL="0" lvl="0" indent="0" algn="l" rtl="0">
              <a:spcBef>
                <a:spcPts val="600"/>
              </a:spcBef>
              <a:spcAft>
                <a:spcPts val="0"/>
              </a:spcAft>
              <a:buNone/>
            </a:pPr>
            <a:endParaRPr dirty="0">
              <a:solidFill>
                <a:schemeClr val="dk1"/>
              </a:solidFill>
            </a:endParaRPr>
          </a:p>
        </p:txBody>
      </p:sp>
      <p:sp>
        <p:nvSpPr>
          <p:cNvPr id="236" name="Google Shape;236;p24"/>
          <p:cNvSpPr txBox="1">
            <a:spLocks noGrp="1"/>
          </p:cNvSpPr>
          <p:nvPr>
            <p:ph type="body" idx="2"/>
          </p:nvPr>
        </p:nvSpPr>
        <p:spPr>
          <a:xfrm>
            <a:off x="655530" y="3793230"/>
            <a:ext cx="10943571" cy="1668118"/>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600"/>
              </a:spcBef>
              <a:spcAft>
                <a:spcPts val="0"/>
              </a:spcAft>
              <a:buClr>
                <a:srgbClr val="FAAD24"/>
              </a:buClr>
              <a:buSzPts val="2000"/>
              <a:buFont typeface="Arial"/>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What are some of the main sources of carbon emissions?</a:t>
            </a:r>
            <a:endParaRPr sz="2200" dirty="0">
              <a:solidFill>
                <a:schemeClr val="dk1"/>
              </a:solidFill>
            </a:endParaRPr>
          </a:p>
          <a:p>
            <a:pPr marL="228600" marR="0" lvl="0" indent="-228600" algn="l" rtl="0">
              <a:lnSpc>
                <a:spcPct val="100000"/>
              </a:lnSpc>
              <a:spcBef>
                <a:spcPts val="600"/>
              </a:spcBef>
              <a:spcAft>
                <a:spcPts val="0"/>
              </a:spcAft>
              <a:buClr>
                <a:srgbClr val="FAAD24"/>
              </a:buClr>
              <a:buSzPts val="2000"/>
              <a:buFont typeface="Arial"/>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What are the natural sinks of carbon emissions?</a:t>
            </a:r>
            <a:endParaRPr sz="2200" dirty="0">
              <a:solidFill>
                <a:schemeClr val="dk1"/>
              </a:solidFill>
            </a:endParaRPr>
          </a:p>
          <a:p>
            <a:pPr marL="228600" marR="0" lvl="0" indent="-228600" algn="l" rtl="0">
              <a:lnSpc>
                <a:spcPct val="100000"/>
              </a:lnSpc>
              <a:spcBef>
                <a:spcPts val="600"/>
              </a:spcBef>
              <a:spcAft>
                <a:spcPts val="0"/>
              </a:spcAft>
              <a:buClr>
                <a:srgbClr val="FAAD24"/>
              </a:buClr>
              <a:buSzPts val="2000"/>
              <a:buFont typeface="Arial"/>
              <a:buChar char="•"/>
            </a:pPr>
            <a:r>
              <a:rPr lang="en-US" sz="2200" dirty="0">
                <a:solidFill>
                  <a:schemeClr val="dk1"/>
                </a:solidFill>
                <a:latin typeface="Arial" panose="020B0604020202020204" pitchFamily="34" charset="0"/>
                <a:ea typeface="Lato"/>
                <a:cs typeface="Arial" panose="020B0604020202020204" pitchFamily="34" charset="0"/>
                <a:sym typeface="Lato"/>
              </a:rPr>
              <a:t>What evidence shows that simply stopping carbon emissions will not stabilize Earth’s climate system? Why is removing carbon necessary to reduce long-term impacts?</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2" name="Google Shape;95;p12">
            <a:extLst>
              <a:ext uri="{FF2B5EF4-FFF2-40B4-BE49-F238E27FC236}">
                <a16:creationId xmlns:a16="http://schemas.microsoft.com/office/drawing/2014/main" id="{0CA4CA81-5F55-C15A-9568-09270ABF01E1}"/>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Exploring Solutions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5" name="Google Shape;245;p25"/>
          <p:cNvSpPr txBox="1">
            <a:spLocks noGrp="1"/>
          </p:cNvSpPr>
          <p:nvPr>
            <p:ph type="body" idx="1"/>
          </p:nvPr>
        </p:nvSpPr>
        <p:spPr>
          <a:xfrm>
            <a:off x="694700" y="1825650"/>
            <a:ext cx="10515600" cy="2483303"/>
          </a:xfrm>
          <a:prstGeom prst="rect">
            <a:avLst/>
          </a:prstGeom>
          <a:noFill/>
          <a:ln>
            <a:noFill/>
          </a:ln>
        </p:spPr>
        <p:txBody>
          <a:bodyPr spcFirstLastPara="1" wrap="square" lIns="91425" tIns="45700" rIns="91425" bIns="45700" anchor="ctr" anchorCtr="0">
            <a:noAutofit/>
          </a:bodyPr>
          <a:lstStyle/>
          <a:p>
            <a:pPr marL="228600" marR="0" lvl="0" indent="-254000" algn="l" rtl="0">
              <a:lnSpc>
                <a:spcPct val="100000"/>
              </a:lnSpc>
              <a:spcBef>
                <a:spcPts val="600"/>
              </a:spcBef>
              <a:spcAft>
                <a:spcPts val="0"/>
              </a:spcAft>
              <a:buClr>
                <a:schemeClr val="dk1"/>
              </a:buClr>
              <a:buSzPts val="2400"/>
              <a:buFont typeface="Arial"/>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Explain your group’s proposed carbon reduction solution.</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228600" marR="0" lvl="0" indent="-254000" algn="l" rtl="0">
              <a:lnSpc>
                <a:spcPct val="100000"/>
              </a:lnSpc>
              <a:spcBef>
                <a:spcPts val="600"/>
              </a:spcBef>
              <a:spcAft>
                <a:spcPts val="0"/>
              </a:spcAft>
              <a:buClr>
                <a:schemeClr val="dk1"/>
              </a:buClr>
              <a:buSzPts val="2400"/>
              <a:buFont typeface="Arial"/>
              <a:buChar char="•"/>
            </a:pPr>
            <a:r>
              <a:rPr lang="en-US" sz="2200" dirty="0">
                <a:solidFill>
                  <a:schemeClr val="dk1"/>
                </a:solidFill>
                <a:latin typeface="Arial" panose="020B0604020202020204" pitchFamily="34" charset="0"/>
                <a:ea typeface="Lato"/>
                <a:cs typeface="Arial" panose="020B0604020202020204" pitchFamily="34" charset="0"/>
                <a:sym typeface="Lato"/>
              </a:rPr>
              <a:t>Describe the ways in which your proposed solution may positively impact human health outcomes.</a:t>
            </a:r>
            <a:endParaRPr sz="2200" dirty="0">
              <a:solidFill>
                <a:schemeClr val="dk1"/>
              </a:solidFill>
              <a:latin typeface="Arial" panose="020B0604020202020204" pitchFamily="34" charset="0"/>
              <a:ea typeface="Lato"/>
              <a:cs typeface="Arial" panose="020B0604020202020204" pitchFamily="34" charset="0"/>
              <a:sym typeface="Lato"/>
            </a:endParaRPr>
          </a:p>
          <a:p>
            <a:pPr marL="228600" marR="0" lvl="0" indent="-254000" algn="l" rtl="0">
              <a:lnSpc>
                <a:spcPct val="100000"/>
              </a:lnSpc>
              <a:spcBef>
                <a:spcPts val="600"/>
              </a:spcBef>
              <a:spcAft>
                <a:spcPts val="0"/>
              </a:spcAft>
              <a:buClr>
                <a:schemeClr val="dk1"/>
              </a:buClr>
              <a:buSzPts val="2400"/>
              <a:buFont typeface="Arial"/>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What are some pros and cons of your proposed solution (cost, social implications, etc.)?</a:t>
            </a:r>
            <a:endParaRPr sz="2000" u="none" strike="noStrike" cap="none" dirty="0">
              <a:solidFill>
                <a:srgbClr val="3F3F3F"/>
              </a:solidFill>
              <a:latin typeface="Arial" panose="020B0604020202020204" pitchFamily="34" charset="0"/>
              <a:ea typeface="Lato"/>
              <a:cs typeface="Arial" panose="020B0604020202020204" pitchFamily="34" charset="0"/>
              <a:sym typeface="Lato"/>
            </a:endParaRPr>
          </a:p>
        </p:txBody>
      </p:sp>
      <p:sp>
        <p:nvSpPr>
          <p:cNvPr id="246" name="Google Shape;246;p25"/>
          <p:cNvSpPr/>
          <p:nvPr/>
        </p:nvSpPr>
        <p:spPr>
          <a:xfrm>
            <a:off x="588722" y="1825650"/>
            <a:ext cx="11116118" cy="2483303"/>
          </a:xfrm>
          <a:prstGeom prst="rect">
            <a:avLst/>
          </a:prstGeom>
          <a:noFill/>
          <a:ln w="12700" cap="flat" cmpd="sng">
            <a:solidFill>
              <a:srgbClr val="F15A2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2" name="Google Shape;95;p12">
            <a:extLst>
              <a:ext uri="{FF2B5EF4-FFF2-40B4-BE49-F238E27FC236}">
                <a16:creationId xmlns:a16="http://schemas.microsoft.com/office/drawing/2014/main" id="{2D3B56EA-F075-74CC-6627-1D08C9414422}"/>
              </a:ext>
            </a:extLst>
          </p:cNvPr>
          <p:cNvSpPr txBox="1">
            <a:spLocks/>
          </p:cNvSpPr>
          <p:nvPr/>
        </p:nvSpPr>
        <p:spPr>
          <a:xfrm>
            <a:off x="487160" y="650670"/>
            <a:ext cx="11224675" cy="1174980"/>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Exploring Solutions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8" name="Google Shape;88;p12"/>
          <p:cNvSpPr/>
          <p:nvPr/>
        </p:nvSpPr>
        <p:spPr>
          <a:xfrm>
            <a:off x="389033" y="1737743"/>
            <a:ext cx="10686803" cy="707886"/>
          </a:xfrm>
          <a:prstGeom prst="rect">
            <a:avLst/>
          </a:prstGeom>
          <a:noFill/>
          <a:ln>
            <a:noFill/>
          </a:ln>
        </p:spPr>
        <p:txBody>
          <a:bodyPr spcFirstLastPara="1" wrap="square" lIns="91425" tIns="45700" rIns="91425" bIns="45700" anchor="t" anchorCtr="0">
            <a:noAutofit/>
          </a:bodyPr>
          <a:lstStyle/>
          <a:p>
            <a:pPr marL="115570" marR="0" lvl="0" indent="0" algn="l" rtl="0">
              <a:spcBef>
                <a:spcPts val="0"/>
              </a:spcBef>
              <a:spcAft>
                <a:spcPts val="0"/>
              </a:spcAft>
              <a:buNone/>
            </a:pPr>
            <a:r>
              <a:rPr lang="en-US" sz="2200" dirty="0">
                <a:solidFill>
                  <a:schemeClr val="dk1"/>
                </a:solidFill>
                <a:latin typeface="Arial" panose="020B0604020202020204" pitchFamily="34" charset="0"/>
                <a:ea typeface="Lato Black"/>
                <a:cs typeface="Arial" panose="020B0604020202020204" pitchFamily="34" charset="0"/>
                <a:sym typeface="Lato Black"/>
              </a:rPr>
              <a:t>What is the Carbon Cycle?</a:t>
            </a:r>
            <a:endParaRPr sz="2200" dirty="0">
              <a:solidFill>
                <a:schemeClr val="dk1"/>
              </a:solidFill>
              <a:latin typeface="Arial" panose="020B0604020202020204" pitchFamily="34" charset="0"/>
              <a:ea typeface="Lato Black"/>
              <a:cs typeface="Arial" panose="020B0604020202020204" pitchFamily="34" charset="0"/>
              <a:sym typeface="Lato Black"/>
            </a:endParaRPr>
          </a:p>
        </p:txBody>
      </p:sp>
      <p:sp>
        <p:nvSpPr>
          <p:cNvPr id="89" name="Google Shape;89;p12"/>
          <p:cNvSpPr txBox="1"/>
          <p:nvPr/>
        </p:nvSpPr>
        <p:spPr>
          <a:xfrm>
            <a:off x="4205712" y="5838039"/>
            <a:ext cx="8189738" cy="369291"/>
          </a:xfrm>
          <a:prstGeom prst="rect">
            <a:avLst/>
          </a:prstGeom>
          <a:noFill/>
          <a:ln>
            <a:noFill/>
          </a:ln>
        </p:spPr>
        <p:txBody>
          <a:bodyPr spcFirstLastPara="1" wrap="square" lIns="91425" tIns="45700" rIns="91425" bIns="45700" anchor="t" anchorCtr="0">
            <a:spAutoFit/>
          </a:bodyPr>
          <a:lstStyle/>
          <a:p>
            <a:pPr marL="457200" lvl="0" indent="0" algn="l" rtl="0">
              <a:spcBef>
                <a:spcPts val="0"/>
              </a:spcBef>
              <a:spcAft>
                <a:spcPts val="0"/>
              </a:spcAft>
              <a:buClr>
                <a:schemeClr val="dk1"/>
              </a:buClr>
              <a:buSzPts val="1100"/>
              <a:buFont typeface="Arial"/>
              <a:buNone/>
            </a:pPr>
            <a:r>
              <a:rPr lang="en-US" sz="1800" dirty="0">
                <a:solidFill>
                  <a:schemeClr val="dk1"/>
                </a:solidFill>
                <a:latin typeface="Arial" panose="020B0604020202020204" pitchFamily="34" charset="0"/>
                <a:ea typeface="Calibri"/>
                <a:cs typeface="Arial" panose="020B0604020202020204" pitchFamily="34" charset="0"/>
                <a:sym typeface="Calibri"/>
              </a:rPr>
              <a:t>Image from: </a:t>
            </a:r>
            <a:r>
              <a:rPr lang="en-US" sz="1800" u="sng" dirty="0">
                <a:solidFill>
                  <a:srgbClr val="1155CC"/>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https://earthobservatory.nasa.gov/features/CarbonCycle</a:t>
            </a:r>
            <a:endParaRPr sz="18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90" name="Google Shape;90;p12"/>
          <p:cNvPicPr preferRelativeResize="0"/>
          <p:nvPr/>
        </p:nvPicPr>
        <p:blipFill>
          <a:blip r:embed="rId4">
            <a:alphaModFix/>
          </a:blip>
          <a:stretch>
            <a:fillRect/>
          </a:stretch>
        </p:blipFill>
        <p:spPr>
          <a:xfrm>
            <a:off x="4863593" y="947875"/>
            <a:ext cx="6841246" cy="4551051"/>
          </a:xfrm>
          <a:prstGeom prst="rect">
            <a:avLst/>
          </a:prstGeom>
          <a:noFill/>
          <a:ln>
            <a:noFill/>
          </a:ln>
        </p:spPr>
      </p:pic>
      <p:sp>
        <p:nvSpPr>
          <p:cNvPr id="2" name="Google Shape;95;p12">
            <a:extLst>
              <a:ext uri="{FF2B5EF4-FFF2-40B4-BE49-F238E27FC236}">
                <a16:creationId xmlns:a16="http://schemas.microsoft.com/office/drawing/2014/main" id="{F1F8DF3E-974E-BED0-93F6-CEA05DED0B61}"/>
              </a:ext>
            </a:extLst>
          </p:cNvPr>
          <p:cNvSpPr txBox="1">
            <a:spLocks/>
          </p:cNvSpPr>
          <p:nvPr/>
        </p:nvSpPr>
        <p:spPr>
          <a:xfrm>
            <a:off x="487161" y="650670"/>
            <a:ext cx="10515600"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Climate Change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13"/>
          <p:cNvSpPr/>
          <p:nvPr/>
        </p:nvSpPr>
        <p:spPr>
          <a:xfrm>
            <a:off x="395803" y="1562901"/>
            <a:ext cx="5353644" cy="1518501"/>
          </a:xfrm>
          <a:prstGeom prst="rect">
            <a:avLst/>
          </a:prstGeom>
          <a:noFill/>
          <a:ln>
            <a:noFill/>
          </a:ln>
        </p:spPr>
        <p:txBody>
          <a:bodyPr spcFirstLastPara="1" wrap="square" lIns="91425" tIns="45700" rIns="91425" bIns="45700" anchor="t" anchorCtr="0">
            <a:noAutofit/>
          </a:bodyPr>
          <a:lstStyle/>
          <a:p>
            <a:pPr marL="115570" marR="0" lvl="0" indent="0" algn="l" rtl="0">
              <a:spcBef>
                <a:spcPts val="0"/>
              </a:spcBef>
              <a:spcAft>
                <a:spcPts val="0"/>
              </a:spcAft>
              <a:buNone/>
            </a:pPr>
            <a:r>
              <a:rPr lang="en-US" sz="2200" dirty="0">
                <a:solidFill>
                  <a:schemeClr val="dk1"/>
                </a:solidFill>
                <a:latin typeface="Arial" panose="020B0604020202020204" pitchFamily="34" charset="0"/>
                <a:ea typeface="Lato Black"/>
                <a:cs typeface="Arial" panose="020B0604020202020204" pitchFamily="34" charset="0"/>
                <a:sym typeface="Lato Black"/>
              </a:rPr>
              <a:t>Driving Question: </a:t>
            </a:r>
            <a:endParaRPr sz="2200" dirty="0">
              <a:solidFill>
                <a:schemeClr val="dk1"/>
              </a:solidFill>
              <a:latin typeface="Arial" panose="020B0604020202020204" pitchFamily="34" charset="0"/>
              <a:ea typeface="Lato Black"/>
              <a:cs typeface="Arial" panose="020B0604020202020204" pitchFamily="34" charset="0"/>
              <a:sym typeface="Lato Black"/>
            </a:endParaRPr>
          </a:p>
          <a:p>
            <a:pPr marL="115570" marR="0" lvl="0" indent="0" algn="l" rtl="0">
              <a:spcBef>
                <a:spcPts val="0"/>
              </a:spcBef>
              <a:spcAft>
                <a:spcPts val="0"/>
              </a:spcAft>
              <a:buNone/>
            </a:pPr>
            <a:r>
              <a:rPr lang="en-US" sz="2200" dirty="0">
                <a:solidFill>
                  <a:schemeClr val="dk1"/>
                </a:solidFill>
                <a:latin typeface="Arial" panose="020B0604020202020204" pitchFamily="34" charset="0"/>
                <a:ea typeface="Lato Black"/>
                <a:cs typeface="Arial" panose="020B0604020202020204" pitchFamily="34" charset="0"/>
                <a:sym typeface="Lato Black"/>
              </a:rPr>
              <a:t>How can society lower emissions of the greenhouse gases like </a:t>
            </a:r>
            <a:r>
              <a:rPr lang="en-US" sz="2000" dirty="0">
                <a:solidFill>
                  <a:schemeClr val="dk1"/>
                </a:solidFill>
                <a:latin typeface="Arial" panose="020B0604020202020204" pitchFamily="34" charset="0"/>
                <a:ea typeface="Lato Black"/>
                <a:cs typeface="Arial" panose="020B0604020202020204" pitchFamily="34" charset="0"/>
                <a:sym typeface="Lato Black"/>
              </a:rPr>
              <a:t>carbon dioxide?</a:t>
            </a:r>
            <a:endParaRPr sz="2600" dirty="0">
              <a:solidFill>
                <a:schemeClr val="dk1"/>
              </a:solidFill>
              <a:latin typeface="Arial" panose="020B0604020202020204" pitchFamily="34" charset="0"/>
              <a:ea typeface="Lato Black"/>
              <a:cs typeface="Arial" panose="020B0604020202020204" pitchFamily="34" charset="0"/>
              <a:sym typeface="Lato Black"/>
            </a:endParaRPr>
          </a:p>
        </p:txBody>
      </p:sp>
      <p:sp>
        <p:nvSpPr>
          <p:cNvPr id="100" name="Google Shape;100;p13"/>
          <p:cNvSpPr txBox="1"/>
          <p:nvPr/>
        </p:nvSpPr>
        <p:spPr>
          <a:xfrm>
            <a:off x="5150481" y="4508121"/>
            <a:ext cx="72399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u="sng"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https://www.youtube.com/watch?v=n4e5UPu1co0&amp;t=75s</a:t>
            </a:r>
            <a:endParaRPr sz="1800" dirty="0">
              <a:solidFill>
                <a:schemeClr val="dk1"/>
              </a:solidFill>
              <a:latin typeface="Arial" panose="020B0604020202020204" pitchFamily="34" charset="0"/>
              <a:ea typeface="Calibri"/>
              <a:cs typeface="Arial" panose="020B0604020202020204" pitchFamily="34" charset="0"/>
              <a:sym typeface="Calibri"/>
            </a:endParaRPr>
          </a:p>
          <a:p>
            <a:pPr marL="0" marR="0" lvl="0" indent="0" algn="ctr" rtl="0">
              <a:spcBef>
                <a:spcPts val="0"/>
              </a:spcBef>
              <a:spcAft>
                <a:spcPts val="0"/>
              </a:spcAft>
              <a:buNone/>
            </a:pPr>
            <a:endParaRPr sz="18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101" name="Google Shape;101;p13" descr="Climate science explained in 60 seconds by the Royal Society and the US National Academy of Sciences.&#10;&#10;During the last 200 years, human activities such as the burning of fossil fuels have increased concentrations of CO2 in the atmosphere by 40%. If unchecked, continuing emissions will warm up the planet by 2.6°C to 4.8°C by the end of this century. This would have serious implications for human societies and the natural world. &#10;&#10;This 60-second animation from the world's two leading science academies brings you the science behind climate change.&#10;&#10;Get the full document, 'Climate Change: Evidence &amp; Causes', and a quick guide with frequently asked questions about climate science on our website: https://royalsociety.org/policy/projects/climate-evidence-causes/&#10;&#10;On Tuesday 21 July 2015, the Royal Society was one of 24 of the UK’s Professional and Learned Societies that endorsed this communiqué on climate change: https://royalsociety.org/policy/publications/2015/climate-communique/" title="Climate change in 60 seconds | The Royal Society">
            <a:hlinkClick r:id="rId4"/>
          </p:cNvPr>
          <p:cNvPicPr preferRelativeResize="0"/>
          <p:nvPr/>
        </p:nvPicPr>
        <p:blipFill>
          <a:blip r:embed="rId5">
            <a:alphaModFix/>
          </a:blip>
          <a:stretch>
            <a:fillRect/>
          </a:stretch>
        </p:blipFill>
        <p:spPr>
          <a:xfrm>
            <a:off x="5867060" y="937521"/>
            <a:ext cx="5837779" cy="3283749"/>
          </a:xfrm>
          <a:prstGeom prst="rect">
            <a:avLst/>
          </a:prstGeom>
          <a:noFill/>
          <a:ln>
            <a:noFill/>
          </a:ln>
        </p:spPr>
      </p:pic>
      <p:sp>
        <p:nvSpPr>
          <p:cNvPr id="2" name="Google Shape;95;p12">
            <a:extLst>
              <a:ext uri="{FF2B5EF4-FFF2-40B4-BE49-F238E27FC236}">
                <a16:creationId xmlns:a16="http://schemas.microsoft.com/office/drawing/2014/main" id="{FDA48CCA-272B-B887-46F0-6C88DA091047}"/>
              </a:ext>
            </a:extLst>
          </p:cNvPr>
          <p:cNvSpPr txBox="1">
            <a:spLocks/>
          </p:cNvSpPr>
          <p:nvPr/>
        </p:nvSpPr>
        <p:spPr>
          <a:xfrm>
            <a:off x="487161" y="650670"/>
            <a:ext cx="7291502"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Climate Change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10" name="Google Shape;110;p14"/>
          <p:cNvSpPr txBox="1"/>
          <p:nvPr/>
        </p:nvSpPr>
        <p:spPr>
          <a:xfrm>
            <a:off x="487160" y="2441102"/>
            <a:ext cx="10122600" cy="28776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mj-lt"/>
                <a:ea typeface="Lato"/>
                <a:cs typeface="Arial" panose="020B0604020202020204" pitchFamily="34" charset="0"/>
                <a:sym typeface="Lato"/>
              </a:rPr>
              <a:t>The </a:t>
            </a:r>
            <a:r>
              <a:rPr lang="en-US" sz="2200" u="sng" dirty="0">
                <a:solidFill>
                  <a:schemeClr val="dk1"/>
                </a:solidFill>
                <a:latin typeface="+mj-lt"/>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Drawdown Georgia GHG Emissions Tracker </a:t>
            </a:r>
            <a:r>
              <a:rPr lang="en-US" sz="2200" dirty="0">
                <a:solidFill>
                  <a:schemeClr val="dk1"/>
                </a:solidFill>
                <a:latin typeface="+mj-lt"/>
                <a:ea typeface="Lato"/>
                <a:cs typeface="Arial" panose="020B0604020202020204" pitchFamily="34" charset="0"/>
                <a:sym typeface="Lato"/>
              </a:rPr>
              <a:t>provides greenhouse gas emissions data at the state- and county-level for Georgia. </a:t>
            </a:r>
            <a:endParaRPr sz="2200" dirty="0">
              <a:solidFill>
                <a:schemeClr val="dk1"/>
              </a:solidFill>
              <a:latin typeface="+mj-lt"/>
              <a:ea typeface="Lato"/>
              <a:cs typeface="Arial" panose="020B0604020202020204" pitchFamily="34" charset="0"/>
              <a:sym typeface="Lato"/>
            </a:endParaRPr>
          </a:p>
          <a:p>
            <a:pPr marL="0" marR="0" lvl="0" indent="0" algn="l" rtl="0">
              <a:spcBef>
                <a:spcPts val="0"/>
              </a:spcBef>
              <a:spcAft>
                <a:spcPts val="0"/>
              </a:spcAft>
              <a:buNone/>
            </a:pPr>
            <a:endParaRPr sz="2200" dirty="0">
              <a:solidFill>
                <a:schemeClr val="dk1"/>
              </a:solidFill>
              <a:latin typeface="+mj-lt"/>
              <a:ea typeface="Lato"/>
              <a:cs typeface="Arial" panose="020B0604020202020204" pitchFamily="34" charset="0"/>
              <a:sym typeface="Lato"/>
            </a:endParaRPr>
          </a:p>
          <a:p>
            <a:pPr marL="0" marR="0" lvl="0" indent="0" algn="l" rtl="0">
              <a:spcBef>
                <a:spcPts val="600"/>
              </a:spcBef>
              <a:spcAft>
                <a:spcPts val="0"/>
              </a:spcAft>
              <a:buNone/>
            </a:pPr>
            <a:r>
              <a:rPr lang="en-US" sz="2200" dirty="0">
                <a:solidFill>
                  <a:schemeClr val="dk1"/>
                </a:solidFill>
                <a:latin typeface="+mj-lt"/>
                <a:ea typeface="Lato"/>
                <a:cs typeface="Arial" panose="020B0604020202020204" pitchFamily="34" charset="0"/>
                <a:sym typeface="Lato"/>
              </a:rPr>
              <a:t>Emissions are categorized by sector to give us a picture of where emissions are now and how they change as we advance on our goal of drawing down Georgia’s carbon emissions. This interactive map was developed by leading researchers at the Georgia Institute of Technology based on publicly available data and is updated monthly.</a:t>
            </a:r>
            <a:endParaRPr sz="2200" dirty="0">
              <a:solidFill>
                <a:schemeClr val="dk1"/>
              </a:solidFill>
              <a:latin typeface="+mj-lt"/>
            </a:endParaRPr>
          </a:p>
        </p:txBody>
      </p:sp>
      <p:sp>
        <p:nvSpPr>
          <p:cNvPr id="2" name="Google Shape;95;p12">
            <a:extLst>
              <a:ext uri="{FF2B5EF4-FFF2-40B4-BE49-F238E27FC236}">
                <a16:creationId xmlns:a16="http://schemas.microsoft.com/office/drawing/2014/main" id="{9F0F2C77-B7C6-11C6-DFEF-EC262DFC23DC}"/>
              </a:ext>
            </a:extLst>
          </p:cNvPr>
          <p:cNvSpPr txBox="1">
            <a:spLocks/>
          </p:cNvSpPr>
          <p:nvPr/>
        </p:nvSpPr>
        <p:spPr>
          <a:xfrm>
            <a:off x="487160" y="1013925"/>
            <a:ext cx="11704840" cy="133949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Track Greenhouse Gas</a:t>
            </a:r>
            <a:br>
              <a:rPr lang="en-US" sz="4200" b="1" dirty="0">
                <a:solidFill>
                  <a:srgbClr val="1B75BC"/>
                </a:solidFill>
                <a:latin typeface="Arial" panose="020B0604020202020204" pitchFamily="34" charset="0"/>
                <a:cs typeface="Arial" panose="020B0604020202020204" pitchFamily="34" charset="0"/>
              </a:rPr>
            </a:br>
            <a:r>
              <a:rPr lang="en-US" sz="4200" b="1" dirty="0">
                <a:solidFill>
                  <a:srgbClr val="1B75BC"/>
                </a:solidFill>
                <a:latin typeface="Arial" panose="020B0604020202020204" pitchFamily="34" charset="0"/>
                <a:cs typeface="Arial" panose="020B0604020202020204" pitchFamily="34" charset="0"/>
              </a:rPr>
              <a:t>Emissions in Georgia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5"/>
          <p:cNvSpPr txBox="1"/>
          <p:nvPr/>
        </p:nvSpPr>
        <p:spPr>
          <a:xfrm>
            <a:off x="2660648" y="6008410"/>
            <a:ext cx="6896012"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u="sng"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https://www.drawdownga.org/ghg-emissions-tracker</a:t>
            </a:r>
            <a:r>
              <a:rPr lang="en-US" sz="1800" dirty="0">
                <a:solidFill>
                  <a:schemeClr val="dk1"/>
                </a:solidFill>
                <a:latin typeface="Arial" panose="020B0604020202020204" pitchFamily="34" charset="0"/>
                <a:ea typeface="Calibri"/>
                <a:cs typeface="Arial" panose="020B0604020202020204" pitchFamily="34" charset="0"/>
                <a:sym typeface="Calibri"/>
              </a:rPr>
              <a:t> </a:t>
            </a:r>
            <a:endParaRPr dirty="0"/>
          </a:p>
        </p:txBody>
      </p:sp>
      <p:pic>
        <p:nvPicPr>
          <p:cNvPr id="119" name="Google Shape;119;p15" descr="A screenshot of a computer&#10;&#10;Description automatically generated with medium confidence">
            <a:hlinkClick r:id="rId4"/>
          </p:cNvPr>
          <p:cNvPicPr preferRelativeResize="0"/>
          <p:nvPr/>
        </p:nvPicPr>
        <p:blipFill rotWithShape="1">
          <a:blip r:embed="rId5">
            <a:alphaModFix/>
          </a:blip>
          <a:srcRect l="772" r="1356" b="3926"/>
          <a:stretch>
            <a:fillRect/>
          </a:stretch>
        </p:blipFill>
        <p:spPr>
          <a:xfrm>
            <a:off x="1503123" y="874642"/>
            <a:ext cx="9131474" cy="508774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6"/>
          <p:cNvSpPr txBox="1"/>
          <p:nvPr/>
        </p:nvSpPr>
        <p:spPr>
          <a:xfrm>
            <a:off x="3049044" y="6004021"/>
            <a:ext cx="609391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https://www.drawdownga.org/ghg-emissions-tracker</a:t>
            </a:r>
            <a:endParaRPr sz="1800" dirty="0">
              <a:solidFill>
                <a:schemeClr val="dk1"/>
              </a:solidFill>
              <a:latin typeface="Arial" panose="020B0604020202020204" pitchFamily="34" charset="0"/>
              <a:ea typeface="Calibri"/>
              <a:cs typeface="Arial" panose="020B0604020202020204" pitchFamily="34" charset="0"/>
              <a:sym typeface="Calibri"/>
            </a:endParaRPr>
          </a:p>
          <a:p>
            <a:pPr marL="0" marR="0" lvl="0" indent="0" algn="l" rtl="0">
              <a:spcBef>
                <a:spcPts val="0"/>
              </a:spcBef>
              <a:spcAft>
                <a:spcPts val="0"/>
              </a:spcAft>
              <a:buNone/>
            </a:pPr>
            <a:endParaRPr sz="1800" dirty="0">
              <a:solidFill>
                <a:schemeClr val="dk1"/>
              </a:solidFill>
              <a:latin typeface="Arial" panose="020B0604020202020204" pitchFamily="34" charset="0"/>
              <a:ea typeface="Calibri"/>
              <a:cs typeface="Arial" panose="020B0604020202020204" pitchFamily="34" charset="0"/>
              <a:sym typeface="Calibri"/>
            </a:endParaRPr>
          </a:p>
        </p:txBody>
      </p:sp>
      <p:grpSp>
        <p:nvGrpSpPr>
          <p:cNvPr id="129" name="Google Shape;129;p16"/>
          <p:cNvGrpSpPr/>
          <p:nvPr/>
        </p:nvGrpSpPr>
        <p:grpSpPr>
          <a:xfrm>
            <a:off x="368849" y="1512194"/>
            <a:ext cx="11399052" cy="4495829"/>
            <a:chOff x="359147" y="1282766"/>
            <a:chExt cx="11399052" cy="4495829"/>
          </a:xfrm>
        </p:grpSpPr>
        <p:pic>
          <p:nvPicPr>
            <p:cNvPr id="130" name="Google Shape;130;p16"/>
            <p:cNvPicPr preferRelativeResize="0"/>
            <p:nvPr/>
          </p:nvPicPr>
          <p:blipFill rotWithShape="1">
            <a:blip r:embed="rId4">
              <a:alphaModFix/>
            </a:blip>
            <a:srcRect b="6762"/>
            <a:stretch>
              <a:fillRect/>
            </a:stretch>
          </p:blipFill>
          <p:spPr>
            <a:xfrm>
              <a:off x="1586004" y="1282766"/>
              <a:ext cx="7834700" cy="4495829"/>
            </a:xfrm>
            <a:prstGeom prst="rect">
              <a:avLst/>
            </a:prstGeom>
            <a:noFill/>
            <a:ln>
              <a:noFill/>
            </a:ln>
          </p:spPr>
        </p:pic>
        <p:sp>
          <p:nvSpPr>
            <p:cNvPr id="131" name="Google Shape;131;p16"/>
            <p:cNvSpPr txBox="1"/>
            <p:nvPr/>
          </p:nvSpPr>
          <p:spPr>
            <a:xfrm>
              <a:off x="7008081" y="1487748"/>
              <a:ext cx="4687056" cy="1200288"/>
            </a:xfrm>
            <a:prstGeom prst="rect">
              <a:avLst/>
            </a:prstGeom>
            <a:solidFill>
              <a:schemeClr val="lt1"/>
            </a:solidFill>
            <a:ln w="12700" cap="flat" cmpd="sng">
              <a:solidFill>
                <a:srgbClr val="F15A29"/>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1"/>
                </a:buClr>
                <a:buSzPts val="1800"/>
                <a:buFont typeface="Arial"/>
                <a:buChar char="•"/>
              </a:pPr>
              <a:r>
                <a:rPr lang="en-US" sz="1800" dirty="0">
                  <a:solidFill>
                    <a:schemeClr val="accent1"/>
                  </a:solidFill>
                  <a:latin typeface="+mj-lt"/>
                  <a:ea typeface="Lato"/>
                  <a:cs typeface="Arial" panose="020B0604020202020204" pitchFamily="34" charset="0"/>
                  <a:sym typeface="Lato"/>
                </a:rPr>
                <a:t>Describe where in Georgia GHG emissions are high.</a:t>
              </a:r>
              <a:endParaRPr dirty="0">
                <a:latin typeface="+mj-lt"/>
              </a:endParaRPr>
            </a:p>
            <a:p>
              <a:pPr marL="342900" marR="0" lvl="0" indent="-342900" algn="l" rtl="0">
                <a:spcBef>
                  <a:spcPts val="0"/>
                </a:spcBef>
                <a:spcAft>
                  <a:spcPts val="0"/>
                </a:spcAft>
                <a:buClr>
                  <a:schemeClr val="accent1"/>
                </a:buClr>
                <a:buSzPts val="1800"/>
                <a:buFont typeface="Arial"/>
                <a:buChar char="•"/>
              </a:pPr>
              <a:r>
                <a:rPr lang="en-US" sz="1800" dirty="0">
                  <a:solidFill>
                    <a:schemeClr val="accent1"/>
                  </a:solidFill>
                  <a:latin typeface="+mj-lt"/>
                  <a:ea typeface="Lato"/>
                  <a:cs typeface="Arial" panose="020B0604020202020204" pitchFamily="34" charset="0"/>
                  <a:sym typeface="Lato"/>
                </a:rPr>
                <a:t>Describe GHG emissions in the Atlanta metro area. </a:t>
              </a:r>
              <a:endParaRPr sz="1800" u="none" strike="noStrike" cap="none" dirty="0">
                <a:solidFill>
                  <a:srgbClr val="137D77"/>
                </a:solidFill>
                <a:latin typeface="+mj-lt"/>
                <a:ea typeface="Lato"/>
                <a:cs typeface="Arial" panose="020B0604020202020204" pitchFamily="34" charset="0"/>
                <a:sym typeface="Lato"/>
              </a:endParaRPr>
            </a:p>
          </p:txBody>
        </p:sp>
        <p:sp>
          <p:nvSpPr>
            <p:cNvPr id="132" name="Google Shape;132;p16"/>
            <p:cNvSpPr/>
            <p:nvPr/>
          </p:nvSpPr>
          <p:spPr>
            <a:xfrm>
              <a:off x="4286992" y="1508315"/>
              <a:ext cx="2780511" cy="3327070"/>
            </a:xfrm>
            <a:prstGeom prst="ellipse">
              <a:avLst/>
            </a:prstGeom>
            <a:noFill/>
            <a:ln w="28575" cap="flat" cmpd="sng">
              <a:solidFill>
                <a:srgbClr val="F15A2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133" name="Google Shape;133;p16"/>
            <p:cNvSpPr/>
            <p:nvPr/>
          </p:nvSpPr>
          <p:spPr>
            <a:xfrm>
              <a:off x="1751610" y="2167247"/>
              <a:ext cx="2447433" cy="1680358"/>
            </a:xfrm>
            <a:prstGeom prst="ellipse">
              <a:avLst/>
            </a:prstGeom>
            <a:noFill/>
            <a:ln w="28575" cap="flat" cmpd="sng">
              <a:solidFill>
                <a:srgbClr val="1B75B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134" name="Google Shape;134;p16"/>
            <p:cNvSpPr txBox="1"/>
            <p:nvPr/>
          </p:nvSpPr>
          <p:spPr>
            <a:xfrm>
              <a:off x="359147" y="3867758"/>
              <a:ext cx="3625965" cy="1039668"/>
            </a:xfrm>
            <a:prstGeom prst="rect">
              <a:avLst/>
            </a:prstGeom>
            <a:solidFill>
              <a:schemeClr val="lt1"/>
            </a:solidFill>
            <a:ln w="12700" cap="flat" cmpd="sng">
              <a:solidFill>
                <a:srgbClr val="1B75BC"/>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14000"/>
                </a:lnSpc>
                <a:spcBef>
                  <a:spcPts val="0"/>
                </a:spcBef>
                <a:spcAft>
                  <a:spcPts val="0"/>
                </a:spcAft>
                <a:buNone/>
              </a:pPr>
              <a:r>
                <a:rPr lang="en-US" sz="1800" dirty="0">
                  <a:solidFill>
                    <a:srgbClr val="1B75BC"/>
                  </a:solidFill>
                  <a:latin typeface="+mj-lt"/>
                  <a:ea typeface="Lato"/>
                  <a:cs typeface="Arial" panose="020B0604020202020204" pitchFamily="34" charset="0"/>
                  <a:sym typeface="Lato"/>
                </a:rPr>
                <a:t>Sort by emissions in metric tons. Which sector generates the most greenhouse gas emissions?</a:t>
              </a:r>
              <a:endParaRPr sz="1800" u="none" strike="noStrike" cap="none" dirty="0">
                <a:solidFill>
                  <a:srgbClr val="137D77"/>
                </a:solidFill>
                <a:latin typeface="+mj-lt"/>
                <a:ea typeface="Lato"/>
                <a:cs typeface="Arial" panose="020B0604020202020204" pitchFamily="34" charset="0"/>
                <a:sym typeface="Lato"/>
              </a:endParaRPr>
            </a:p>
          </p:txBody>
        </p:sp>
        <p:sp>
          <p:nvSpPr>
            <p:cNvPr id="135" name="Google Shape;135;p16"/>
            <p:cNvSpPr/>
            <p:nvPr/>
          </p:nvSpPr>
          <p:spPr>
            <a:xfrm>
              <a:off x="8307096" y="5060293"/>
              <a:ext cx="903658" cy="695605"/>
            </a:xfrm>
            <a:prstGeom prst="ellipse">
              <a:avLst/>
            </a:prstGeom>
            <a:noFill/>
            <a:ln w="28575" cap="flat" cmpd="sng">
              <a:solidFill>
                <a:srgbClr val="70AD4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136" name="Google Shape;136;p16"/>
            <p:cNvSpPr txBox="1"/>
            <p:nvPr/>
          </p:nvSpPr>
          <p:spPr>
            <a:xfrm>
              <a:off x="9300299" y="4229696"/>
              <a:ext cx="2457900" cy="1355459"/>
            </a:xfrm>
            <a:prstGeom prst="rect">
              <a:avLst/>
            </a:prstGeom>
            <a:solidFill>
              <a:schemeClr val="lt1"/>
            </a:solidFill>
            <a:ln w="12700" cap="flat" cmpd="sng">
              <a:solidFill>
                <a:srgbClr val="70AD47"/>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14000"/>
                </a:lnSpc>
                <a:spcBef>
                  <a:spcPts val="0"/>
                </a:spcBef>
                <a:spcAft>
                  <a:spcPts val="0"/>
                </a:spcAft>
                <a:buNone/>
              </a:pPr>
              <a:r>
                <a:rPr lang="en-US" sz="1800" dirty="0">
                  <a:solidFill>
                    <a:srgbClr val="70AD47"/>
                  </a:solidFill>
                  <a:latin typeface="+mj-lt"/>
                  <a:ea typeface="Lato"/>
                  <a:cs typeface="Arial" panose="020B0604020202020204" pitchFamily="34" charset="0"/>
                  <a:sym typeface="Lato"/>
                </a:rPr>
                <a:t>Click through the additional pages, what else do you notice? What do you wonder?</a:t>
              </a:r>
              <a:endParaRPr sz="1800" dirty="0">
                <a:solidFill>
                  <a:srgbClr val="70AD47"/>
                </a:solidFill>
                <a:latin typeface="+mj-lt"/>
                <a:ea typeface="Lato"/>
                <a:cs typeface="Arial" panose="020B0604020202020204" pitchFamily="34" charset="0"/>
                <a:sym typeface="Lato"/>
              </a:endParaRPr>
            </a:p>
          </p:txBody>
        </p:sp>
      </p:grpSp>
      <p:sp>
        <p:nvSpPr>
          <p:cNvPr id="2" name="Google Shape;95;p12">
            <a:extLst>
              <a:ext uri="{FF2B5EF4-FFF2-40B4-BE49-F238E27FC236}">
                <a16:creationId xmlns:a16="http://schemas.microsoft.com/office/drawing/2014/main" id="{E38BA330-5E98-9D80-DFF3-D05B85E64B66}"/>
              </a:ext>
            </a:extLst>
          </p:cNvPr>
          <p:cNvSpPr txBox="1">
            <a:spLocks/>
          </p:cNvSpPr>
          <p:nvPr/>
        </p:nvSpPr>
        <p:spPr>
          <a:xfrm>
            <a:off x="487161" y="650670"/>
            <a:ext cx="10515600"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Explore Using the Interactive Tracker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6" name="Google Shape;146;p17" descr="A picture containing text, circle, screenshot, diagram&#10;&#10;Description automatically generated"/>
          <p:cNvPicPr preferRelativeResize="0"/>
          <p:nvPr/>
        </p:nvPicPr>
        <p:blipFill rotWithShape="1">
          <a:blip r:embed="rId3">
            <a:alphaModFix/>
          </a:blip>
          <a:srcRect/>
          <a:stretch/>
        </p:blipFill>
        <p:spPr>
          <a:xfrm>
            <a:off x="2409736" y="2030839"/>
            <a:ext cx="7372528" cy="4147059"/>
          </a:xfrm>
          <a:prstGeom prst="rect">
            <a:avLst/>
          </a:prstGeom>
          <a:noFill/>
          <a:ln>
            <a:noFill/>
          </a:ln>
        </p:spPr>
      </p:pic>
      <p:sp>
        <p:nvSpPr>
          <p:cNvPr id="147" name="Google Shape;147;p17"/>
          <p:cNvSpPr txBox="1"/>
          <p:nvPr/>
        </p:nvSpPr>
        <p:spPr>
          <a:xfrm>
            <a:off x="2115000" y="6165372"/>
            <a:ext cx="79620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dirty="0">
                <a:solidFill>
                  <a:schemeClr val="dk1"/>
                </a:solidFill>
                <a:latin typeface="Arial" panose="020B0604020202020204" pitchFamily="34" charset="0"/>
                <a:ea typeface="Lato"/>
                <a:cs typeface="Arial" panose="020B0604020202020204" pitchFamily="34" charset="0"/>
                <a:sym typeface="Lato"/>
              </a:rPr>
              <a:t>Source: </a:t>
            </a:r>
            <a:r>
              <a:rPr lang="en-US" sz="1100" u="sng" dirty="0">
                <a:solidFill>
                  <a:srgbClr val="1155CC"/>
                </a:solidFill>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https://drawdown.org/climate-solutions-101/unit-3-reducing-sources</a:t>
            </a:r>
            <a:endParaRPr dirty="0"/>
          </a:p>
        </p:txBody>
      </p:sp>
      <p:sp>
        <p:nvSpPr>
          <p:cNvPr id="2" name="Google Shape;95;p12">
            <a:extLst>
              <a:ext uri="{FF2B5EF4-FFF2-40B4-BE49-F238E27FC236}">
                <a16:creationId xmlns:a16="http://schemas.microsoft.com/office/drawing/2014/main" id="{129C9AC8-7D63-05EA-60FA-79B0BBA65C31}"/>
              </a:ext>
            </a:extLst>
          </p:cNvPr>
          <p:cNvSpPr txBox="1">
            <a:spLocks/>
          </p:cNvSpPr>
          <p:nvPr/>
        </p:nvSpPr>
        <p:spPr>
          <a:xfrm>
            <a:off x="487160" y="650671"/>
            <a:ext cx="11212149" cy="1416816"/>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Global Greenhouse Gas </a:t>
            </a:r>
            <a:br>
              <a:rPr lang="en-US" sz="4200" b="1" dirty="0">
                <a:solidFill>
                  <a:srgbClr val="1B75BC"/>
                </a:solidFill>
                <a:latin typeface="Arial" panose="020B0604020202020204" pitchFamily="34" charset="0"/>
                <a:cs typeface="Arial" panose="020B0604020202020204" pitchFamily="34" charset="0"/>
              </a:rPr>
            </a:br>
            <a:r>
              <a:rPr lang="en-US" sz="4200" b="1" dirty="0">
                <a:solidFill>
                  <a:srgbClr val="1B75BC"/>
                </a:solidFill>
                <a:latin typeface="Arial" panose="020B0604020202020204" pitchFamily="34" charset="0"/>
                <a:cs typeface="Arial" panose="020B0604020202020204" pitchFamily="34" charset="0"/>
              </a:rPr>
              <a:t>Emissions by Source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6" name="Google Shape;156;p18"/>
          <p:cNvSpPr txBox="1"/>
          <p:nvPr/>
        </p:nvSpPr>
        <p:spPr>
          <a:xfrm>
            <a:off x="5909537" y="2860267"/>
            <a:ext cx="5424900" cy="203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mj-lt"/>
                <a:ea typeface="Lato"/>
                <a:cs typeface="Arial" panose="020B0604020202020204" pitchFamily="34" charset="0"/>
                <a:sym typeface="Lato"/>
              </a:rPr>
              <a:t>In the U.S., the transportation sector generates the highest percentage of greenhouse gas emissions (28%).</a:t>
            </a:r>
            <a:endParaRPr dirty="0">
              <a:solidFill>
                <a:schemeClr val="dk1"/>
              </a:solidFill>
              <a:latin typeface="+mj-lt"/>
            </a:endParaRPr>
          </a:p>
          <a:p>
            <a:pPr marL="0" marR="0" lvl="0" indent="0" algn="l" rtl="0">
              <a:spcBef>
                <a:spcPts val="0"/>
              </a:spcBef>
              <a:spcAft>
                <a:spcPts val="0"/>
              </a:spcAft>
              <a:buNone/>
            </a:pPr>
            <a:endParaRPr dirty="0">
              <a:latin typeface="+mj-lt"/>
            </a:endParaRPr>
          </a:p>
        </p:txBody>
      </p:sp>
      <p:sp>
        <p:nvSpPr>
          <p:cNvPr id="157" name="Google Shape;157;p18"/>
          <p:cNvSpPr txBox="1"/>
          <p:nvPr/>
        </p:nvSpPr>
        <p:spPr>
          <a:xfrm>
            <a:off x="5248405" y="6014691"/>
            <a:ext cx="8561906"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latin typeface="Arial" panose="020B0604020202020204" pitchFamily="34" charset="0"/>
                <a:cs typeface="Arial" panose="020B0604020202020204" pitchFamily="34" charset="0"/>
              </a:rPr>
              <a:t>Source: </a:t>
            </a:r>
            <a:r>
              <a:rPr lang="en-US" sz="1200" u="sng" dirty="0">
                <a:solidFill>
                  <a:schemeClr val="dk1"/>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https://www.epa.gov/ghgemissions/sources-greenhouse-gas-emissions#transportation</a:t>
            </a:r>
            <a:endParaRPr sz="1200"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spcBef>
                <a:spcPts val="0"/>
              </a:spcBef>
              <a:spcAft>
                <a:spcPts val="0"/>
              </a:spcAft>
              <a:buNone/>
            </a:pPr>
            <a:endParaRPr sz="11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158" name="Google Shape;158;p18"/>
          <p:cNvPicPr preferRelativeResize="0"/>
          <p:nvPr/>
        </p:nvPicPr>
        <p:blipFill rotWithShape="1">
          <a:blip r:embed="rId4">
            <a:alphaModFix/>
          </a:blip>
          <a:srcRect l="12707" t="12765" r="6126" b="26270"/>
          <a:stretch>
            <a:fillRect/>
          </a:stretch>
        </p:blipFill>
        <p:spPr>
          <a:xfrm>
            <a:off x="744932" y="1737743"/>
            <a:ext cx="4503473" cy="3823813"/>
          </a:xfrm>
          <a:prstGeom prst="rect">
            <a:avLst/>
          </a:prstGeom>
          <a:noFill/>
          <a:ln>
            <a:noFill/>
          </a:ln>
        </p:spPr>
      </p:pic>
      <p:sp>
        <p:nvSpPr>
          <p:cNvPr id="2" name="Google Shape;95;p12">
            <a:extLst>
              <a:ext uri="{FF2B5EF4-FFF2-40B4-BE49-F238E27FC236}">
                <a16:creationId xmlns:a16="http://schemas.microsoft.com/office/drawing/2014/main" id="{0531774C-58DD-C38D-2871-B5A349BC1F6E}"/>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U.S. Greenhouse Gas Emission by Sector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7" name="Google Shape;167;p19"/>
          <p:cNvSpPr txBox="1"/>
          <p:nvPr/>
        </p:nvSpPr>
        <p:spPr>
          <a:xfrm>
            <a:off x="6479367" y="1737743"/>
            <a:ext cx="4831636" cy="43088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200" dirty="0">
              <a:latin typeface="+mj-lt"/>
            </a:endParaRPr>
          </a:p>
          <a:p>
            <a:pPr marL="0" marR="0" lvl="0" indent="0" algn="l" rtl="0">
              <a:spcBef>
                <a:spcPts val="0"/>
              </a:spcBef>
              <a:spcAft>
                <a:spcPts val="0"/>
              </a:spcAft>
              <a:buNone/>
            </a:pPr>
            <a:r>
              <a:rPr lang="en-US" sz="2200" dirty="0">
                <a:solidFill>
                  <a:schemeClr val="dk1"/>
                </a:solidFill>
                <a:latin typeface="+mj-lt"/>
                <a:ea typeface="Lato"/>
                <a:cs typeface="Arial" panose="020B0604020202020204" pitchFamily="34" charset="0"/>
                <a:sym typeface="Lato"/>
              </a:rPr>
              <a:t>Cars, trucks, commercial aircraft, </a:t>
            </a:r>
            <a:br>
              <a:rPr lang="en-US" sz="2200" dirty="0">
                <a:solidFill>
                  <a:schemeClr val="dk1"/>
                </a:solidFill>
                <a:latin typeface="+mj-lt"/>
                <a:ea typeface="Lato"/>
                <a:cs typeface="Arial" panose="020B0604020202020204" pitchFamily="34" charset="0"/>
                <a:sym typeface="Lato"/>
              </a:rPr>
            </a:br>
            <a:r>
              <a:rPr lang="en-US" sz="2200" dirty="0">
                <a:solidFill>
                  <a:schemeClr val="dk1"/>
                </a:solidFill>
                <a:latin typeface="+mj-lt"/>
                <a:ea typeface="Lato"/>
                <a:cs typeface="Arial" panose="020B0604020202020204" pitchFamily="34" charset="0"/>
                <a:sym typeface="Lato"/>
              </a:rPr>
              <a:t>and railroads, among other sources,</a:t>
            </a:r>
            <a:br>
              <a:rPr lang="en-US" sz="2200" dirty="0">
                <a:solidFill>
                  <a:schemeClr val="dk1"/>
                </a:solidFill>
                <a:latin typeface="+mj-lt"/>
                <a:ea typeface="Lato"/>
                <a:cs typeface="Arial" panose="020B0604020202020204" pitchFamily="34" charset="0"/>
                <a:sym typeface="Lato"/>
              </a:rPr>
            </a:br>
            <a:r>
              <a:rPr lang="en-US" sz="2200" dirty="0">
                <a:solidFill>
                  <a:schemeClr val="dk1"/>
                </a:solidFill>
                <a:latin typeface="+mj-lt"/>
                <a:ea typeface="Lato"/>
                <a:cs typeface="Arial" panose="020B0604020202020204" pitchFamily="34" charset="0"/>
                <a:sym typeface="Lato"/>
              </a:rPr>
              <a:t>all contribute to transportation</a:t>
            </a:r>
            <a:br>
              <a:rPr lang="en-US" sz="2200" dirty="0">
                <a:solidFill>
                  <a:schemeClr val="dk1"/>
                </a:solidFill>
                <a:latin typeface="+mj-lt"/>
                <a:ea typeface="Lato"/>
                <a:cs typeface="Arial" panose="020B0604020202020204" pitchFamily="34" charset="0"/>
                <a:sym typeface="Lato"/>
              </a:rPr>
            </a:br>
            <a:r>
              <a:rPr lang="en-US" sz="2200" dirty="0">
                <a:solidFill>
                  <a:schemeClr val="dk1"/>
                </a:solidFill>
                <a:latin typeface="+mj-lt"/>
                <a:ea typeface="Lato"/>
                <a:cs typeface="Arial" panose="020B0604020202020204" pitchFamily="34" charset="0"/>
                <a:sym typeface="Lato"/>
              </a:rPr>
              <a:t>sector emissions.</a:t>
            </a:r>
            <a:endParaRPr sz="2200" dirty="0">
              <a:solidFill>
                <a:schemeClr val="dk1"/>
              </a:solidFill>
              <a:latin typeface="+mj-lt"/>
              <a:ea typeface="Lato"/>
              <a:cs typeface="Arial" panose="020B0604020202020204" pitchFamily="34" charset="0"/>
              <a:sym typeface="Lato"/>
            </a:endParaRPr>
          </a:p>
          <a:p>
            <a:pPr marL="0" marR="0" lvl="0" indent="0" algn="l" rtl="0">
              <a:spcBef>
                <a:spcPts val="0"/>
              </a:spcBef>
              <a:spcAft>
                <a:spcPts val="0"/>
              </a:spcAft>
              <a:buNone/>
            </a:pPr>
            <a:endParaRPr sz="2200" dirty="0">
              <a:solidFill>
                <a:schemeClr val="dk1"/>
              </a:solidFill>
              <a:latin typeface="+mj-lt"/>
              <a:ea typeface="Lato"/>
              <a:cs typeface="Arial" panose="020B0604020202020204" pitchFamily="34" charset="0"/>
              <a:sym typeface="Lato"/>
            </a:endParaRPr>
          </a:p>
          <a:p>
            <a:pPr marL="0" marR="0" lvl="0" indent="0" algn="l" rtl="0">
              <a:spcBef>
                <a:spcPts val="0"/>
              </a:spcBef>
              <a:spcAft>
                <a:spcPts val="0"/>
              </a:spcAft>
              <a:buNone/>
            </a:pPr>
            <a:r>
              <a:rPr lang="en-US" sz="2200" b="1" dirty="0">
                <a:solidFill>
                  <a:schemeClr val="dk1"/>
                </a:solidFill>
                <a:latin typeface="+mj-lt"/>
                <a:ea typeface="Lato"/>
                <a:cs typeface="Arial" panose="020B0604020202020204" pitchFamily="34" charset="0"/>
                <a:sym typeface="Lato"/>
              </a:rPr>
              <a:t>Definitions: </a:t>
            </a:r>
            <a:endParaRPr sz="2200" b="1" dirty="0">
              <a:solidFill>
                <a:schemeClr val="dk1"/>
              </a:solidFill>
              <a:latin typeface="+mj-lt"/>
              <a:ea typeface="Lato"/>
              <a:cs typeface="Arial" panose="020B0604020202020204" pitchFamily="34" charset="0"/>
              <a:sym typeface="Lato"/>
            </a:endParaRPr>
          </a:p>
          <a:p>
            <a:pPr marL="0" marR="0" lvl="0" indent="0" algn="l" rtl="0">
              <a:spcBef>
                <a:spcPts val="0"/>
              </a:spcBef>
              <a:spcAft>
                <a:spcPts val="600"/>
              </a:spcAft>
              <a:buNone/>
            </a:pPr>
            <a:r>
              <a:rPr lang="en-US" sz="2200" i="1" dirty="0">
                <a:solidFill>
                  <a:schemeClr val="dk1"/>
                </a:solidFill>
                <a:latin typeface="+mj-lt"/>
                <a:ea typeface="Lato"/>
                <a:cs typeface="Arial" panose="020B0604020202020204" pitchFamily="34" charset="0"/>
                <a:sym typeface="Lato"/>
              </a:rPr>
              <a:t>Light-duty</a:t>
            </a:r>
            <a:r>
              <a:rPr lang="en-US" sz="2200" dirty="0">
                <a:solidFill>
                  <a:schemeClr val="dk1"/>
                </a:solidFill>
                <a:latin typeface="+mj-lt"/>
                <a:ea typeface="Lato"/>
                <a:cs typeface="Arial" panose="020B0604020202020204" pitchFamily="34" charset="0"/>
                <a:sym typeface="Lato"/>
              </a:rPr>
              <a:t> = car or SUV 8,500 pounds or less</a:t>
            </a:r>
            <a:endParaRPr sz="2200" dirty="0">
              <a:solidFill>
                <a:schemeClr val="dk1"/>
              </a:solidFill>
              <a:latin typeface="+mj-lt"/>
              <a:ea typeface="Lato"/>
              <a:cs typeface="Arial" panose="020B0604020202020204" pitchFamily="34" charset="0"/>
              <a:sym typeface="Lato"/>
            </a:endParaRPr>
          </a:p>
          <a:p>
            <a:pPr marL="0" marR="0" lvl="0" indent="0" algn="l" rtl="0">
              <a:spcBef>
                <a:spcPts val="0"/>
              </a:spcBef>
              <a:spcAft>
                <a:spcPts val="600"/>
              </a:spcAft>
              <a:buNone/>
            </a:pPr>
            <a:r>
              <a:rPr lang="en-US" sz="2200" i="1" dirty="0">
                <a:solidFill>
                  <a:schemeClr val="dk1"/>
                </a:solidFill>
                <a:latin typeface="+mj-lt"/>
                <a:ea typeface="Lato"/>
                <a:cs typeface="Arial" panose="020B0604020202020204" pitchFamily="34" charset="0"/>
                <a:sym typeface="Lato"/>
              </a:rPr>
              <a:t>Medium- and Heavy-duty </a:t>
            </a:r>
            <a:r>
              <a:rPr lang="en-US" sz="2200" dirty="0">
                <a:solidFill>
                  <a:schemeClr val="dk1"/>
                </a:solidFill>
                <a:latin typeface="+mj-lt"/>
                <a:ea typeface="Lato"/>
                <a:cs typeface="Arial" panose="020B0604020202020204" pitchFamily="34" charset="0"/>
                <a:sym typeface="Lato"/>
              </a:rPr>
              <a:t>= single unit trucks, box trucks or trailers over 8,500 pounds </a:t>
            </a:r>
            <a:endParaRPr sz="2200" dirty="0">
              <a:solidFill>
                <a:schemeClr val="dk1"/>
              </a:solidFill>
              <a:latin typeface="+mj-lt"/>
              <a:ea typeface="Lato"/>
              <a:cs typeface="Arial" panose="020B0604020202020204" pitchFamily="34" charset="0"/>
              <a:sym typeface="Lato"/>
            </a:endParaRPr>
          </a:p>
        </p:txBody>
      </p:sp>
      <p:sp>
        <p:nvSpPr>
          <p:cNvPr id="168" name="Google Shape;168;p19"/>
          <p:cNvSpPr txBox="1"/>
          <p:nvPr/>
        </p:nvSpPr>
        <p:spPr>
          <a:xfrm>
            <a:off x="6893387" y="6068850"/>
            <a:ext cx="6042000"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dirty="0"/>
              <a:t>Source: </a:t>
            </a:r>
            <a:r>
              <a:rPr lang="en-US" sz="1200" u="sng" dirty="0">
                <a:solidFill>
                  <a:schemeClr val="hlink"/>
                </a:solidFill>
                <a:latin typeface="Arial" panose="020B0604020202020204" pitchFamily="34" charset="0"/>
                <a:ea typeface="Calibri"/>
                <a:cs typeface="Arial" panose="020B0604020202020204" pitchFamily="34" charset="0"/>
                <a:sym typeface="Calibri"/>
                <a:hlinkClick r:id="rId3"/>
              </a:rPr>
              <a:t>https://nepis.epa.gov/Exe/ZyPDF.cgi?Dockey=P101AKR0.pdf</a:t>
            </a:r>
            <a:endParaRPr sz="1200" dirty="0">
              <a:solidFill>
                <a:schemeClr val="dk1"/>
              </a:solidFill>
              <a:latin typeface="Arial" panose="020B0604020202020204" pitchFamily="34" charset="0"/>
              <a:ea typeface="Calibri"/>
              <a:cs typeface="Arial" panose="020B0604020202020204" pitchFamily="34" charset="0"/>
              <a:sym typeface="Calibri"/>
            </a:endParaRPr>
          </a:p>
        </p:txBody>
      </p:sp>
      <p:pic>
        <p:nvPicPr>
          <p:cNvPr id="169" name="Google Shape;169;p19" title="Chart"/>
          <p:cNvPicPr preferRelativeResize="0"/>
          <p:nvPr/>
        </p:nvPicPr>
        <p:blipFill>
          <a:blip r:embed="rId4">
            <a:alphaModFix/>
          </a:blip>
          <a:stretch>
            <a:fillRect/>
          </a:stretch>
        </p:blipFill>
        <p:spPr>
          <a:xfrm>
            <a:off x="487160" y="1737743"/>
            <a:ext cx="5808501" cy="3591575"/>
          </a:xfrm>
          <a:prstGeom prst="rect">
            <a:avLst/>
          </a:prstGeom>
          <a:noFill/>
          <a:ln>
            <a:noFill/>
          </a:ln>
        </p:spPr>
      </p:pic>
      <p:sp>
        <p:nvSpPr>
          <p:cNvPr id="2" name="Google Shape;95;p12">
            <a:extLst>
              <a:ext uri="{FF2B5EF4-FFF2-40B4-BE49-F238E27FC236}">
                <a16:creationId xmlns:a16="http://schemas.microsoft.com/office/drawing/2014/main" id="{32880B32-8874-C326-5A80-320749EF6ECC}"/>
              </a:ext>
            </a:extLst>
          </p:cNvPr>
          <p:cNvSpPr txBox="1">
            <a:spLocks/>
          </p:cNvSpPr>
          <p:nvPr/>
        </p:nvSpPr>
        <p:spPr>
          <a:xfrm>
            <a:off x="487160" y="650670"/>
            <a:ext cx="11224675" cy="108707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U.S. Greenhouse Gas Emission by Source </a:t>
            </a:r>
          </a:p>
        </p:txBody>
      </p:sp>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2" ma:contentTypeDescription="Create a new document." ma:contentTypeScope="" ma:versionID="049a49ac000d183bd641512d7ad73963">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37d2ebc1042ee46c9bc3e2331199a2fc"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Props1.xml><?xml version="1.0" encoding="utf-8"?>
<ds:datastoreItem xmlns:ds="http://schemas.openxmlformats.org/officeDocument/2006/customXml" ds:itemID="{CA026956-F165-412B-B285-147B1756E9AC}"/>
</file>

<file path=customXml/itemProps2.xml><?xml version="1.0" encoding="utf-8"?>
<ds:datastoreItem xmlns:ds="http://schemas.openxmlformats.org/officeDocument/2006/customXml" ds:itemID="{2BAD7B65-BD1E-401F-A413-9BEEFCBE25CF}"/>
</file>

<file path=customXml/itemProps3.xml><?xml version="1.0" encoding="utf-8"?>
<ds:datastoreItem xmlns:ds="http://schemas.openxmlformats.org/officeDocument/2006/customXml" ds:itemID="{69D1D892-0BAD-4425-8036-D373C7A393D6}"/>
</file>

<file path=docProps/app.xml><?xml version="1.0" encoding="utf-8"?>
<Properties xmlns="http://schemas.openxmlformats.org/officeDocument/2006/extended-properties" xmlns:vt="http://schemas.openxmlformats.org/officeDocument/2006/docPropsVTypes">
  <TotalTime>1047</TotalTime>
  <Words>4120</Words>
  <Application>Microsoft Macintosh PowerPoint</Application>
  <PresentationFormat>Widescreen</PresentationFormat>
  <Paragraphs>250</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Noto Sans Symbols</vt:lpstr>
      <vt:lpstr>Lato Black</vt:lpstr>
      <vt:lpstr>Courier New</vt:lpstr>
      <vt:lpstr>Arial</vt:lpstr>
      <vt:lpstr>Calibri</vt:lpstr>
      <vt:lpstr>Lato</vt:lpstr>
      <vt:lpstr>Avenir</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Barry Golivesky</cp:lastModifiedBy>
  <cp:revision>7</cp:revision>
  <dcterms:modified xsi:type="dcterms:W3CDTF">2026-01-28T14:32:02Z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ies>
</file>