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Avenir" panose="02000503020000020003" pitchFamily="2" charset="0"/>
      <p:regular r:id="rId18"/>
      <p:italic r:id="rId19"/>
    </p:embeddedFont>
    <p:embeddedFont>
      <p:font typeface="Lato" panose="020F0502020204030203" pitchFamily="34" charset="0"/>
      <p:regular r:id="rId20"/>
      <p:bold r:id="rId21"/>
      <p:italic r:id="rId22"/>
      <p:boldItalic r:id="rId23"/>
    </p:embeddedFont>
    <p:embeddedFont>
      <p:font typeface="Lato Black" panose="020F0502020204030203" pitchFamily="34" charset="0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h5YwJM108yw4M2n0DvNxkQLty90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75BC"/>
    <a:srgbClr val="F15928"/>
    <a:srgbClr val="534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 showGuides="1">
      <p:cViewPr varScale="1">
        <p:scale>
          <a:sx n="102" d="100"/>
          <a:sy n="102" d="100"/>
        </p:scale>
        <p:origin x="192" y="4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customschemas.google.com/relationships/presentationmetadata" Target="meta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>
              <a:buSzPts val="12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sym typeface="Calibri"/>
              </a:rPr>
              <a:pPr algn="r">
                <a:buSzPts val="1200"/>
              </a:pPr>
              <a:t>‹#›</a:t>
            </a:fld>
            <a:endParaRPr lang="en-US" sz="1200" dirty="0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epis.epa.gov/Exe/ZyPDF.cgi?Dockey=P101AKR0.pdf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awdownga.org/ghg-emissions-tracker" TargetMode="External"/><Relationship Id="rId3" Type="http://schemas.openxmlformats.org/officeDocument/2006/relationships/hyperlink" Target="https://sites.gatech.edu/giscc/energy-co2-emissions/" TargetMode="External"/><Relationship Id="rId7" Type="http://schemas.openxmlformats.org/officeDocument/2006/relationships/hyperlink" Target="https://www.dot.ga.gov/GDOT/Pages/CarbonReduction.aspx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climatesolutions.gatech.edu/transportation" TargetMode="External"/><Relationship Id="rId5" Type="http://schemas.openxmlformats.org/officeDocument/2006/relationships/hyperlink" Target="https://epd.georgia.gov/list-sources-georgia" TargetMode="External"/><Relationship Id="rId4" Type="http://schemas.openxmlformats.org/officeDocument/2006/relationships/hyperlink" Target="https://www.eia.gov/state/seds/data.php?incfile=/state/seds/sep_co2/total/co2_tot_GA.html&amp;sid=GA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34931821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arthobservatory.nasa.gov/features/CarbonCycle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4e5UPu1co0&amp;pp=0gcJCRsBo7VqN5tD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awdownga.org/ghg-emissions-tracker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rawdown.org/climate-solutions-101/unit-3-reducing-source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ghgemissions/sources-greenhouse-gas-emissions#transportation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epis.epa.gov/Exe/ZyPDF.cgi?Dockey=P101AKR0.pdf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Grados: 11.º -12.º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Tres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media,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aproximadamente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45 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Materiales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▪"/>
            </a:pP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Papel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milimetrado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rotuladores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un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formato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digital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realicen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presentaciones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1: Hoja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planificación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urier New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2: Soluciones para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Lato"/>
              <a:buChar char="●"/>
            </a:pP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3: Cómo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rastreador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1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11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Drawdown GA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Google Shape;72;p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p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«Cambio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1990-2022»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tendencias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observan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medios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lo largo del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ligeros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producen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barcos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embarcaciones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disminuido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década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2000,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móviles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GEI, y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aéreo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mantenido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bastante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constantes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1990».</a:t>
            </a:r>
            <a:endParaRPr sz="9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Fuente: </a:t>
            </a:r>
            <a:r>
              <a:rPr lang="en-US" sz="900" u="sng" dirty="0">
                <a:solidFill>
                  <a:srgbClr val="1155C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https://nepis.epa.gov/Exe/ZyPDF.cgi?Dockey=P101AKR0.pdf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Google Shape;173;p10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4" name="Google Shape;174;p10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" name="Google Shape;17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barcos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autobuses, etc.)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acusados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ser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mayores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Cada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tendrá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defenderse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ante un tribunal.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Elige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Prepara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explicación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un abogado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defiende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Decide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es: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Culpable de ser un gran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emisor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Inocente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hay un culpable mayor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Incomprendido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razones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detrás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Google Shape;183;p1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4" name="Google Shape;184;p1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conocimientos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previos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responder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argumento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3810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Cuánto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gramos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CO₂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km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persona)?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¿Por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factores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combustible,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distancia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eficiencia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energía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importantes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cambiado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lo largo del </a:t>
            </a:r>
            <a:r>
              <a:rPr lang="en-US" sz="900" dirty="0" err="1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solidFill>
                  <a:srgbClr val="3B92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solidFill>
                <a:srgbClr val="3B92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Existen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mejoras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alternativas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APOYO AL ESTUDIANTE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iniciar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conversación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comiencen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escriba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iniciales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pizarra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delantera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aula: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responsable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de...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...».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razón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principal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mis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bajas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es...».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«En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____,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yo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...».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«Si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nueva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tecnología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mis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...».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Dale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breve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declaración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persuasiva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1-2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EXPERIENCIAS VIVIDAS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comunidades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mismas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personas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viven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autobuses,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carriles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bici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mientras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seguridad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distancia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también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influyen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realista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Facilite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reflexionen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habituales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donde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vives?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difíciles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imposibles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de usar?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comunidad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92" name="Google Shape;192;p1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1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4" name="Google Shape;19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reflexionen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supone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frenar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calentamiento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global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reduciendo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cantidad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sistema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partes,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economía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pública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ecosistemas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tendríamos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tomar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sociedad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Aumentar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sumideros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eliminar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Mejorar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sociedad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través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educación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(no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diagrama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APOYO A LOS ESTUDIANTES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analogías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sentido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mejor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importancia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sumidero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facilitar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analogías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):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sumidero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esponja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Absorbe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exceso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CO2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almacena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océanos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suelo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acumule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Es similar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esponja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retener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agua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sumideros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cuenta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ahorros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Almacenan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ha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depositado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de forma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muy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similar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deposita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dinero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cuenta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bancaria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única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forma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mantener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almacenado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no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retirarlo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cuenta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talando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bosques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quemando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fósiles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sumidero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funciona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filtro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planeta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Atrapa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retiene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partículas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mantener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limpio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igual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filtro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casa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obstruye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daña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no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sustituye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no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cumplir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eficazmente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encontrar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eliminar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complejo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imposible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Proyecto Drawdown: «Casi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diario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producen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avances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prometedores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aceleración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pequeños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asigne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específicos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dentro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sector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diagrama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recursos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web del Proyecto Drawdown.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instrucciones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navegación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Asegúrese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proporcionarlas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disponibles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incluirán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público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eléctricos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eficientes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punto de vista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energético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eficientes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punto de vista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energético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alternativo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). Los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seleccionada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haciendo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icono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+.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Entregue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copias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1: Hoja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planificación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donde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plasmar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organizar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ideas. 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resto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acuerdo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criterios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Partes:  Defina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componentes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método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problema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¿En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áreas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necesitan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realmente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método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abordarlo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Incluya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siempre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Propósitos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abordar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partes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método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ayudará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1-2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aplicando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actualmente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ámbito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ayudarán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Complejidades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plantea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implementación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método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avances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adicionales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necesitan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éxito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APOYO AL ESTUDIANTE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frases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introductorias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deberían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encontrar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mayor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tarea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sitio web Project Drawdown,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anímelos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fiables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enumeran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según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dedicar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aprender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términos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conceptos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encuentren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camino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resulten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desconocidos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incluye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lista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recursos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sugiere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Estimación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CO</a:t>
            </a:r>
            <a:r>
              <a:rPr lang="en-US" sz="900" baseline="-250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2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energéticas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9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https://sites.gatech.edu/giscc/energy-co2-emissions/</a:t>
            </a:r>
            <a:endParaRPr sz="900" dirty="0">
              <a:solidFill>
                <a:srgbClr val="0000FF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Estadísticas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Administración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Energética de EE. UU.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Georgia: </a:t>
            </a:r>
            <a:r>
              <a:rPr lang="en-US" sz="9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https://www.eia.gov/state/seds/data.php?incfile=/state/seds/sep_co2/total/co2_tot_GA.html&amp;sid=GA</a:t>
            </a:r>
            <a:endParaRPr sz="900" dirty="0">
              <a:solidFill>
                <a:srgbClr val="0000FF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División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Protección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Ambiental, Lista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Georgia: </a:t>
            </a:r>
            <a:r>
              <a:rPr lang="en-US" sz="9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https://epd.georgia.gov/list-sources-georgia</a:t>
            </a:r>
            <a:endParaRPr sz="900" dirty="0">
              <a:solidFill>
                <a:srgbClr val="0000FF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Georgia Tech, Soluciones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9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https://climatesolutions.gatech.edu/transportation</a:t>
            </a:r>
            <a:endParaRPr sz="900" dirty="0">
              <a:solidFill>
                <a:srgbClr val="0000FF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Programa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GDOT: </a:t>
            </a:r>
            <a:r>
              <a:rPr lang="en-US" sz="9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https://www.dot.ga.gov/GDOT/Pages/CarbonReduction.aspx</a:t>
            </a:r>
            <a:endParaRPr sz="900" dirty="0">
              <a:solidFill>
                <a:srgbClr val="0000FF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alternativa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sugerir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vuelvan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GHG Tracker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9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https://www.drawdownga.org/ghg-emissions-tracker 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identifiquen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principales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carreras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postsecundarias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iniciativas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futuras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construcción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público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objetivos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planificación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Asegúrese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ilustren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aparezcan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laboral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especialmente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comunidades de Georgia y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alrededores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7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202" name="Google Shape;202;p1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3" name="Google Shape;203;p1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4" name="Google Shape;2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Indique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consulten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Soluciones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la mayor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(GEI) de Georgia.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Divida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mitigar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GEI. 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identificará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formas de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eliminar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mediante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sumideros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artificiales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naturales. El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centrará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GEI. 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 plan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principales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sumideros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naturales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demuestran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simple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hecho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detener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estabilizará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sistema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Tierra? ¿Por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eliminar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largo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propuesta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74EA7"/>
              </a:buClr>
              <a:buSzPts val="900"/>
              <a:buFont typeface="Noto Sans Symbols"/>
              <a:buChar char="●"/>
            </a:pP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Describid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formas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proponéis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positivo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solidFill>
                  <a:srgbClr val="674EA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humana.</a:t>
            </a:r>
            <a:endParaRPr sz="900" dirty="0">
              <a:solidFill>
                <a:srgbClr val="674EA7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900"/>
              <a:buFont typeface="Noto Sans Symbols"/>
              <a:buChar char="●"/>
            </a:pP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ventajas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desventajas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proponen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coste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implicaciones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sociales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etc.)?</a:t>
            </a:r>
            <a:endParaRPr sz="900" dirty="0">
              <a:solidFill>
                <a:srgbClr val="00206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deben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póster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físico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trabajar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digitalmente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formato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material visual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sus </a:t>
            </a:r>
            <a:r>
              <a:rPr lang="en-US" sz="900" dirty="0" err="1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compañeros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sugerencias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formato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canal de YouTube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un reel de Instagram. Deben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organizar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las ideas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visual. 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dediquen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resto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análisis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partes,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propósitos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complejidades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material visual.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CONEXIÓN CON LA SALUD Y LA EDUCACIÓN FÍSICA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darles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establecer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conexiones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directas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resultados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corto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largo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verse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debate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Calidad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respiración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respira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ciudades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barrios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autopistas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aeropuertos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91440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○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Nota: Atlanta es uno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aeropuertos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transitados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calidad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aire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y/o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riesgos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u="sng" dirty="0">
                <a:solidFill>
                  <a:srgbClr val="1155C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https://pubmed.ncbi.nlm.nih.gov/34931821/</a:t>
            </a:r>
            <a:endParaRPr sz="7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Ruido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estrés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sueño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estrés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concentración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escuela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vivir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cerca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carreteras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mucho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tráfico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aeropuertos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movimiento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manera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caminar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andar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bicicleta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usar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público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favorecen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estilos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saludables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conducir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partes?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Diferencias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comunidades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¿En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resultados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las personas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viven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comunidades rurales y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viven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comunidades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urbanas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acceso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228" name="Google Shape;228;p1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9" name="Google Shape;229;p1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0" name="Google Shape;230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planes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planes 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Deje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produzcan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conversaciones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enriquecedoras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intercambien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ideas entre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interesen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plan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elaborado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carteles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comunicar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planes,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organizar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visita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galería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anime a uno o dos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miembros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permanecer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junto al cartel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responder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cualquier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plan. Los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miembros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turnarse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quedarse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responder 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visitar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carteles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aula.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Alternativamente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plan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uno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uno,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imágenes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después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APOYO A LOS ESTUDIANTES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antelación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Mientras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ideas,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proporcióneles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consideraciones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reflexionen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Anime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tomar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presentaciones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participar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Puntos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común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ideas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aparecieron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plan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Nuevas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ideas: ¿Viste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escuchaste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algo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visita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galería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diera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nueva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idea?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pendientes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intrigando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marR="825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Mirando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futuro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un gran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desafío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muchas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inseguro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futuro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sentir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esperanzado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oportunidades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tenemos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marcar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Organice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recapitulación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señalen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puntos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común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planes y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nuevas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ideas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surgieron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visita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galería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aún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tengan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reflexionen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incertidumbres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oportunidades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torno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8255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240" name="Google Shape;240;p1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1" name="Google Shape;241;p1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2" name="Google Shape;24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imagen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ciclo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abajo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Pídales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recuerden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saben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ciclo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Déles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recuerdos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iniciales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aprendido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anteriormente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acerca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mueve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través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esferas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sistemas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Tierra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partes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ciclo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largo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sistemas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Tierra?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Piensa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depósitos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océano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fósiles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componentes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regular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atmósfera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procesos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ciclo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rápidos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significativos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Identifique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 y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proceso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natural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alteren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flujo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equilibrio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ciclo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2-3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voluntarios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discutido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Imagen de: </a:t>
            </a:r>
            <a:r>
              <a:rPr lang="en-US" sz="900" u="sng" dirty="0">
                <a:solidFill>
                  <a:schemeClr val="hlink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/>
              </a:rPr>
              <a:t>https://earthobservatory.nasa.gov/features/CarbonCycle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5" name="Google Shape;8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«El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60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segundos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», de la Royal Society.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Modere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debate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sondear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ideas previas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Enlace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900" u="sng" dirty="0">
                <a:solidFill>
                  <a:schemeClr val="hlink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/>
              </a:rPr>
              <a:t>https://www.youtube.com/watch?v=n4e5UPu1co0&amp;pp=0gcJCRsBo7VqN5tD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Duración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1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minuto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39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segundos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EXPERIENCIAS VIVIDAS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Conecte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experiencias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vividas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pidiéndoles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consulten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contenidos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redes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sociales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Comience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preguntándoles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contenidos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visto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Internet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posibilidad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siguientes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Piensa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publicación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un meme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hayas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visto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Internet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ambiente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mensaje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intentaba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transmitir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sabes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mensaje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preciso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basaba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¿Has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notado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tendencia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desafío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redes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sociales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sostenibilidad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desafíos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cero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residuos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protestas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activismo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influencers)? 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influyen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tendencias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línea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real?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plataformas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cuentan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historias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muy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centran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ciencia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política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responsabilidad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personal. 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influye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lugar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donde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obtienes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forma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pensar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cuestiones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Además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debatir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comunidad local antes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y,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continuación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se les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pedir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locales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vídeo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Esto les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ganar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confianza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materia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conexiones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cuestiones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locales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globales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dinámica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Presente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principal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explorará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¿Cómo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sociedad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Google Shape;94;p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5" name="Google Shape;95;p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" name="Google Shape;9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 Drawdown Georgia GHG Emissions Tracker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estatal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Georgia.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clasifican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sectores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ofrecernos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visión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general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situación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actual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cambia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avanzamos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objetivo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Georgia. Este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mapa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interactivo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investigadores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destacados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Georgia Institute of Technology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disponibles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públicamente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actualiza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mensualmente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b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abran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Rastreador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r>
              <a:rPr lang="en-US" sz="900" u="sng" dirty="0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US" sz="900" u="sng" dirty="0" err="1">
                <a:solidFill>
                  <a:srgbClr val="0000FF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www.drawdownga.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org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/ghg-emissions-tracker </a:t>
            </a:r>
            <a:b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solidFill>
                <a:srgbClr val="FA65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Google Shape;105;p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p4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" name="Google Shape;10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Google Shape;114;p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" name="Google Shape;11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rastreador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interacción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para: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Describir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zonas de Georgia son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elevadas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Describir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condado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6500"/>
              </a:buClr>
              <a:buSzPts val="900"/>
              <a:buFont typeface="Lato"/>
              <a:buChar char="●"/>
            </a:pP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Clasificar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toneladas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métricas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¿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genera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900" dirty="0">
              <a:solidFill>
                <a:srgbClr val="FA65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6500"/>
              </a:buClr>
              <a:buSzPts val="900"/>
              <a:buFont typeface="Lato"/>
              <a:buChar char="●"/>
            </a:pP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Haga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páginas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adicionales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¿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le llama la </a:t>
            </a:r>
            <a:r>
              <a:rPr lang="en-US" sz="900" dirty="0" err="1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atención</a:t>
            </a:r>
            <a:r>
              <a:rPr lang="en-US" sz="900" dirty="0">
                <a:solidFill>
                  <a:srgbClr val="FA6500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7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APOYO AL ESTUDIANTE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Navegación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rastreador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orientación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instrucciones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navegar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sitio.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Folleto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3: Cómo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Rastreador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GEI de Drawdown GA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necesiten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adicional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También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mostrar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dónde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encontrar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elementos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mientras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sitio web. 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estudiantes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sigan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instrucciones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ayúdeles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navegar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sitio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respondiendo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También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darles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exploren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sitio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cuenta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simplemente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haciendo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clic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botones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antes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empezar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utilizarlo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evaluación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formativa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Pedir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escriban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Recójalas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proporcionarles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comentarios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devuélvaselas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tarde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actualicen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conocimientos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final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lección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5720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Lato"/>
              <a:buChar char="●"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un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compañero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suficiente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debate.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23" name="Google Shape;123;p6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4" name="Google Shape;124;p6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Project Drawdown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Señale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mundial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14 %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1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Fuente: </a:t>
            </a:r>
            <a:r>
              <a:rPr lang="en-US" sz="900" u="sng" dirty="0">
                <a:solidFill>
                  <a:srgbClr val="1155C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https://drawdown.org/climate-solutions-101/unit-3-reducing-sources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Google Shape;141;p7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2" name="Google Shape;142;p7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3" name="Google Shape;14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EPA «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totales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EE. UU.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económico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2022»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Señale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al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igual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observaron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actividad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Drawdown Georgia,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mayor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generador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nacional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En EE. UU.,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genera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mayor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porcentaje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(28 %).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Fuente: </a:t>
            </a:r>
            <a:r>
              <a:rPr lang="en-US" sz="900" u="sng" dirty="0">
                <a:solidFill>
                  <a:schemeClr val="hlink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/>
              </a:rPr>
              <a:t>https://www.epa.gov/ghgemissions/sources-greenhouse-gas-emissions#transportation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piensen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todos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sector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Unidos. 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voluntarios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compartan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sus ideas.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Escuche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respuestas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coches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comerciales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RELACIÓN CON LA SALUD Y LA EDUCACIÓN FÍSICA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apoyar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comprensión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relacionada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estándares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HEHS.5.d y HEHS.5.f,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considere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facilitar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conversación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afectar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negativa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positivamente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bienestar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personal. Pida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describan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evidencia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conocen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relacione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conexión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entre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problemas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opciones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disponibles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comunidades. 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51" name="Google Shape;151;p8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p8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3" name="Google Shape;15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Muestre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alumnos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«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EE. UU., 2022» de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automóviles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comerciales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ferrocarriles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entre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sector del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Asegúrese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señalar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definiciones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ligeros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medianos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pesados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figuran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900" dirty="0" err="1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diapositiva</a:t>
            </a: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Fuente: </a:t>
            </a:r>
            <a:r>
              <a:rPr lang="en-US" sz="900" u="sng" dirty="0">
                <a:solidFill>
                  <a:srgbClr val="1155C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https://nepis.epa.gov/Exe/ZyPDF.cgi?Dockey=P101AKR0.pdf</a:t>
            </a:r>
            <a:endParaRPr sz="900" dirty="0"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62" name="Google Shape;162;p9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9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" name="Google Shape;16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type="obj">
  <p:cSld name="OBJEC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3"/>
          <p:cNvSpPr txBox="1">
            <a:spLocks noGrp="1"/>
          </p:cNvSpPr>
          <p:nvPr>
            <p:ph type="title"/>
          </p:nvPr>
        </p:nvSpPr>
        <p:spPr>
          <a:xfrm>
            <a:off x="838200" y="9965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  <a:defRPr sz="3600" b="0" i="0" u="none" strike="noStrike" cap="none">
                <a:solidFill>
                  <a:srgbClr val="595959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5" name="Google Shape;65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595959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6" name="Google Shape;6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venir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C91654B-8E61-6651-8297-E0E042E4A053}"/>
              </a:ext>
            </a:extLst>
          </p:cNvPr>
          <p:cNvCxnSpPr>
            <a:cxnSpLocks/>
          </p:cNvCxnSpPr>
          <p:nvPr userDrawn="1"/>
        </p:nvCxnSpPr>
        <p:spPr>
          <a:xfrm>
            <a:off x="5239820" y="629668"/>
            <a:ext cx="3951371" cy="0"/>
          </a:xfrm>
          <a:prstGeom prst="line">
            <a:avLst/>
          </a:prstGeom>
          <a:ln w="15875">
            <a:solidFill>
              <a:srgbClr val="54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EB1F2A8C-DAE1-6137-A0B0-1BEFF96AA98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91191" y="496544"/>
            <a:ext cx="2496267" cy="262765"/>
          </a:xfrm>
          <a:prstGeom prst="rect">
            <a:avLst/>
          </a:prstGeom>
        </p:spPr>
      </p:pic>
      <p:sp>
        <p:nvSpPr>
          <p:cNvPr id="5" name="Google Shape;117;p13">
            <a:extLst>
              <a:ext uri="{FF2B5EF4-FFF2-40B4-BE49-F238E27FC236}">
                <a16:creationId xmlns:a16="http://schemas.microsoft.com/office/drawing/2014/main" id="{3725CA08-9787-64C7-903D-DE92CCC60AA9}"/>
              </a:ext>
            </a:extLst>
          </p:cNvPr>
          <p:cNvSpPr txBox="1">
            <a:spLocks/>
          </p:cNvSpPr>
          <p:nvPr userDrawn="1"/>
        </p:nvSpPr>
        <p:spPr>
          <a:xfrm>
            <a:off x="504541" y="434343"/>
            <a:ext cx="4848295" cy="289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4400"/>
              <a:buFont typeface="Avenir"/>
              <a:buNone/>
              <a:defRPr sz="4400" b="0" i="0" u="none" strike="noStrike" cap="none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 Black"/>
              <a:buNone/>
            </a:pPr>
            <a:r>
              <a:rPr lang="en-US" sz="1400" u="none" strike="noStrike" cap="none" dirty="0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Las </a:t>
            </a:r>
            <a:r>
              <a:rPr lang="en-US" sz="1400" u="none" strike="noStrike" cap="none" dirty="0" err="1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1400" u="none" strike="noStrike" cap="none" dirty="0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1400" u="none" strike="noStrike" cap="none" dirty="0" err="1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importan</a:t>
            </a:r>
            <a:r>
              <a:rPr lang="en-US" sz="1400" u="none" strike="noStrike" cap="none" dirty="0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: </a:t>
            </a:r>
            <a:r>
              <a:rPr lang="en-US" sz="1400" u="none" strike="noStrike" cap="none" dirty="0" err="1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hablemos</a:t>
            </a:r>
            <a:r>
              <a:rPr lang="en-US" sz="1400" u="none" strike="noStrike" cap="none" dirty="0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del </a:t>
            </a:r>
            <a:r>
              <a:rPr lang="en-US" sz="1400" u="none" strike="noStrike" cap="none" dirty="0" err="1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dióxido</a:t>
            </a:r>
            <a:r>
              <a:rPr lang="en-US" sz="1400" u="none" strike="noStrike" cap="none" dirty="0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1400" u="none" strike="noStrike" cap="none" dirty="0" err="1">
                <a:solidFill>
                  <a:srgbClr val="53464A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carbono</a:t>
            </a:r>
            <a:endParaRPr lang="en-US" sz="1400" b="0" i="0" u="none" strike="noStrike" cap="none" dirty="0">
              <a:solidFill>
                <a:srgbClr val="53464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95871F5-6F41-CEAB-9073-2E5D6D86B346}"/>
              </a:ext>
            </a:extLst>
          </p:cNvPr>
          <p:cNvCxnSpPr>
            <a:cxnSpLocks/>
          </p:cNvCxnSpPr>
          <p:nvPr userDrawn="1"/>
        </p:nvCxnSpPr>
        <p:spPr>
          <a:xfrm flipH="1">
            <a:off x="1648944" y="6493258"/>
            <a:ext cx="10087092" cy="0"/>
          </a:xfrm>
          <a:prstGeom prst="line">
            <a:avLst/>
          </a:prstGeom>
          <a:ln w="15875">
            <a:solidFill>
              <a:srgbClr val="54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Logo, company name&#10;&#10;AI-generated content may be incorrect.">
            <a:extLst>
              <a:ext uri="{FF2B5EF4-FFF2-40B4-BE49-F238E27FC236}">
                <a16:creationId xmlns:a16="http://schemas.microsoft.com/office/drawing/2014/main" id="{DC7DC206-9D86-983F-DF58-85A419E39B7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541" y="5952296"/>
            <a:ext cx="1144403" cy="625077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epis.epa.gov/Exe/ZyPDF.cgi?Dockey=P101AKR0.pd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arthobservatory.nasa.gov/features/CarbonCycl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4e5UPu1co0&amp;t=75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hyperlink" Target="http://www.youtube.com/watch?v=n4e5UPu1co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awdownga.org/ghg-emissions-tracker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awdownga.org/ghg-emissions-tracker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hyperlink" Target="https://www.drawdownga.org/ghg-emissions-tracker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awdownga.org/ghg-emissions-tracker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drawdown.org/climate-solutions-101/unit-3-reducing-source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epa.gov/ghgemissions/sources-greenhouse-gas-emissions#transportation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nepis.epa.gov/Exe/ZyPDF.cgi?Dockey=P101AKR0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609DF5-CBDD-8FB4-4DF5-6D837FA38924}"/>
              </a:ext>
            </a:extLst>
          </p:cNvPr>
          <p:cNvSpPr/>
          <p:nvPr/>
        </p:nvSpPr>
        <p:spPr>
          <a:xfrm>
            <a:off x="0" y="5133577"/>
            <a:ext cx="12192000" cy="2876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117;p13">
            <a:extLst>
              <a:ext uri="{FF2B5EF4-FFF2-40B4-BE49-F238E27FC236}">
                <a16:creationId xmlns:a16="http://schemas.microsoft.com/office/drawing/2014/main" id="{F10E4FA9-4D20-8F68-C8BE-04FD1E4AC24F}"/>
              </a:ext>
            </a:extLst>
          </p:cNvPr>
          <p:cNvSpPr txBox="1">
            <a:spLocks/>
          </p:cNvSpPr>
          <p:nvPr/>
        </p:nvSpPr>
        <p:spPr>
          <a:xfrm>
            <a:off x="4093127" y="4802930"/>
            <a:ext cx="7562719" cy="1905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  <a:defRPr sz="3600" b="0" i="0" u="none" strike="noStrike" cap="none">
                <a:solidFill>
                  <a:srgbClr val="595959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buClr>
                <a:schemeClr val="lt1"/>
              </a:buClr>
              <a:buSzPts val="4800"/>
            </a:pPr>
            <a:r>
              <a:rPr lang="en-US" sz="4800" b="1" dirty="0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</a:t>
            </a:r>
            <a:r>
              <a:rPr lang="en-US" sz="4800" b="1" dirty="0" err="1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emisiones</a:t>
            </a:r>
            <a:r>
              <a:rPr lang="en-US" sz="4800" b="1" dirty="0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</a:t>
            </a:r>
            <a:r>
              <a:rPr lang="en-US" sz="4800" b="1" dirty="0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800" b="1" dirty="0" err="1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hablemos</a:t>
            </a:r>
            <a:r>
              <a:rPr lang="en-US" sz="4800" b="1" dirty="0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4800" b="1" dirty="0" err="1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dióxido</a:t>
            </a:r>
            <a:br>
              <a:rPr lang="en-US" sz="4800" b="1" dirty="0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sz="4800" b="1" dirty="0" err="1">
                <a:solidFill>
                  <a:srgbClr val="5346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carbono</a:t>
            </a:r>
            <a:endParaRPr lang="en-US" sz="4800" b="1" dirty="0">
              <a:solidFill>
                <a:srgbClr val="53464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3" descr="Logo, company name&#10;&#10;AI-generated content may be incorrect.">
            <a:extLst>
              <a:ext uri="{FF2B5EF4-FFF2-40B4-BE49-F238E27FC236}">
                <a16:creationId xmlns:a16="http://schemas.microsoft.com/office/drawing/2014/main" id="{59DC851D-0A59-6872-4333-54E0E565A4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912" y="4703776"/>
            <a:ext cx="2889534" cy="19055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D61EE0-71CD-782D-536D-8001B66618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0882"/>
          <a:stretch>
            <a:fillRect/>
          </a:stretch>
        </p:blipFill>
        <p:spPr>
          <a:xfrm>
            <a:off x="-1" y="2882"/>
            <a:ext cx="12191999" cy="40542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0"/>
          <p:cNvSpPr txBox="1">
            <a:spLocks noGrp="1"/>
          </p:cNvSpPr>
          <p:nvPr>
            <p:ph type="title"/>
          </p:nvPr>
        </p:nvSpPr>
        <p:spPr>
          <a:xfrm>
            <a:off x="475989" y="687615"/>
            <a:ext cx="10877811" cy="1617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EE. UU.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por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fuente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10"/>
          <p:cNvSpPr txBox="1"/>
          <p:nvPr/>
        </p:nvSpPr>
        <p:spPr>
          <a:xfrm>
            <a:off x="4981207" y="5925639"/>
            <a:ext cx="6702468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Fuente: </a:t>
            </a:r>
            <a:r>
              <a:rPr lang="en-US" sz="1600" u="sng" strike="noStrike" cap="none" dirty="0">
                <a:solidFill>
                  <a:schemeClr val="hlin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/>
              </a:rPr>
              <a:t>https://nepis.epa.gov/Exe/ZyPDF.cgi?Dockey=P101AKR0.pdf</a:t>
            </a:r>
            <a:endParaRPr sz="1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79" name="Google Shape;179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8410" y="2289974"/>
            <a:ext cx="11394355" cy="3597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1"/>
          <p:cNvSpPr txBox="1">
            <a:spLocks noGrp="1"/>
          </p:cNvSpPr>
          <p:nvPr>
            <p:ph type="title"/>
          </p:nvPr>
        </p:nvSpPr>
        <p:spPr>
          <a:xfrm>
            <a:off x="490602" y="770352"/>
            <a:ext cx="10863198" cy="1468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EE. UU.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por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fuente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11"/>
          <p:cNvSpPr txBox="1"/>
          <p:nvPr/>
        </p:nvSpPr>
        <p:spPr>
          <a:xfrm>
            <a:off x="490602" y="2238790"/>
            <a:ext cx="11210795" cy="3949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spcCol="82296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automóviles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trenes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barcos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autobuses, etc.) son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acusados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ser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mayores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contaminantes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Cada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tendrá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defenderse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ante </a:t>
            </a:r>
            <a:b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tribunales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Elige un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Prepara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caso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fueras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propio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un abogado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defiende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Decide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es: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095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AE24"/>
              </a:buClr>
              <a:buSzPts val="2200"/>
              <a:buFont typeface="Arial" panose="020B0604020202020204" pitchFamily="34" charset="0"/>
              <a:buChar char="•"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Culpable de ser un gran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emisor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09575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FBAE24"/>
              </a:buClr>
              <a:buSzPts val="2200"/>
              <a:buFont typeface="Arial" panose="020B0604020202020204" pitchFamily="34" charset="0"/>
              <a:buChar char="•"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Inocente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hay un</a:t>
            </a:r>
            <a:b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mayor culpable 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409575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FBAE24"/>
              </a:buClr>
              <a:buSzPts val="2200"/>
              <a:buFont typeface="Arial" panose="020B0604020202020204" pitchFamily="34" charset="0"/>
              <a:buChar char="•"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Incomprendido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porque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hay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razones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detrás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sus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endParaRPr sz="37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2"/>
          <p:cNvSpPr txBox="1">
            <a:spLocks noGrp="1"/>
          </p:cNvSpPr>
          <p:nvPr>
            <p:ph type="title"/>
          </p:nvPr>
        </p:nvSpPr>
        <p:spPr>
          <a:xfrm>
            <a:off x="501042" y="753619"/>
            <a:ext cx="10709754" cy="1560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EE. UU.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por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fuente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2"/>
          <p:cNvSpPr txBox="1"/>
          <p:nvPr/>
        </p:nvSpPr>
        <p:spPr>
          <a:xfrm>
            <a:off x="501041" y="2314254"/>
            <a:ext cx="11223321" cy="3890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113" marR="0" lvl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Utiliza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gráficos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conocimientos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previos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responder 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argumento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54013" marR="381000" lvl="0" indent="-230188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AE24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Cuánto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emite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comparación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con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otros</a:t>
            </a:r>
            <a:b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(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gramos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CO₂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km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persona)?</a:t>
            </a:r>
            <a:endParaRPr lang="en-US" sz="2200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54013" marR="381000" lvl="0" indent="-230188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AE24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¿Por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emite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factores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combustible,</a:t>
            </a:r>
            <a:b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distancia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la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eficiencia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la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energía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influyen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lang="en-US" sz="2200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54013" marR="381000" lvl="0" indent="-230188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AE24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cambiado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b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tu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lo largo del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tiempo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lang="en-US" sz="2200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354013" marR="381000" lvl="0" indent="-230188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AE24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Existen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mejoras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alternativas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20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3"/>
          <p:cNvSpPr txBox="1">
            <a:spLocks noGrp="1"/>
          </p:cNvSpPr>
          <p:nvPr>
            <p:ph type="title"/>
          </p:nvPr>
        </p:nvSpPr>
        <p:spPr>
          <a:xfrm>
            <a:off x="483818" y="747251"/>
            <a:ext cx="11620500" cy="1022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Planificación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del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análisis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8792AD-979A-2458-199B-1532F5B465AC}"/>
              </a:ext>
            </a:extLst>
          </p:cNvPr>
          <p:cNvSpPr txBox="1"/>
          <p:nvPr/>
        </p:nvSpPr>
        <p:spPr>
          <a:xfrm>
            <a:off x="487160" y="1669265"/>
            <a:ext cx="4247678" cy="4012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DD5224"/>
                </a:solidFill>
                <a:ea typeface="Lato"/>
                <a:cs typeface="Arial" panose="020B0604020202020204" pitchFamily="34" charset="0"/>
                <a:sym typeface="Lato"/>
              </a:rPr>
              <a:t>Partes</a:t>
            </a:r>
          </a:p>
          <a:p>
            <a:pPr marL="295275" lvl="1" indent="-285750">
              <a:lnSpc>
                <a:spcPct val="90000"/>
              </a:lnSpc>
              <a:spcBef>
                <a:spcPts val="240"/>
              </a:spcBef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Define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componentes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lang="en-US" sz="1600" dirty="0">
              <a:solidFill>
                <a:schemeClr val="dk1"/>
              </a:solidFill>
              <a:ea typeface="Lato"/>
            </a:endParaRPr>
          </a:p>
          <a:p>
            <a:pPr marL="295275" lvl="1" indent="-285750">
              <a:lnSpc>
                <a:spcPct val="90000"/>
              </a:lnSpc>
              <a:spcBef>
                <a:spcPts val="240"/>
              </a:spcBef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¿Cómo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al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problema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b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cambio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</a:p>
          <a:p>
            <a:pPr marL="295275" lvl="1" indent="-285750">
              <a:lnSpc>
                <a:spcPct val="90000"/>
              </a:lnSpc>
              <a:spcBef>
                <a:spcPts val="240"/>
              </a:spcBef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¿En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áreas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necesitan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lang="en-US" sz="1600" dirty="0">
              <a:solidFill>
                <a:schemeClr val="dk1"/>
              </a:solidFill>
              <a:ea typeface="Lato"/>
            </a:endParaRPr>
          </a:p>
          <a:p>
            <a:pPr marL="295275" lvl="1" indent="-285750">
              <a:lnSpc>
                <a:spcPct val="90000"/>
              </a:lnSpc>
              <a:spcBef>
                <a:spcPts val="240"/>
              </a:spcBef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información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nos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comprender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realmente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gestionarlo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Incluye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siempre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sea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posible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lang="en-US" sz="1600" dirty="0">
              <a:solidFill>
                <a:schemeClr val="dk1"/>
              </a:solidFill>
            </a:endParaRPr>
          </a:p>
          <a:p>
            <a:pPr marL="295275" lvl="1" indent="-285750">
              <a:lnSpc>
                <a:spcPct val="90000"/>
              </a:lnSpc>
              <a:spcBef>
                <a:spcPts val="240"/>
              </a:spcBef>
              <a:buClr>
                <a:srgbClr val="FBAE24"/>
              </a:buClr>
              <a:buSzPct val="100000"/>
              <a:buFont typeface="Lato"/>
              <a:buChar char="•"/>
            </a:pPr>
            <a:endParaRPr lang="en-US" sz="1800" dirty="0">
              <a:solidFill>
                <a:schemeClr val="dk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489BD2-502E-260D-75C0-CCD10F710D6F}"/>
              </a:ext>
            </a:extLst>
          </p:cNvPr>
          <p:cNvSpPr txBox="1"/>
          <p:nvPr/>
        </p:nvSpPr>
        <p:spPr>
          <a:xfrm>
            <a:off x="5536504" y="1669265"/>
            <a:ext cx="6283169" cy="22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15928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Propósito</a:t>
            </a:r>
            <a:endParaRPr lang="en-US" sz="3200" b="1" dirty="0">
              <a:solidFill>
                <a:srgbClr val="F15928"/>
              </a:solidFill>
              <a:ea typeface="Lato"/>
              <a:cs typeface="Arial" panose="020B0604020202020204" pitchFamily="34" charset="0"/>
              <a:sym typeface="Lato"/>
            </a:endParaRPr>
          </a:p>
          <a:p>
            <a:pPr marL="295275" lvl="1" indent="-285750">
              <a:lnSpc>
                <a:spcPct val="90000"/>
              </a:lnSpc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Explica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gestionando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diferentes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componentes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ayudará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lang="en-US" sz="1600" dirty="0">
              <a:solidFill>
                <a:schemeClr val="dk1"/>
              </a:solidFill>
              <a:ea typeface="Lato"/>
            </a:endParaRPr>
          </a:p>
          <a:p>
            <a:pPr marL="295275" lvl="1" indent="-285750">
              <a:lnSpc>
                <a:spcPct val="90000"/>
              </a:lnSpc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las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funciones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cumplen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</a:t>
            </a:r>
            <a:endParaRPr lang="en-US" sz="1600" dirty="0">
              <a:solidFill>
                <a:schemeClr val="dk1"/>
              </a:solidFill>
              <a:ea typeface="Lato"/>
            </a:endParaRPr>
          </a:p>
          <a:p>
            <a:pPr marL="295275" lvl="1" indent="-285750">
              <a:lnSpc>
                <a:spcPct val="90000"/>
              </a:lnSpc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1-2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ejemplos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tipo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soluciones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están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aplicando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actualmente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explica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ayudarán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FC9019-941B-58D0-F2F2-EBFB11AFF79B}"/>
              </a:ext>
            </a:extLst>
          </p:cNvPr>
          <p:cNvSpPr txBox="1"/>
          <p:nvPr/>
        </p:nvSpPr>
        <p:spPr>
          <a:xfrm>
            <a:off x="5536504" y="4067169"/>
            <a:ext cx="6168336" cy="22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DD5224"/>
                </a:solidFill>
                <a:ea typeface="Lato"/>
                <a:cs typeface="Arial" panose="020B0604020202020204" pitchFamily="34" charset="0"/>
                <a:sym typeface="Lato"/>
              </a:rPr>
              <a:t>Complejidades</a:t>
            </a:r>
            <a:endParaRPr lang="en-US" sz="3200" b="1" dirty="0">
              <a:solidFill>
                <a:srgbClr val="DD5224"/>
              </a:solidFill>
              <a:ea typeface="Lato"/>
              <a:cs typeface="Arial" panose="020B0604020202020204" pitchFamily="34" charset="0"/>
              <a:sym typeface="Lato"/>
            </a:endParaRPr>
          </a:p>
          <a:p>
            <a:pPr marL="295275" lvl="1" indent="-295275">
              <a:lnSpc>
                <a:spcPct val="90000"/>
              </a:lnSpc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retos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plantea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implementación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medio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del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lang="en-US" sz="1600" dirty="0">
              <a:solidFill>
                <a:schemeClr val="dk1"/>
              </a:solidFill>
              <a:ea typeface="Lato"/>
            </a:endParaRPr>
          </a:p>
          <a:p>
            <a:pPr marL="295275" lvl="1" indent="-295275">
              <a:lnSpc>
                <a:spcPct val="90000"/>
              </a:lnSpc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avances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adicionales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necesitan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b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reducción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dióxido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atmosférico</a:t>
            </a:r>
            <a:b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sea un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éxito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lang="en-US" sz="1600" dirty="0">
              <a:solidFill>
                <a:schemeClr val="dk1"/>
              </a:solidFill>
              <a:ea typeface="Lato"/>
            </a:endParaRPr>
          </a:p>
          <a:p>
            <a:pPr marL="295275" lvl="1" indent="-295275">
              <a:lnSpc>
                <a:spcPct val="90000"/>
              </a:lnSpc>
              <a:spcAft>
                <a:spcPts val="600"/>
              </a:spcAft>
              <a:buClr>
                <a:srgbClr val="FBAE24"/>
              </a:buClr>
              <a:buSzPct val="100000"/>
              <a:buFont typeface="Lato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preguntas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tienes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lang="en-US" sz="16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"/>
          <p:cNvSpPr txBox="1">
            <a:spLocks noGrp="1"/>
          </p:cNvSpPr>
          <p:nvPr>
            <p:ph type="title"/>
          </p:nvPr>
        </p:nvSpPr>
        <p:spPr>
          <a:xfrm>
            <a:off x="492692" y="785544"/>
            <a:ext cx="11194092" cy="980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Explorando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soluciones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4"/>
          <p:cNvSpPr txBox="1">
            <a:spLocks noGrp="1"/>
          </p:cNvSpPr>
          <p:nvPr>
            <p:ph type="body" idx="1"/>
          </p:nvPr>
        </p:nvSpPr>
        <p:spPr>
          <a:xfrm>
            <a:off x="492691" y="1667735"/>
            <a:ext cx="5160734" cy="1677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8001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</a:pPr>
            <a:r>
              <a:rPr lang="en-US" sz="20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 uno: </a:t>
            </a:r>
            <a:endParaRPr sz="2000" b="1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1113" marR="8001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 un plan para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eliminar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mediante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depósitos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artificiales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naturales.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3A3838"/>
              </a:buClr>
              <a:buSzPts val="2000"/>
              <a:buFont typeface="Arial"/>
              <a:buNone/>
            </a:pPr>
            <a:endParaRPr sz="2000" u="none" strike="noStrike" cap="none" dirty="0">
              <a:solidFill>
                <a:srgbClr val="3F3F3F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234" name="Google Shape;234;p14"/>
          <p:cNvSpPr/>
          <p:nvPr/>
        </p:nvSpPr>
        <p:spPr>
          <a:xfrm>
            <a:off x="550162" y="3369294"/>
            <a:ext cx="11136621" cy="2414100"/>
          </a:xfrm>
          <a:prstGeom prst="rect">
            <a:avLst/>
          </a:prstGeom>
          <a:noFill/>
          <a:ln w="12700" cap="flat" cmpd="sng">
            <a:solidFill>
              <a:srgbClr val="F15A2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5" name="Google Shape;235;p14"/>
          <p:cNvSpPr txBox="1"/>
          <p:nvPr/>
        </p:nvSpPr>
        <p:spPr>
          <a:xfrm>
            <a:off x="6538574" y="1667735"/>
            <a:ext cx="5160735" cy="186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8001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 dos: </a:t>
            </a:r>
            <a:endParaRPr sz="2000" b="1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11113" marR="8001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Crear un plan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del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podría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14"/>
          <p:cNvSpPr txBox="1">
            <a:spLocks noGrp="1"/>
          </p:cNvSpPr>
          <p:nvPr>
            <p:ph type="body" idx="2"/>
          </p:nvPr>
        </p:nvSpPr>
        <p:spPr>
          <a:xfrm>
            <a:off x="726511" y="3422225"/>
            <a:ext cx="10972798" cy="2361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principales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depósitos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naturales de las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pruebas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demuestran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sistema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climático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Tierra no se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estabilizará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únicamente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deteniendo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 ¿Por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qué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es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necesario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eliminar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impactos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largo </a:t>
            </a:r>
            <a:r>
              <a:rPr lang="en-US" sz="20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plazo</a:t>
            </a:r>
            <a:r>
              <a:rPr lang="en-US" sz="20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?</a:t>
            </a:r>
            <a:endParaRPr sz="20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5"/>
          <p:cNvSpPr txBox="1">
            <a:spLocks noGrp="1"/>
          </p:cNvSpPr>
          <p:nvPr>
            <p:ph type="title"/>
          </p:nvPr>
        </p:nvSpPr>
        <p:spPr>
          <a:xfrm>
            <a:off x="538619" y="750460"/>
            <a:ext cx="10815181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Explorando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soluciones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34;p14">
            <a:extLst>
              <a:ext uri="{FF2B5EF4-FFF2-40B4-BE49-F238E27FC236}">
                <a16:creationId xmlns:a16="http://schemas.microsoft.com/office/drawing/2014/main" id="{6DB97DA6-22F3-D2EA-9ED3-194EC29AC3FF}"/>
              </a:ext>
            </a:extLst>
          </p:cNvPr>
          <p:cNvSpPr/>
          <p:nvPr/>
        </p:nvSpPr>
        <p:spPr>
          <a:xfrm>
            <a:off x="550162" y="2076160"/>
            <a:ext cx="11136621" cy="2414100"/>
          </a:xfrm>
          <a:prstGeom prst="rect">
            <a:avLst/>
          </a:prstGeom>
          <a:noFill/>
          <a:ln w="12700" cap="flat" cmpd="sng">
            <a:solidFill>
              <a:srgbClr val="F15A2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Google Shape;236;p14">
            <a:extLst>
              <a:ext uri="{FF2B5EF4-FFF2-40B4-BE49-F238E27FC236}">
                <a16:creationId xmlns:a16="http://schemas.microsoft.com/office/drawing/2014/main" id="{426B8697-9010-2D42-D5B2-AB2A309CEA5F}"/>
              </a:ext>
            </a:extLst>
          </p:cNvPr>
          <p:cNvSpPr txBox="1">
            <a:spLocks/>
          </p:cNvSpPr>
          <p:nvPr/>
        </p:nvSpPr>
        <p:spPr>
          <a:xfrm>
            <a:off x="713985" y="2135866"/>
            <a:ext cx="10639815" cy="2354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228600">
              <a:spcBef>
                <a:spcPts val="600"/>
              </a:spcBef>
              <a:spcAft>
                <a:spcPts val="60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Explique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propuesta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grupo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Describa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formas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propuesta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puede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tener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un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impacto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positivo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salud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humana.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Clr>
                <a:srgbClr val="FBAE24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¿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Cuáles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son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algunas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las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ventajas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desventajas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la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solución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propones (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costo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implicaciones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sociales</a:t>
            </a: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etc.)?</a:t>
            </a:r>
            <a:endParaRPr lang="en-US" sz="2000" dirty="0">
              <a:solidFill>
                <a:srgbClr val="3F3F3F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"/>
          <p:cNvSpPr txBox="1">
            <a:spLocks noGrp="1"/>
          </p:cNvSpPr>
          <p:nvPr>
            <p:ph type="title"/>
          </p:nvPr>
        </p:nvSpPr>
        <p:spPr>
          <a:xfrm>
            <a:off x="487161" y="1054094"/>
            <a:ext cx="113538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Cambio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climático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"/>
          <p:cNvSpPr/>
          <p:nvPr/>
        </p:nvSpPr>
        <p:spPr>
          <a:xfrm>
            <a:off x="351039" y="2025714"/>
            <a:ext cx="1068680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557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Qué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es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el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ciclo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del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carbono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</p:txBody>
      </p:sp>
      <p:sp>
        <p:nvSpPr>
          <p:cNvPr id="3" name="Google Shape;89;p12">
            <a:extLst>
              <a:ext uri="{FF2B5EF4-FFF2-40B4-BE49-F238E27FC236}">
                <a16:creationId xmlns:a16="http://schemas.microsoft.com/office/drawing/2014/main" id="{EE88E8DC-E7E7-C86A-E3F2-57AA5BB2DE69}"/>
              </a:ext>
            </a:extLst>
          </p:cNvPr>
          <p:cNvSpPr txBox="1"/>
          <p:nvPr/>
        </p:nvSpPr>
        <p:spPr>
          <a:xfrm>
            <a:off x="5179625" y="5716099"/>
            <a:ext cx="645729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1113" lvl="0" algn="ctr">
              <a:buClr>
                <a:schemeClr val="dk1"/>
              </a:buClr>
              <a:buSzPts val="1100"/>
            </a:pPr>
            <a:r>
              <a:rPr lang="en-US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Imagen de: </a:t>
            </a:r>
            <a:r>
              <a:rPr lang="en-US" sz="1600" u="sng" dirty="0">
                <a:solidFill>
                  <a:srgbClr val="1155CC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https://earthobservatory.nasa.gov/features/CarbonCycle</a:t>
            </a:r>
            <a:endParaRPr sz="16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4" name="Google Shape;90;p12">
            <a:extLst>
              <a:ext uri="{FF2B5EF4-FFF2-40B4-BE49-F238E27FC236}">
                <a16:creationId xmlns:a16="http://schemas.microsoft.com/office/drawing/2014/main" id="{87BC6EC2-FF5D-5F05-0F0B-199490620FDB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9625" y="1165049"/>
            <a:ext cx="6457297" cy="4295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/>
          <p:nvPr/>
        </p:nvSpPr>
        <p:spPr>
          <a:xfrm>
            <a:off x="487161" y="1804027"/>
            <a:ext cx="4513494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525" marR="0" lvl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200" b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Pregunta</a:t>
            </a:r>
            <a:r>
              <a:rPr lang="en-US" sz="22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clave: </a:t>
            </a:r>
            <a:endParaRPr sz="2200" b="1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  <a:p>
            <a:pPr marL="9525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¿Cómo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puede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la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sociedad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reducir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las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como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las del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dióxido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carbono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?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5487414" y="4768978"/>
            <a:ext cx="6217425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https://www.youtube.com/watch?v=n4e5UPu1co0&amp;t=75s</a:t>
            </a:r>
            <a:endParaRPr sz="1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01" name="Google Shape;101;p3" descr="Climate science explained in 60 seconds by the Royal Society and the US National Academy of Sciences.&#10;&#10;During the last 200 years, human activities such as the burning of fossil fuels have increased concentrations of CO2 in the atmosphere by 40%. If unchecked, continuing emissions will warm up the planet by 2.6°C to 4.8°C by the end of this century. This would have serious implications for human societies and the natural world. &#10;&#10;This 60-second animation from the world's two leading science academies brings you the science behind climate change.&#10;&#10;Get the full document, 'Climate Change: Evidence &amp; Causes', and a quick guide with frequently asked questions about climate science on our website: https://royalsociety.org/policy/projects/climate-evidence-causes/&#10;&#10;On Tuesday 21 July 2015, the Royal Society was one of 24 of the UK’s Professional and Learned Societies that endorsed this communiqué on climate change: https://royalsociety.org/policy/publications/2015/climate-communique/" title="Climate change in 60 seconds | The Royal Society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87414" y="1054094"/>
            <a:ext cx="6217425" cy="349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7;p2">
            <a:extLst>
              <a:ext uri="{FF2B5EF4-FFF2-40B4-BE49-F238E27FC236}">
                <a16:creationId xmlns:a16="http://schemas.microsoft.com/office/drawing/2014/main" id="{C42C2AA9-E8A3-662A-3C04-86B7D26AF4C8}"/>
              </a:ext>
            </a:extLst>
          </p:cNvPr>
          <p:cNvSpPr txBox="1">
            <a:spLocks/>
          </p:cNvSpPr>
          <p:nvPr/>
        </p:nvSpPr>
        <p:spPr>
          <a:xfrm>
            <a:off x="487161" y="1054094"/>
            <a:ext cx="113538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rgbClr val="595959"/>
              </a:buClr>
              <a:buSzPts val="3600"/>
              <a:buFont typeface="Lato Black"/>
              <a:buNone/>
            </a:pPr>
            <a:r>
              <a:rPr lang="en-US" sz="4200" b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Cambio climático</a:t>
            </a:r>
            <a:endParaRPr lang="en-US" sz="4200" b="1" dirty="0">
              <a:solidFill>
                <a:srgbClr val="1B75B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"/>
          <p:cNvSpPr txBox="1">
            <a:spLocks noGrp="1"/>
          </p:cNvSpPr>
          <p:nvPr>
            <p:ph type="title"/>
          </p:nvPr>
        </p:nvSpPr>
        <p:spPr>
          <a:xfrm>
            <a:off x="419100" y="924714"/>
            <a:ext cx="11353800" cy="1001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Seguimiento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las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Georgia</a:t>
            </a:r>
            <a:br>
              <a:rPr lang="en-US" sz="3600" u="none" strike="noStrike" cap="none" dirty="0">
                <a:solidFill>
                  <a:srgbClr val="3F3F3F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</a:br>
            <a:endParaRPr sz="3600" u="none" strike="noStrike" cap="none" dirty="0">
              <a:solidFill>
                <a:srgbClr val="3F3F3F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</p:txBody>
      </p:sp>
      <p:sp>
        <p:nvSpPr>
          <p:cNvPr id="110" name="Google Shape;110;p4"/>
          <p:cNvSpPr txBox="1"/>
          <p:nvPr/>
        </p:nvSpPr>
        <p:spPr>
          <a:xfrm>
            <a:off x="419099" y="2334814"/>
            <a:ext cx="11247763" cy="364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Rastreador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Drawdown</a:t>
            </a:r>
            <a:b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Georgia (</a:t>
            </a:r>
            <a:r>
              <a:rPr lang="en-US" sz="240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Drawdown Georgia GHG Emissions Tracker 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)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proporciona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b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sobre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nivel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estatal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del</a:t>
            </a:r>
            <a:b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condado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Georgia. </a:t>
            </a:r>
            <a:endParaRPr sz="24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Las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clasifican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sectores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para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ofrecernos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visión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general de la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situación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actual y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cómo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evolucionan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medida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que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avanzamos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hacia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nuestro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objetivo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reducir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las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carbono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Georgia. Este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mapa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interactivo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ha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sido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desarrollado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investigadores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destacados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Instituto Tecnológico de Georgia a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partir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datos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disponibles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públicamente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se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actualiza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4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mensualmente</a:t>
            </a:r>
            <a:r>
              <a:rPr lang="en-US" sz="24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8;p15">
            <a:extLst>
              <a:ext uri="{FF2B5EF4-FFF2-40B4-BE49-F238E27FC236}">
                <a16:creationId xmlns:a16="http://schemas.microsoft.com/office/drawing/2014/main" id="{C484E354-5EF1-12A4-4835-69C74B517714}"/>
              </a:ext>
            </a:extLst>
          </p:cNvPr>
          <p:cNvSpPr txBox="1"/>
          <p:nvPr/>
        </p:nvSpPr>
        <p:spPr>
          <a:xfrm>
            <a:off x="1503123" y="6008410"/>
            <a:ext cx="913147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u="sng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https://www.drawdownga.org/ghg-emissions-tracker</a:t>
            </a:r>
            <a:r>
              <a:rPr lang="en-US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endParaRPr sz="1600" dirty="0"/>
          </a:p>
        </p:txBody>
      </p:sp>
      <p:pic>
        <p:nvPicPr>
          <p:cNvPr id="3" name="Google Shape;119;p15" descr="A screenshot of a computer&#10;&#10;Description automatically generated with medium confidence">
            <a:hlinkClick r:id="rId4"/>
            <a:extLst>
              <a:ext uri="{FF2B5EF4-FFF2-40B4-BE49-F238E27FC236}">
                <a16:creationId xmlns:a16="http://schemas.microsoft.com/office/drawing/2014/main" id="{E50D8891-AD08-07CB-2C5E-158174BC870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772" r="1356" b="3926"/>
          <a:stretch>
            <a:fillRect/>
          </a:stretch>
        </p:blipFill>
        <p:spPr>
          <a:xfrm>
            <a:off x="1503123" y="874642"/>
            <a:ext cx="9131474" cy="50877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"/>
          <p:cNvSpPr txBox="1"/>
          <p:nvPr/>
        </p:nvSpPr>
        <p:spPr>
          <a:xfrm>
            <a:off x="1978926" y="6005234"/>
            <a:ext cx="756270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https://www.drawdownga.org/ghg-emissions-tracker</a:t>
            </a:r>
            <a:endParaRPr sz="16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" name="Google Shape;128;p6"/>
          <p:cNvSpPr txBox="1"/>
          <p:nvPr/>
        </p:nvSpPr>
        <p:spPr>
          <a:xfrm>
            <a:off x="419100" y="781909"/>
            <a:ext cx="11353800" cy="1001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Explora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el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rastreador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interactivo</a:t>
            </a:r>
            <a:endParaRPr sz="4200" b="1" u="none" strike="noStrike" cap="none" dirty="0">
              <a:solidFill>
                <a:srgbClr val="1B75BC"/>
              </a:solidFill>
              <a:latin typeface="Arial" panose="020B0604020202020204" pitchFamily="34" charset="0"/>
              <a:ea typeface="Lato Black"/>
              <a:cs typeface="Arial" panose="020B0604020202020204" pitchFamily="34" charset="0"/>
              <a:sym typeface="Lato Black"/>
            </a:endParaRPr>
          </a:p>
        </p:txBody>
      </p:sp>
      <p:grpSp>
        <p:nvGrpSpPr>
          <p:cNvPr id="129" name="Google Shape;129;p6"/>
          <p:cNvGrpSpPr/>
          <p:nvPr/>
        </p:nvGrpSpPr>
        <p:grpSpPr>
          <a:xfrm>
            <a:off x="635069" y="1566021"/>
            <a:ext cx="11160769" cy="4350310"/>
            <a:chOff x="193815" y="1249131"/>
            <a:chExt cx="11562164" cy="4506768"/>
          </a:xfrm>
        </p:grpSpPr>
        <p:pic>
          <p:nvPicPr>
            <p:cNvPr id="130" name="Google Shape;130;p6"/>
            <p:cNvPicPr preferRelativeResize="0"/>
            <p:nvPr/>
          </p:nvPicPr>
          <p:blipFill rotWithShape="1">
            <a:blip r:embed="rId4">
              <a:alphaModFix/>
            </a:blip>
            <a:srcRect b="7232"/>
            <a:stretch>
              <a:fillRect/>
            </a:stretch>
          </p:blipFill>
          <p:spPr>
            <a:xfrm>
              <a:off x="1586004" y="1282767"/>
              <a:ext cx="7834700" cy="447313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1" name="Google Shape;131;p6"/>
            <p:cNvSpPr txBox="1"/>
            <p:nvPr/>
          </p:nvSpPr>
          <p:spPr>
            <a:xfrm>
              <a:off x="7416642" y="1249131"/>
              <a:ext cx="4339337" cy="1731357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15A2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36538" marR="0" lvl="0" indent="-236538" algn="l" rtl="0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Arial"/>
                <a:buChar char="•"/>
              </a:pP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Describe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en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qué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zonas de Georgia son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elevadas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las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emisiones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de gases de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efecto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invernadero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.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36538" marR="0" lvl="0" indent="-236538" algn="l" rtl="0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Arial"/>
                <a:buChar char="•"/>
              </a:pP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Describe las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emisiones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de GEI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en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el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área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metropolitana</a:t>
              </a:r>
              <a:r>
                <a:rPr lang="en-US" sz="1800" u="none" strike="noStrike" cap="none" dirty="0">
                  <a:solidFill>
                    <a:schemeClr val="accent1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de Atlanta. </a:t>
              </a:r>
              <a:endParaRPr sz="1800" u="none" strike="noStrike" cap="none" dirty="0">
                <a:solidFill>
                  <a:srgbClr val="137D7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endParaRPr>
            </a:p>
          </p:txBody>
        </p:sp>
        <p:sp>
          <p:nvSpPr>
            <p:cNvPr id="132" name="Google Shape;132;p6"/>
            <p:cNvSpPr/>
            <p:nvPr/>
          </p:nvSpPr>
          <p:spPr>
            <a:xfrm>
              <a:off x="4286992" y="1430523"/>
              <a:ext cx="2743669" cy="3629769"/>
            </a:xfrm>
            <a:prstGeom prst="ellipse">
              <a:avLst/>
            </a:prstGeom>
            <a:noFill/>
            <a:ln w="28575" cap="flat" cmpd="sng">
              <a:solidFill>
                <a:srgbClr val="F15A2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33" name="Google Shape;133;p6"/>
            <p:cNvSpPr/>
            <p:nvPr/>
          </p:nvSpPr>
          <p:spPr>
            <a:xfrm>
              <a:off x="1751610" y="2320505"/>
              <a:ext cx="2410190" cy="1404208"/>
            </a:xfrm>
            <a:prstGeom prst="ellipse">
              <a:avLst/>
            </a:prstGeom>
            <a:noFill/>
            <a:ln w="28575" cap="flat" cmpd="sng">
              <a:solidFill>
                <a:srgbClr val="1B75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34" name="Google Shape;134;p6"/>
            <p:cNvSpPr txBox="1"/>
            <p:nvPr/>
          </p:nvSpPr>
          <p:spPr>
            <a:xfrm>
              <a:off x="193815" y="3761796"/>
              <a:ext cx="3927844" cy="1404208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1B75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Ordena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por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emisiones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en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toneladas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métricas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. ¿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Qué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sector genera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más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emisiones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de gases de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efecto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invernadero</a:t>
              </a:r>
              <a:r>
                <a:rPr lang="en-US" sz="1800" u="none" strike="noStrike" cap="none" dirty="0">
                  <a:solidFill>
                    <a:srgbClr val="1B75BC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?</a:t>
              </a:r>
              <a:endParaRPr sz="1800" u="none" strike="noStrike" cap="none" dirty="0">
                <a:solidFill>
                  <a:srgbClr val="137D7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endParaRPr>
            </a:p>
          </p:txBody>
        </p:sp>
        <p:sp>
          <p:nvSpPr>
            <p:cNvPr id="135" name="Google Shape;135;p6"/>
            <p:cNvSpPr/>
            <p:nvPr/>
          </p:nvSpPr>
          <p:spPr>
            <a:xfrm>
              <a:off x="8385895" y="5060293"/>
              <a:ext cx="648827" cy="568047"/>
            </a:xfrm>
            <a:prstGeom prst="ellipse">
              <a:avLst/>
            </a:prstGeom>
            <a:noFill/>
            <a:ln w="28575" cap="flat" cmpd="sng">
              <a:solidFill>
                <a:srgbClr val="70AD4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136" name="Google Shape;136;p6"/>
            <p:cNvSpPr txBox="1"/>
            <p:nvPr/>
          </p:nvSpPr>
          <p:spPr>
            <a:xfrm>
              <a:off x="8092393" y="3847605"/>
              <a:ext cx="3639823" cy="1077059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70AD4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Haga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clic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en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las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páginas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adicionales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, ¿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qué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más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observa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? ¿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Qué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te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 llama la </a:t>
              </a:r>
              <a:r>
                <a:rPr lang="en-US" sz="1800" u="none" strike="noStrike" cap="none" dirty="0" err="1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atención</a:t>
              </a:r>
              <a:r>
                <a:rPr lang="en-US" sz="1800" u="none" strike="noStrike" cap="none" dirty="0">
                  <a:solidFill>
                    <a:srgbClr val="70AD47"/>
                  </a:solidFill>
                  <a:latin typeface="Arial" panose="020B0604020202020204" pitchFamily="34" charset="0"/>
                  <a:ea typeface="Lato"/>
                  <a:cs typeface="Arial" panose="020B0604020202020204" pitchFamily="34" charset="0"/>
                  <a:sym typeface="Lato"/>
                </a:rPr>
                <a:t>?</a:t>
              </a:r>
              <a:endParaRPr sz="1800" u="none" strike="noStrike" cap="none" dirty="0">
                <a:solidFill>
                  <a:srgbClr val="70AD47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"/>
          <p:cNvSpPr txBox="1">
            <a:spLocks noGrp="1"/>
          </p:cNvSpPr>
          <p:nvPr>
            <p:ph type="title"/>
          </p:nvPr>
        </p:nvSpPr>
        <p:spPr>
          <a:xfrm>
            <a:off x="701634" y="401486"/>
            <a:ext cx="113538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3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3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globales</a:t>
            </a:r>
            <a:r>
              <a:rPr lang="en-US" sz="3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3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3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3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por</a:t>
            </a:r>
            <a:r>
              <a:rPr lang="en-US" sz="36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36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fuente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7" descr="A picture containing text, circle, screenshot, 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14987" y="1478749"/>
            <a:ext cx="7962025" cy="447865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7"/>
          <p:cNvSpPr txBox="1"/>
          <p:nvPr/>
        </p:nvSpPr>
        <p:spPr>
          <a:xfrm>
            <a:off x="2115000" y="5889800"/>
            <a:ext cx="79620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Fuente: </a:t>
            </a:r>
            <a:r>
              <a:rPr lang="en-US" u="sng" strike="noStrike" cap="none" dirty="0">
                <a:solidFill>
                  <a:srgbClr val="1155CC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https://drawdown.org/climate-solutions-101/unit-3-reducing-sources</a:t>
            </a: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"/>
          <p:cNvSpPr txBox="1">
            <a:spLocks noGrp="1"/>
          </p:cNvSpPr>
          <p:nvPr>
            <p:ph type="title"/>
          </p:nvPr>
        </p:nvSpPr>
        <p:spPr>
          <a:xfrm>
            <a:off x="478580" y="91405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EE. UU.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por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sector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8"/>
          <p:cNvSpPr txBox="1"/>
          <p:nvPr/>
        </p:nvSpPr>
        <p:spPr>
          <a:xfrm>
            <a:off x="5569186" y="2918470"/>
            <a:ext cx="5785407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 EE. UU.,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sector del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genera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el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mayor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porcentaje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gases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efecto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invernadero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(28 %).</a:t>
            </a:r>
            <a:endParaRPr sz="2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8"/>
          <p:cNvPicPr preferRelativeResize="0"/>
          <p:nvPr/>
        </p:nvPicPr>
        <p:blipFill rotWithShape="1">
          <a:blip r:embed="rId3">
            <a:alphaModFix/>
          </a:blip>
          <a:srcRect l="12431" t="11696" r="5579" b="26888"/>
          <a:stretch>
            <a:fillRect/>
          </a:stretch>
        </p:blipFill>
        <p:spPr>
          <a:xfrm>
            <a:off x="713984" y="2239615"/>
            <a:ext cx="4233797" cy="358498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8"/>
          <p:cNvSpPr txBox="1"/>
          <p:nvPr/>
        </p:nvSpPr>
        <p:spPr>
          <a:xfrm>
            <a:off x="1220920" y="5981526"/>
            <a:ext cx="10604766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</a:t>
            </a:r>
            <a:r>
              <a:rPr lang="en-US" sz="160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https://www.epa.gov/ghgemissions/</a:t>
            </a:r>
            <a:r>
              <a:rPr lang="en-US" sz="1600" u="sng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sources-greenhouse-gas-emissions#transportatio</a:t>
            </a:r>
            <a:r>
              <a:rPr lang="en-US" sz="1600" u="sng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</a:t>
            </a:r>
            <a:endParaRPr lang="en-US" sz="1600" u="sng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9" title="Char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4514" y="2077102"/>
            <a:ext cx="5808501" cy="359157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9"/>
          <p:cNvSpPr txBox="1">
            <a:spLocks noGrp="1"/>
          </p:cNvSpPr>
          <p:nvPr>
            <p:ph type="title"/>
          </p:nvPr>
        </p:nvSpPr>
        <p:spPr>
          <a:xfrm>
            <a:off x="412314" y="726349"/>
            <a:ext cx="11261943" cy="14782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Lato Black"/>
              <a:buNone/>
            </a:pP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Emisiones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de gases de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efecto</a:t>
            </a:r>
            <a:b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</a:b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invernadero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en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EE. UU.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por</a:t>
            </a:r>
            <a:r>
              <a:rPr lang="en-US" sz="4200" b="1" u="none" strike="noStrike" cap="none" dirty="0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 </a:t>
            </a:r>
            <a:r>
              <a:rPr lang="en-US" sz="4200" b="1" u="none" strike="noStrike" cap="none" dirty="0" err="1">
                <a:solidFill>
                  <a:srgbClr val="1B75BC"/>
                </a:solidFill>
                <a:latin typeface="Arial" panose="020B0604020202020204" pitchFamily="34" charset="0"/>
                <a:ea typeface="Lato Black"/>
                <a:cs typeface="Arial" panose="020B0604020202020204" pitchFamily="34" charset="0"/>
                <a:sym typeface="Lato Black"/>
              </a:rPr>
              <a:t>fuente</a:t>
            </a:r>
            <a:endParaRPr sz="4200" b="1" i="0" u="none" strike="noStrike" cap="none" dirty="0">
              <a:solidFill>
                <a:srgbClr val="1B75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9"/>
          <p:cNvSpPr txBox="1"/>
          <p:nvPr/>
        </p:nvSpPr>
        <p:spPr>
          <a:xfrm>
            <a:off x="6193015" y="2204580"/>
            <a:ext cx="5586670" cy="4201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automóviles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aviones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comerciales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ferrocarriles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entre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otras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fuentes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contribuyen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 las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emisiones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del sector del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transporte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.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n-US" sz="2200" b="1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Definiciones</a:t>
            </a:r>
            <a:r>
              <a:rPr lang="en-US" sz="2200" b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: </a:t>
            </a:r>
            <a:endParaRPr sz="2200" b="1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i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2200" i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i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ligeros</a:t>
            </a:r>
            <a:r>
              <a:rPr lang="en-US" sz="2200" i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=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automóviles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SUV de 8500 libras 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menos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i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Vehículos</a:t>
            </a:r>
            <a:r>
              <a:rPr lang="en-US" sz="2200" i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i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medianos</a:t>
            </a:r>
            <a:r>
              <a:rPr lang="en-US" sz="2200" i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y </a:t>
            </a:r>
            <a:r>
              <a:rPr lang="en-US" sz="2200" i="1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pesados</a:t>
            </a:r>
            <a:r>
              <a:rPr lang="en-US" sz="2200" i="1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=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una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sola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unidad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,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camiones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caja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o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remolques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</a:t>
            </a:r>
            <a:r>
              <a:rPr lang="en-US" sz="220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más</a:t>
            </a:r>
            <a:r>
              <a:rPr lang="en-US" sz="220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de 8500 libras </a:t>
            </a:r>
            <a:endParaRPr sz="22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168" name="Google Shape;168;p9"/>
          <p:cNvSpPr txBox="1"/>
          <p:nvPr/>
        </p:nvSpPr>
        <p:spPr>
          <a:xfrm>
            <a:off x="412315" y="5668677"/>
            <a:ext cx="5683685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</a:t>
            </a:r>
            <a:r>
              <a:rPr lang="en-US" sz="1100" u="sng" strike="noStrike" cap="none" dirty="0">
                <a:solidFill>
                  <a:schemeClr val="hlin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  <a:hlinkClick r:id="rId4"/>
              </a:rPr>
              <a:t>https://nepis.epa.gov/Exe/ZyPDF.cgi?Dockey=P101AKR0.pdf</a:t>
            </a:r>
            <a:endParaRPr sz="11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C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15A29"/>
      </a:accent1>
      <a:accent2>
        <a:srgbClr val="1B75BC"/>
      </a:accent2>
      <a:accent3>
        <a:srgbClr val="8DC63F"/>
      </a:accent3>
      <a:accent4>
        <a:srgbClr val="FBAF3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683890C53E8A4A89D14C73F2741E5B" ma:contentTypeVersion="12" ma:contentTypeDescription="Create a new document." ma:contentTypeScope="" ma:versionID="049a49ac000d183bd641512d7ad73963">
  <xsd:schema xmlns:xsd="http://www.w3.org/2001/XMLSchema" xmlns:xs="http://www.w3.org/2001/XMLSchema" xmlns:p="http://schemas.microsoft.com/office/2006/metadata/properties" xmlns:ns2="74dc3a40-890b-4f8b-b8ed-58aba020899a" xmlns:ns3="38eecb3b-80c0-4dca-901d-6db9fab07931" targetNamespace="http://schemas.microsoft.com/office/2006/metadata/properties" ma:root="true" ma:fieldsID="37d2ebc1042ee46c9bc3e2331199a2fc" ns2:_="" ns3:_="">
    <xsd:import namespace="74dc3a40-890b-4f8b-b8ed-58aba020899a"/>
    <xsd:import namespace="38eecb3b-80c0-4dca-901d-6db9fab079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c3a40-890b-4f8b-b8ed-58aba0208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928028b-1cc5-45ee-9164-1a2f8d0dcd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ecb3b-80c0-4dca-901d-6db9fab079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4a4c814-a407-4dd0-8c26-d69325c30e52}" ma:internalName="TaxCatchAll" ma:showField="CatchAllData" ma:web="38eecb3b-80c0-4dca-901d-6db9fab079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dc3a40-890b-4f8b-b8ed-58aba020899a">
      <Terms xmlns="http://schemas.microsoft.com/office/infopath/2007/PartnerControls"/>
    </lcf76f155ced4ddcb4097134ff3c332f>
    <TaxCatchAll xmlns="38eecb3b-80c0-4dca-901d-6db9fab07931" xsi:nil="true"/>
  </documentManagement>
</p:properties>
</file>

<file path=customXml/itemProps1.xml><?xml version="1.0" encoding="utf-8"?>
<ds:datastoreItem xmlns:ds="http://schemas.openxmlformats.org/officeDocument/2006/customXml" ds:itemID="{D03FEB0D-DCD0-4027-B9A0-6EE694B4CDCD}"/>
</file>

<file path=customXml/itemProps2.xml><?xml version="1.0" encoding="utf-8"?>
<ds:datastoreItem xmlns:ds="http://schemas.openxmlformats.org/officeDocument/2006/customXml" ds:itemID="{0880E733-F869-40CC-B2AC-C52D00D91775}"/>
</file>

<file path=customXml/itemProps3.xml><?xml version="1.0" encoding="utf-8"?>
<ds:datastoreItem xmlns:ds="http://schemas.openxmlformats.org/officeDocument/2006/customXml" ds:itemID="{E319CEDE-F2E2-46B5-969D-5D6E24DBB17B}"/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4901</Words>
  <Application>Microsoft Macintosh PowerPoint</Application>
  <PresentationFormat>Widescreen</PresentationFormat>
  <Paragraphs>245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Noto Sans Symbols</vt:lpstr>
      <vt:lpstr>Lato Black</vt:lpstr>
      <vt:lpstr>Courier New</vt:lpstr>
      <vt:lpstr>Arial</vt:lpstr>
      <vt:lpstr>Calibri</vt:lpstr>
      <vt:lpstr>Lato</vt:lpstr>
      <vt:lpstr>Avenir</vt:lpstr>
      <vt:lpstr>1_Office Theme</vt:lpstr>
      <vt:lpstr>PowerPoint Presentation</vt:lpstr>
      <vt:lpstr>Cambio climático</vt:lpstr>
      <vt:lpstr>PowerPoint Presentation</vt:lpstr>
      <vt:lpstr>Seguimiento de las emisiones de gases de efecto invernadero en Georgia </vt:lpstr>
      <vt:lpstr>PowerPoint Presentation</vt:lpstr>
      <vt:lpstr>PowerPoint Presentation</vt:lpstr>
      <vt:lpstr>Emisiones globales de gases de efecto invernadero por fuente</vt:lpstr>
      <vt:lpstr>Emisiones de gases de efecto invernadero en EE. UU. por sector</vt:lpstr>
      <vt:lpstr>Emisiones de gases de efecto invernadero en EE. UU. por fuente</vt:lpstr>
      <vt:lpstr>Emisiones de gases de efecto invernadero en EE. UU. por fuente</vt:lpstr>
      <vt:lpstr>Emisiones de gases de efecto invernadero en EE. UU. por fuente</vt:lpstr>
      <vt:lpstr>Emisiones de gases de efecto invernadero en EE. UU. por fuente</vt:lpstr>
      <vt:lpstr>Planificación del análisis</vt:lpstr>
      <vt:lpstr>Explorando soluciones</vt:lpstr>
      <vt:lpstr>Explorando soluciones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Barry Golivesky</cp:lastModifiedBy>
  <cp:revision>2</cp:revision>
  <dcterms:modified xsi:type="dcterms:W3CDTF">2026-01-28T14:31:54Z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0x010100E1683890C53E8A4A89D14C73F2741E5B</vt:lpwstr>
  </property>
</Properties>
</file>