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xml" ContentType="application/vnd.openxmlformats-officedocument.presentationml.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5"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embeddedFontLst>
    <p:embeddedFont>
      <p:font typeface="Avenir" panose="02000503020000020003" pitchFamily="2" charset="0"/>
      <p:regular r:id="rId28"/>
      <p:italic r:id="rId29"/>
    </p:embeddedFont>
    <p:embeddedFont>
      <p:font typeface="Lato" panose="020F0502020204030203" pitchFamily="34" charset="0"/>
      <p:regular r:id="rId30"/>
      <p:bold r:id="rId31"/>
      <p:italic r:id="rId32"/>
      <p:boldItalic r:id="rId33"/>
    </p:embeddedFont>
    <p:embeddedFont>
      <p:font typeface="Lato Black" panose="020F0502020204030203" pitchFamily="34" charset="0"/>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B424"/>
    <a:srgbClr val="1E70B3"/>
    <a:srgbClr val="1B75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71"/>
    <p:restoredTop sz="94658"/>
  </p:normalViewPr>
  <p:slideViewPr>
    <p:cSldViewPr snapToGrid="0" showGuides="1">
      <p:cViewPr varScale="1">
        <p:scale>
          <a:sx n="116" d="100"/>
          <a:sy n="116" d="100"/>
        </p:scale>
        <p:origin x="544"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b="0" i="0">
                <a:latin typeface="Arial" panose="020B0604020202020204" pitchFamily="34" charset="0"/>
                <a:cs typeface="Arial" panose="020B0604020202020204" pitchFamily="34" charset="0"/>
              </a:defRPr>
            </a:lvl1pPr>
          </a:lstStyle>
          <a:p>
            <a:pPr algn="r">
              <a:buSzPts val="1200"/>
            </a:pPr>
            <a:fld id="{00000000-1234-1234-1234-123412341234}" type="slidenum">
              <a:rPr lang="en-US" sz="1200" smtClean="0">
                <a:solidFill>
                  <a:schemeClr val="dk1"/>
                </a:solidFill>
                <a:ea typeface="Calibri"/>
                <a:sym typeface="Calibri"/>
              </a:rPr>
              <a:pPr algn="r">
                <a:buSzPts val="1200"/>
              </a:pPr>
              <a:t>‹#›</a:t>
            </a:fld>
            <a:endParaRPr lang="en-US"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phet.colorado.edu/en/simulations/greenhouse-effect/about"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outube.com/watch?v=SN5-DnOHQm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limate.nasa.gov/interactives/climate-time-machin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Grades: 6</a:t>
            </a:r>
            <a:r>
              <a:rPr lang="en-US" sz="1100" baseline="30000" dirty="0">
                <a:latin typeface="Arial" panose="020B0604020202020204" pitchFamily="34" charset="0"/>
                <a:ea typeface="Lato"/>
                <a:cs typeface="Arial" panose="020B0604020202020204" pitchFamily="34" charset="0"/>
                <a:sym typeface="Lato"/>
              </a:rPr>
              <a:t>th</a:t>
            </a:r>
            <a:r>
              <a:rPr lang="en-US" sz="1100" dirty="0">
                <a:latin typeface="Arial" panose="020B0604020202020204" pitchFamily="34" charset="0"/>
                <a:ea typeface="Lato"/>
                <a:cs typeface="Arial" panose="020B0604020202020204" pitchFamily="34" charset="0"/>
                <a:sym typeface="Lato"/>
              </a:rPr>
              <a:t>-8</a:t>
            </a:r>
            <a:r>
              <a:rPr lang="en-US" sz="1100" baseline="30000" dirty="0">
                <a:latin typeface="Arial" panose="020B0604020202020204" pitchFamily="34" charset="0"/>
                <a:ea typeface="Lato"/>
                <a:cs typeface="Arial" panose="020B0604020202020204" pitchFamily="34" charset="0"/>
                <a:sym typeface="Lato"/>
              </a:rPr>
              <a:t>th</a:t>
            </a:r>
            <a:r>
              <a:rPr lang="en-US" sz="1100" dirty="0">
                <a:latin typeface="Arial" panose="020B0604020202020204" pitchFamily="34" charset="0"/>
                <a:ea typeface="Lato"/>
                <a:cs typeface="Arial" panose="020B0604020202020204" pitchFamily="34" charset="0"/>
                <a:sym typeface="Lato"/>
              </a:rPr>
              <a:t> </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Length of Lesson: Three class periods, approximately 45 minutes each</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Materials: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Paper</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Masking or painter’s tape</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A marker</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Computers with access to the Internet</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Student Handouts:</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1: Global Temperatures and Carbon Dioxide</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2: Greenhouse Effect Computer Simulation</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3: Climate and Health - Making Sense of Human Impacts</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Handout 4: Ways to Reduce Greenhouse Gas Emissions</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70" name="Google Shape;70;p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 name="Google Shape;71;p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72" name="Google Shape;7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7dd8cd74c7_1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g37dd8cd74c7_1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Facilitate a class discussion. Use the following prompts to guide the conversation:</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happened to the infrared light students when there were more greenhouse gas students?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How did the movement of greenhouse gas students affect how many infrared light students made it to the Sun wall?</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How does this activity help you understand how greenhouse gases trap heat in Earth’s atmosphere?</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Why do you think some infrared light “escaped” while others were reflected back to Earth?	</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would happen if the number of greenhouse gas students kept increasing?</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How does this simulation relate to what is happening in our real atmosphere with rising greenhouse gas concentrations?</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At the closing of the discussion, reinforce key concepts. Make sure students understand:</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Infrared light doesn’t always travel straight back to space—it can be reflected in random directions.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60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More greenhouse gases mean more heat is trapped, leading to higher global temperatures.</a:t>
            </a:r>
            <a:endParaRPr dirty="0">
              <a:latin typeface="Arial" panose="020B0604020202020204" pitchFamily="34" charset="0"/>
              <a:cs typeface="Arial" panose="020B0604020202020204" pitchFamily="34" charset="0"/>
            </a:endParaRPr>
          </a:p>
        </p:txBody>
      </p:sp>
      <p:sp>
        <p:nvSpPr>
          <p:cNvPr id="272" name="Google Shape;272;g37dd8cd74c7_1_13: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3" name="Google Shape;273;g37dd8cd74c7_1_13: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74" name="Google Shape;274;g37dd8cd74c7_1_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Have students use their devices to access: </a:t>
            </a:r>
            <a:r>
              <a:rPr lang="en-US" sz="1100" u="sng" dirty="0">
                <a:solidFill>
                  <a:srgbClr val="1155CC"/>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https://phet.colorado.edu/en/simulations/greenhouse-effect/about</a:t>
            </a:r>
            <a:r>
              <a:rPr lang="en-US" sz="1100" dirty="0">
                <a:latin typeface="Arial" panose="020B0604020202020204" pitchFamily="34" charset="0"/>
                <a:ea typeface="Lato"/>
                <a:cs typeface="Arial" panose="020B0604020202020204" pitchFamily="34" charset="0"/>
                <a:sym typeface="Lato"/>
              </a:rPr>
              <a:t>. </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600"/>
              </a:spcAft>
              <a:buNone/>
            </a:pPr>
            <a:r>
              <a:rPr lang="en-US" sz="1100" dirty="0">
                <a:latin typeface="Arial" panose="020B0604020202020204" pitchFamily="34" charset="0"/>
                <a:ea typeface="Lato"/>
                <a:cs typeface="Arial" panose="020B0604020202020204" pitchFamily="34" charset="0"/>
                <a:sym typeface="Lato"/>
              </a:rPr>
              <a:t>Explain that students will have the opportunity to explore the greenhouse effect using the simulator. Before students begin to run the simulation, ask them to  predict using the sentence stem: “If we increase greenhouse gases by ___, the temperature will ___ because ___.” Students can record their predictions in the space provided in their Student Handout 2: Greenhouse Effect Computer Simulation.</a:t>
            </a:r>
            <a:endParaRPr dirty="0">
              <a:latin typeface="Arial" panose="020B0604020202020204" pitchFamily="34" charset="0"/>
              <a:cs typeface="Arial" panose="020B0604020202020204" pitchFamily="34" charset="0"/>
            </a:endParaRPr>
          </a:p>
        </p:txBody>
      </p:sp>
      <p:sp>
        <p:nvSpPr>
          <p:cNvPr id="309" name="Google Shape;309;p1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0" name="Google Shape;310;p1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11" name="Google Shape;31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Use the slides to walk students through the directions. Once students have accessed the simulation have them run (or download and then run) it by clicking the play button. </a:t>
            </a:r>
            <a:br>
              <a:rPr lang="en-US" sz="1100" dirty="0">
                <a:latin typeface="Arial" panose="020B0604020202020204" pitchFamily="34" charset="0"/>
                <a:ea typeface="Lato"/>
                <a:cs typeface="Arial" panose="020B0604020202020204" pitchFamily="34" charset="0"/>
                <a:sym typeface="Lato"/>
              </a:rPr>
            </a:br>
            <a:r>
              <a:rPr lang="en-US" sz="1100" dirty="0">
                <a:latin typeface="Arial" panose="020B0604020202020204" pitchFamily="34" charset="0"/>
                <a:ea typeface="Lato"/>
                <a:cs typeface="Arial" panose="020B0604020202020204" pitchFamily="34" charset="0"/>
                <a:sym typeface="Lato"/>
              </a:rPr>
              <a:t>Note: it takes a few minutes to load the first time you run it.</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Have students select the “Photons” simulation and click “Start Sunlight.” </a:t>
            </a: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323" name="Google Shape;323;p1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p13: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25" name="Google Shape;32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600"/>
              </a:spcAft>
              <a:buNone/>
            </a:pPr>
            <a:r>
              <a:rPr lang="en-US" sz="1100" dirty="0">
                <a:latin typeface="Arial" panose="020B0604020202020204" pitchFamily="34" charset="0"/>
                <a:ea typeface="Lato"/>
                <a:cs typeface="Arial" panose="020B0604020202020204" pitchFamily="34" charset="0"/>
                <a:sym typeface="Lato"/>
              </a:rPr>
              <a:t>Have students make adjustments to the simulation and tell them to play with the slider in the “Greenhouse Gas Concentration” box. Tell the students to pay attention to the temperature at the bottom left as they make adjustments to the greenhouse gas concentration. </a:t>
            </a:r>
            <a:endParaRPr dirty="0">
              <a:latin typeface="Arial" panose="020B0604020202020204" pitchFamily="34" charset="0"/>
              <a:cs typeface="Arial" panose="020B0604020202020204" pitchFamily="34" charset="0"/>
            </a:endParaRPr>
          </a:p>
        </p:txBody>
      </p:sp>
      <p:sp>
        <p:nvSpPr>
          <p:cNvPr id="335" name="Google Shape;335;p1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6" name="Google Shape;336;p14: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37" name="Google Shape;337;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Have students click on the calendar and choose the “Today,” “1750,” and “Ice Age” options to show how the atmosphere differed during different points in the Earth’s history. Have them make note of the concentrations of carbon dioxide (CO₂), methane (CH₄), and nitrous oxide (N₂O) during each period.</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After students have explored the simulation, pause the class and have them write two testable questions based on their observations. Label each question as C (can test in the simulation) or R (requires research). </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STUDENT SUPPORT</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To support student sensemaking,  you may consider sharing these sample questions such as: provide the sentence stems below: </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What happens to temperature if I double the greenhouse gases?</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What happens to ___ when ___ increases? </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What is the effect of adding/removing clouds? </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Once students have written their testable questions, have them plan a Follow‑up Run for one C-labeled question. Students should specify:</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The variable they will change</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What they will measure</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The number of trials</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After completing the trials, guide students to make sense of their findings using sentence stems and frameworks aligned to CCC (Crosscutting Concept: Stability &amp; Change):</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SzPts val="1100"/>
              <a:buFont typeface="Lato"/>
              <a:buChar char="●"/>
            </a:pPr>
            <a:r>
              <a:rPr lang="en-US" sz="1100" dirty="0">
                <a:latin typeface="Arial" panose="020B0604020202020204" pitchFamily="34" charset="0"/>
                <a:ea typeface="Lato"/>
                <a:cs typeface="Arial" panose="020B0604020202020204" pitchFamily="34" charset="0"/>
                <a:sym typeface="Lato"/>
              </a:rPr>
              <a:t>In this model, the system stabilizes/doesn’t stabilize because ___.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SzPts val="1100"/>
              <a:buFont typeface="Lato"/>
              <a:buChar char="●"/>
            </a:pPr>
            <a:r>
              <a:rPr lang="en-US" sz="1100" dirty="0">
                <a:latin typeface="Arial" panose="020B0604020202020204" pitchFamily="34" charset="0"/>
                <a:ea typeface="Lato"/>
                <a:cs typeface="Arial" panose="020B0604020202020204" pitchFamily="34" charset="0"/>
                <a:sym typeface="Lato"/>
              </a:rPr>
              <a:t>Evidence: ___. </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SzPts val="1100"/>
              <a:buFont typeface="Lato"/>
              <a:buChar char="●"/>
            </a:pPr>
            <a:r>
              <a:rPr lang="en-US" sz="1100" dirty="0">
                <a:latin typeface="Arial" panose="020B0604020202020204" pitchFamily="34" charset="0"/>
                <a:ea typeface="Lato"/>
                <a:cs typeface="Arial" panose="020B0604020202020204" pitchFamily="34" charset="0"/>
                <a:sym typeface="Lato"/>
              </a:rPr>
              <a:t>Under which settings does it return to stability?</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p:txBody>
      </p:sp>
      <p:sp>
        <p:nvSpPr>
          <p:cNvPr id="348" name="Google Shape;348;p1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9" name="Google Shape;349;p1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50" name="Google Shape;35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Watch “What is the Greenhouse Effect?” from NASA Space Place.</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Video hyperlink: </a:t>
            </a:r>
            <a:r>
              <a:rPr lang="en-US" sz="11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https://www.youtube.com/watch?v=SN5-DnOHQmE</a:t>
            </a:r>
            <a:r>
              <a:rPr lang="en-US" sz="1100" dirty="0">
                <a:latin typeface="Arial" panose="020B0604020202020204" pitchFamily="34" charset="0"/>
                <a:ea typeface="Lato"/>
                <a:cs typeface="Arial" panose="020B0604020202020204" pitchFamily="34" charset="0"/>
                <a:sym typeface="Lato"/>
              </a:rPr>
              <a:t>. </a:t>
            </a:r>
            <a:br>
              <a:rPr lang="en-US" sz="1100" dirty="0">
                <a:latin typeface="Arial" panose="020B0604020202020204" pitchFamily="34" charset="0"/>
                <a:ea typeface="Lato"/>
                <a:cs typeface="Arial" panose="020B0604020202020204" pitchFamily="34" charset="0"/>
                <a:sym typeface="Lato"/>
              </a:rPr>
            </a:br>
            <a:r>
              <a:rPr lang="en-US" sz="1100" dirty="0">
                <a:latin typeface="Arial" panose="020B0604020202020204" pitchFamily="34" charset="0"/>
                <a:ea typeface="Lato"/>
                <a:cs typeface="Arial" panose="020B0604020202020204" pitchFamily="34" charset="0"/>
                <a:sym typeface="Lato"/>
              </a:rPr>
              <a:t>Video length: 2 minutes and 29 seconds.</a:t>
            </a: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Write the terms “Global Warming”, “Greenhouse Effect”, and “Greenhouse Gas” on the board. Ask students to summarize what the terms mean based on the past activities and this video. </a:t>
            </a:r>
            <a:br>
              <a:rPr lang="en-US" sz="1100" dirty="0">
                <a:latin typeface="Arial" panose="020B0604020202020204" pitchFamily="34" charset="0"/>
                <a:ea typeface="Lato"/>
                <a:cs typeface="Arial" panose="020B0604020202020204" pitchFamily="34" charset="0"/>
                <a:sym typeface="Lato"/>
              </a:rPr>
            </a:br>
            <a:endParaRPr sz="11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Ask students to return to their questions from the Engage section. Have students look at the questions they generated when exploring global temperature and carbon dioxide data. </a:t>
            </a:r>
            <a:r>
              <a:rPr lang="en-US" sz="1100" dirty="0">
                <a:solidFill>
                  <a:srgbClr val="002060"/>
                </a:solidFill>
                <a:latin typeface="Arial" panose="020B0604020202020204" pitchFamily="34" charset="0"/>
                <a:ea typeface="Lato"/>
                <a:cs typeface="Arial" panose="020B0604020202020204" pitchFamily="34" charset="0"/>
                <a:sym typeface="Lato"/>
              </a:rPr>
              <a:t>Ask them to identify any questions they can now answer after watching “What is the Greenhouse Effect?” Facilitate a discussion where students can share what questions they now have answers to, and if they have any new questions as a result of the new sensemaking. </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None/>
            </a:pPr>
            <a:r>
              <a:rPr lang="en-US" dirty="0">
                <a:latin typeface="Arial" panose="020B0604020202020204" pitchFamily="34" charset="0"/>
                <a:cs typeface="Arial" panose="020B0604020202020204" pitchFamily="34" charset="0"/>
              </a:rPr>
              <a:t>Select terms: </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r>
              <a:rPr lang="en-US" sz="1200" u="sng" dirty="0">
                <a:latin typeface="Arial" panose="020B0604020202020204" pitchFamily="34" charset="0"/>
                <a:cs typeface="Arial" panose="020B0604020202020204" pitchFamily="34" charset="0"/>
              </a:rPr>
              <a:t>Global Warming:</a:t>
            </a:r>
            <a:r>
              <a:rPr lang="en-US" sz="1200" dirty="0">
                <a:latin typeface="Arial" panose="020B0604020202020204" pitchFamily="34" charset="0"/>
                <a:cs typeface="Arial" panose="020B0604020202020204" pitchFamily="34" charset="0"/>
              </a:rPr>
              <a:t> Refers to an average increase in the Earth's temperature, which in turn causes changes in climate; a warmer Earth may lead to changes in rainfall patterns, a rise in sea level, and a wide range of impacts on plants, wildlife, and humans.</a:t>
            </a:r>
            <a:br>
              <a:rPr lang="en-US" sz="1200" dirty="0">
                <a:latin typeface="Arial" panose="020B0604020202020204" pitchFamily="34" charset="0"/>
                <a:cs typeface="Arial" panose="020B0604020202020204" pitchFamily="34" charset="0"/>
              </a:rPr>
            </a:br>
            <a:endParaRPr sz="1200"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r>
              <a:rPr lang="en-US" sz="1200" u="sng" dirty="0">
                <a:latin typeface="Arial" panose="020B0604020202020204" pitchFamily="34" charset="0"/>
                <a:cs typeface="Arial" panose="020B0604020202020204" pitchFamily="34" charset="0"/>
              </a:rPr>
              <a:t>Greenhouse Effect:</a:t>
            </a:r>
            <a:r>
              <a:rPr lang="en-US" sz="1200" dirty="0">
                <a:latin typeface="Arial" panose="020B0604020202020204" pitchFamily="34" charset="0"/>
                <a:cs typeface="Arial" panose="020B0604020202020204" pitchFamily="34" charset="0"/>
              </a:rPr>
              <a:t> The effect produced as greenhouse gases allow energy from the sun to pass through the Earth's atmosphere, but prevent most of the outgoing heat from the surface and lower atmosphere from escaping into outer space.</a:t>
            </a:r>
            <a:br>
              <a:rPr lang="en-US" sz="1200" dirty="0">
                <a:latin typeface="Arial" panose="020B0604020202020204" pitchFamily="34" charset="0"/>
                <a:cs typeface="Arial" panose="020B0604020202020204" pitchFamily="34" charset="0"/>
              </a:rPr>
            </a:br>
            <a:endParaRPr sz="1200"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r>
              <a:rPr lang="en-US" sz="1200" u="sng" dirty="0">
                <a:latin typeface="Arial" panose="020B0604020202020204" pitchFamily="34" charset="0"/>
                <a:cs typeface="Arial" panose="020B0604020202020204" pitchFamily="34" charset="0"/>
              </a:rPr>
              <a:t>Greenhouse Gas:</a:t>
            </a:r>
            <a:r>
              <a:rPr lang="en-US" sz="1200" dirty="0">
                <a:latin typeface="Arial" panose="020B0604020202020204" pitchFamily="34" charset="0"/>
                <a:cs typeface="Arial" panose="020B0604020202020204" pitchFamily="34" charset="0"/>
              </a:rPr>
              <a:t> Any gas that absorbs the sun's heat in the atmosphere, including water vapor, carbon dioxide (CO</a:t>
            </a:r>
            <a:r>
              <a:rPr lang="en-US" sz="1200" baseline="-25000" dirty="0">
                <a:latin typeface="Arial" panose="020B0604020202020204" pitchFamily="34" charset="0"/>
                <a:cs typeface="Arial" panose="020B0604020202020204" pitchFamily="34" charset="0"/>
              </a:rPr>
              <a:t>2</a:t>
            </a:r>
            <a:r>
              <a:rPr lang="en-US" sz="1200" dirty="0">
                <a:latin typeface="Arial" panose="020B0604020202020204" pitchFamily="34" charset="0"/>
                <a:cs typeface="Arial" panose="020B0604020202020204" pitchFamily="34" charset="0"/>
              </a:rPr>
              <a:t>), methane (CH</a:t>
            </a:r>
            <a:r>
              <a:rPr lang="en-US" sz="1200" baseline="-25000" dirty="0">
                <a:latin typeface="Arial" panose="020B0604020202020204" pitchFamily="34" charset="0"/>
                <a:cs typeface="Arial" panose="020B0604020202020204" pitchFamily="34" charset="0"/>
              </a:rPr>
              <a:t>4</a:t>
            </a:r>
            <a:r>
              <a:rPr lang="en-US" sz="1200" dirty="0">
                <a:latin typeface="Arial" panose="020B0604020202020204" pitchFamily="34" charset="0"/>
                <a:cs typeface="Arial" panose="020B0604020202020204" pitchFamily="34" charset="0"/>
              </a:rPr>
              <a:t>), nitrous oxide (N</a:t>
            </a:r>
            <a:r>
              <a:rPr lang="en-US" sz="1200" baseline="-25000" dirty="0">
                <a:latin typeface="Arial" panose="020B0604020202020204" pitchFamily="34" charset="0"/>
                <a:cs typeface="Arial" panose="020B0604020202020204" pitchFamily="34" charset="0"/>
              </a:rPr>
              <a:t>2</a:t>
            </a:r>
            <a:r>
              <a:rPr lang="en-US" sz="1200" dirty="0">
                <a:latin typeface="Arial" panose="020B0604020202020204" pitchFamily="34" charset="0"/>
                <a:cs typeface="Arial" panose="020B0604020202020204" pitchFamily="34" charset="0"/>
              </a:rPr>
              <a:t>O), halogenated fluorocarbons (HCFCs), ozone (O</a:t>
            </a:r>
            <a:r>
              <a:rPr lang="en-US" sz="1200" baseline="-25000" dirty="0">
                <a:latin typeface="Arial" panose="020B0604020202020204" pitchFamily="34" charset="0"/>
                <a:cs typeface="Arial" panose="020B0604020202020204" pitchFamily="34" charset="0"/>
              </a:rPr>
              <a:t>3</a:t>
            </a:r>
            <a:r>
              <a:rPr lang="en-US" sz="1200" dirty="0">
                <a:latin typeface="Arial" panose="020B0604020202020204" pitchFamily="34" charset="0"/>
                <a:cs typeface="Arial" panose="020B0604020202020204" pitchFamily="34" charset="0"/>
              </a:rPr>
              <a:t>), perfluorinated carbons (PFCs), and hydrofluorocarbons (HFCs).</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Clr>
                <a:schemeClr val="dk1"/>
              </a:buClr>
              <a:buSzPts val="1200"/>
              <a:buFont typeface="Calibri"/>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358" name="Google Shape;358;p1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9" name="Google Shape;359;p1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60" name="Google Shape;360;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Ask students if they’ve ever been sitting in a car that is parked in the sun. If so, they’ve experienced a form of the Greenhouse Effect. The glass windows let in light but keep heat from escaping.</a:t>
            </a:r>
            <a:endParaRPr sz="1100" dirty="0">
              <a:solidFill>
                <a:srgbClr val="404040"/>
              </a:solidFill>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Explain that greenhouse gases occur naturally, but at low levels – similar to the first round of Explore 1. Without the Greenhouse Effect, the Earth would be around 60˚F colder.</a:t>
            </a:r>
            <a:endParaRPr dirty="0">
              <a:latin typeface="Arial" panose="020B0604020202020204" pitchFamily="34" charset="0"/>
              <a:cs typeface="Arial" panose="020B0604020202020204" pitchFamily="34" charset="0"/>
            </a:endParaRPr>
          </a:p>
          <a:p>
            <a:pPr marL="0" lvl="0" indent="0" algn="l" rtl="0">
              <a:lnSpc>
                <a:spcPct val="120000"/>
              </a:lnSpc>
              <a:spcBef>
                <a:spcPts val="600"/>
              </a:spcBef>
              <a:spcAft>
                <a:spcPts val="0"/>
              </a:spcAft>
              <a:buClr>
                <a:schemeClr val="dk1"/>
              </a:buClr>
              <a:buSzPts val="2400"/>
              <a:buFont typeface="Calibri"/>
              <a:buNone/>
            </a:pPr>
            <a:r>
              <a:rPr lang="en-US" dirty="0">
                <a:latin typeface="Arial" panose="020B0604020202020204" pitchFamily="34" charset="0"/>
                <a:cs typeface="Arial" panose="020B0604020202020204" pitchFamily="34" charset="0"/>
              </a:rPr>
              <a:t>Image Source: Montgomery County Fire and Rescue</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368" name="Google Shape;368;p1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9" name="Google Shape;369;p1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70" name="Google Shape;37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7" name="Google Shape;37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However,</a:t>
            </a:r>
            <a:r>
              <a:rPr lang="en-US" sz="1100" dirty="0">
                <a:solidFill>
                  <a:srgbClr val="404040"/>
                </a:solidFill>
                <a:latin typeface="Arial" panose="020B0604020202020204" pitchFamily="34" charset="0"/>
                <a:ea typeface="Lato"/>
                <a:cs typeface="Arial" panose="020B0604020202020204" pitchFamily="34" charset="0"/>
                <a:sym typeface="Lato"/>
              </a:rPr>
              <a:t> </a:t>
            </a:r>
            <a:r>
              <a:rPr lang="en-US" sz="1100" dirty="0">
                <a:solidFill>
                  <a:srgbClr val="ED7D31"/>
                </a:solidFill>
                <a:latin typeface="Arial" panose="020B0604020202020204" pitchFamily="34" charset="0"/>
                <a:ea typeface="Lato"/>
                <a:cs typeface="Arial" panose="020B0604020202020204" pitchFamily="34" charset="0"/>
                <a:sym typeface="Lato"/>
              </a:rPr>
              <a:t>human activities have led to increased greenhouse gases in the atmosphere</a:t>
            </a:r>
            <a:r>
              <a:rPr lang="en-US" sz="1100" dirty="0">
                <a:latin typeface="Arial" panose="020B0604020202020204" pitchFamily="34" charset="0"/>
                <a:ea typeface="Lato"/>
                <a:cs typeface="Arial" panose="020B0604020202020204" pitchFamily="34" charset="0"/>
                <a:sym typeface="Lato"/>
              </a:rPr>
              <a:t>, leading to the increased heating of the earth and what is called Global Climate Change. Things that release greenhouse gases include:</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Gasoline-powered cars, trucks, or buses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Factories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Power plants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Heating buildings</a:t>
            </a:r>
            <a:endParaRPr dirty="0">
              <a:latin typeface="Arial" panose="020B0604020202020204" pitchFamily="34" charset="0"/>
              <a:cs typeface="Arial" panose="020B0604020202020204" pitchFamily="34" charset="0"/>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Image Source: </a:t>
            </a:r>
            <a:r>
              <a:rPr lang="en-US" sz="1050" dirty="0">
                <a:solidFill>
                  <a:srgbClr val="444746"/>
                </a:solidFill>
                <a:latin typeface="Arial" panose="020B0604020202020204" pitchFamily="34" charset="0"/>
                <a:ea typeface="Roboto"/>
                <a:cs typeface="Arial" panose="020B0604020202020204" pitchFamily="34" charset="0"/>
                <a:sym typeface="Roboto"/>
              </a:rPr>
              <a:t>AdobeStock_102591496</a:t>
            </a:r>
            <a:endParaRPr dirty="0">
              <a:latin typeface="Arial" panose="020B0604020202020204" pitchFamily="34" charset="0"/>
              <a:cs typeface="Arial" panose="020B0604020202020204" pitchFamily="34" charset="0"/>
            </a:endParaRPr>
          </a:p>
        </p:txBody>
      </p:sp>
      <p:sp>
        <p:nvSpPr>
          <p:cNvPr id="378" name="Google Shape;378;p1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9" name="Google Shape;379;p1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80" name="Google Shape;38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 name="Google Shape;38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Urban city centers, like Atlanta and other major cities in Georgia, have seen an increase in the number of very hot days (over 95°F). In more urban areas, the urban heat island effect makes cities warmer than surrounding rural areas. These areas often have less tree cover or high-pollutive vehicles and can impact the temperature of surrounding areas as well over time.</a:t>
            </a: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Image: </a:t>
            </a:r>
            <a:r>
              <a:rPr lang="en-US" sz="1050" dirty="0">
                <a:solidFill>
                  <a:srgbClr val="444746"/>
                </a:solidFill>
                <a:latin typeface="Arial" panose="020B0604020202020204" pitchFamily="34" charset="0"/>
                <a:ea typeface="Roboto"/>
                <a:cs typeface="Arial" panose="020B0604020202020204" pitchFamily="34" charset="0"/>
                <a:sym typeface="Roboto"/>
              </a:rPr>
              <a:t>AdobeStock_224441001</a:t>
            </a:r>
            <a:endParaRPr sz="1050" dirty="0">
              <a:solidFill>
                <a:srgbClr val="444746"/>
              </a:solidFill>
              <a:latin typeface="Arial" panose="020B0604020202020204" pitchFamily="34" charset="0"/>
              <a:ea typeface="Roboto"/>
              <a:cs typeface="Arial" panose="020B0604020202020204" pitchFamily="34" charset="0"/>
              <a:sym typeface="Roboto"/>
            </a:endParaRPr>
          </a:p>
          <a:p>
            <a:pPr marL="0" lvl="0" indent="0" algn="l" rtl="0">
              <a:lnSpc>
                <a:spcPct val="115000"/>
              </a:lnSpc>
              <a:spcBef>
                <a:spcPts val="0"/>
              </a:spcBef>
              <a:spcAft>
                <a:spcPts val="0"/>
              </a:spcAft>
              <a:buClr>
                <a:schemeClr val="dk1"/>
              </a:buClr>
              <a:buSzPts val="1100"/>
              <a:buFont typeface="Arial"/>
              <a:buNone/>
            </a:pPr>
            <a:endParaRPr sz="1050" dirty="0">
              <a:latin typeface="Arial" panose="020B0604020202020204" pitchFamily="34" charset="0"/>
              <a:ea typeface="Roboto"/>
              <a:cs typeface="Arial" panose="020B0604020202020204" pitchFamily="34" charset="0"/>
              <a:sym typeface="Roboto"/>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387" name="Google Shape;387;p1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p1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89" name="Google Shape;38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37dd8cd74c7_1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5" name="Google Shape;395;g37dd8cd74c7_1_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Global Climate Change can lead to many adverse effects for the environment, including:</a:t>
            </a:r>
            <a:endParaRPr sz="1100" dirty="0">
              <a:latin typeface="Arial" panose="020B0604020202020204" pitchFamily="34" charset="0"/>
              <a:ea typeface="Lato"/>
              <a:cs typeface="Arial" panose="020B0604020202020204" pitchFamily="34" charset="0"/>
              <a:sym typeface="Lato"/>
            </a:endParaRPr>
          </a:p>
          <a:p>
            <a:pPr marL="8001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Sea level rise, as glaciers melt</a:t>
            </a:r>
            <a:endParaRPr sz="1100" dirty="0">
              <a:latin typeface="Arial" panose="020B0604020202020204" pitchFamily="34" charset="0"/>
              <a:ea typeface="Lato"/>
              <a:cs typeface="Arial" panose="020B0604020202020204" pitchFamily="34" charset="0"/>
              <a:sym typeface="Lato"/>
            </a:endParaRPr>
          </a:p>
          <a:p>
            <a:pPr marL="8001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More extreme weather events (hurricanes, floods, droughts, tornadoes, etc.)</a:t>
            </a:r>
            <a:endParaRPr sz="1100" dirty="0">
              <a:latin typeface="Arial" panose="020B0604020202020204" pitchFamily="34" charset="0"/>
              <a:ea typeface="Lato"/>
              <a:cs typeface="Arial" panose="020B0604020202020204" pitchFamily="34" charset="0"/>
              <a:sym typeface="Lato"/>
            </a:endParaRPr>
          </a:p>
          <a:p>
            <a:pPr marL="8001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More heat waves</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Image: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Climate change increases the likelihood of extreme weather events like hurricanes, including Hurricane Harvey in Houston, Texas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Source: </a:t>
            </a:r>
            <a:r>
              <a:rPr lang="en-US" dirty="0" err="1">
                <a:latin typeface="Arial" panose="020B0604020202020204" pitchFamily="34" charset="0"/>
                <a:cs typeface="Arial" panose="020B0604020202020204" pitchFamily="34" charset="0"/>
              </a:rPr>
              <a:t>citizentruth.org</a:t>
            </a:r>
            <a:r>
              <a:rPr lang="en-US"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p:txBody>
      </p:sp>
      <p:sp>
        <p:nvSpPr>
          <p:cNvPr id="396" name="Google Shape;396;g37dd8cd74c7_1_57: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g37dd8cd74c7_1_57: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398" name="Google Shape;398;g37dd8cd74c7_1_5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Go to </a:t>
            </a:r>
            <a:r>
              <a:rPr lang="en-US" sz="11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https://climate.nasa.gov/interactives/climate-time-machine/</a:t>
            </a:r>
            <a:r>
              <a:rPr lang="en-US" sz="1100" dirty="0">
                <a:latin typeface="Arial" panose="020B0604020202020204" pitchFamily="34" charset="0"/>
                <a:ea typeface="Lato"/>
                <a:cs typeface="Arial" panose="020B0604020202020204" pitchFamily="34" charset="0"/>
                <a:sym typeface="Lato"/>
              </a:rPr>
              <a:t>, click on Global Temperature and play the color-coded progression of </a:t>
            </a:r>
            <a:r>
              <a:rPr lang="en-US" sz="1100" dirty="0">
                <a:solidFill>
                  <a:srgbClr val="3B9200"/>
                </a:solidFill>
                <a:latin typeface="Arial" panose="020B0604020202020204" pitchFamily="34" charset="0"/>
                <a:ea typeface="Lato"/>
                <a:cs typeface="Arial" panose="020B0604020202020204" pitchFamily="34" charset="0"/>
                <a:sym typeface="Lato"/>
              </a:rPr>
              <a:t>global surface temperatures since 1884.</a:t>
            </a:r>
            <a:endParaRPr sz="1100" dirty="0">
              <a:solidFill>
                <a:srgbClr val="3B9200"/>
              </a:solidFill>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600"/>
              </a:spcAft>
              <a:buNone/>
            </a:pPr>
            <a:r>
              <a:rPr lang="en-US" sz="1100" dirty="0">
                <a:latin typeface="Arial" panose="020B0604020202020204" pitchFamily="34" charset="0"/>
                <a:ea typeface="Lato"/>
                <a:cs typeface="Arial" panose="020B0604020202020204" pitchFamily="34" charset="0"/>
                <a:sym typeface="Lato"/>
              </a:rPr>
              <a:t>Prompt students to record observations and </a:t>
            </a:r>
            <a:r>
              <a:rPr lang="en-US" sz="1100" dirty="0">
                <a:solidFill>
                  <a:srgbClr val="002060"/>
                </a:solidFill>
                <a:latin typeface="Arial" panose="020B0604020202020204" pitchFamily="34" charset="0"/>
                <a:ea typeface="Lato"/>
                <a:cs typeface="Arial" panose="020B0604020202020204" pitchFamily="34" charset="0"/>
                <a:sym typeface="Lato"/>
              </a:rPr>
              <a:t>identify questions they have about this dataset</a:t>
            </a:r>
            <a:r>
              <a:rPr lang="en-US" sz="1100" dirty="0">
                <a:latin typeface="Arial" panose="020B0604020202020204" pitchFamily="34" charset="0"/>
                <a:ea typeface="Lato"/>
                <a:cs typeface="Arial" panose="020B0604020202020204" pitchFamily="34" charset="0"/>
                <a:sym typeface="Lato"/>
              </a:rPr>
              <a:t> in their Student Handout 1: Global Temperatures and Carbon Dioxide using the notice and wonder chart. </a:t>
            </a:r>
            <a:endParaRPr dirty="0">
              <a:latin typeface="Arial" panose="020B0604020202020204" pitchFamily="34" charset="0"/>
              <a:cs typeface="Arial" panose="020B0604020202020204" pitchFamily="34" charset="0"/>
            </a:endParaRPr>
          </a:p>
        </p:txBody>
      </p:sp>
      <p:sp>
        <p:nvSpPr>
          <p:cNvPr id="81" name="Google Shape;81;p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83" name="Google Shape;8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7d0490531b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37d0490531b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solidFill>
                  <a:srgbClr val="674EA7"/>
                </a:solidFill>
                <a:latin typeface="Arial" panose="020B0604020202020204" pitchFamily="34" charset="0"/>
                <a:ea typeface="Lato"/>
                <a:cs typeface="Arial" panose="020B0604020202020204" pitchFamily="34" charset="0"/>
                <a:sym typeface="Lato"/>
              </a:rPr>
              <a:t>In addition to human activity impacting the environment, the choices we make as humans have health impacts. These impacts can be positive or they can be negative on our overall health. </a:t>
            </a:r>
            <a:endParaRPr dirty="0">
              <a:latin typeface="Arial" panose="020B0604020202020204" pitchFamily="34" charset="0"/>
              <a:cs typeface="Arial" panose="020B0604020202020204" pitchFamily="34" charset="0"/>
            </a:endParaRPr>
          </a:p>
          <a:p>
            <a:pPr marL="0" lvl="0" indent="0" algn="l" rtl="0">
              <a:lnSpc>
                <a:spcPct val="100000"/>
              </a:lnSpc>
              <a:spcBef>
                <a:spcPts val="1000"/>
              </a:spcBef>
              <a:spcAft>
                <a:spcPts val="0"/>
              </a:spcAft>
              <a:buSzPts val="1400"/>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Image: Person walking out</a:t>
            </a:r>
            <a:endParaRPr dirty="0">
              <a:latin typeface="Arial" panose="020B0604020202020204" pitchFamily="34" charset="0"/>
              <a:cs typeface="Arial" panose="020B0604020202020204" pitchFamily="34" charset="0"/>
            </a:endParaRPr>
          </a:p>
        </p:txBody>
      </p:sp>
      <p:sp>
        <p:nvSpPr>
          <p:cNvPr id="405" name="Google Shape;405;g37d0490531b_0_30: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37d0490531b_0_30: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407" name="Google Shape;407;g37d0490531b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37d0490531b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g37d0490531b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Direct students to the Student Handout 3: Climate and Health- Making Sense of Human Impacts. Provide students time to use their evidence from the Engage, Explore 1 and Explore 2 to engage in sensemaking. </a:t>
            </a:r>
            <a:endParaRPr sz="1100" dirty="0">
              <a:latin typeface="Arial" panose="020B0604020202020204" pitchFamily="34" charset="0"/>
              <a:ea typeface="Lato"/>
              <a:cs typeface="Arial" panose="020B0604020202020204" pitchFamily="34" charset="0"/>
              <a:sym typeface="Lato"/>
            </a:endParaRPr>
          </a:p>
          <a:p>
            <a:pPr marL="0" lvl="0" indent="0" algn="l" rtl="0">
              <a:spcBef>
                <a:spcPts val="1000"/>
              </a:spcBef>
              <a:spcAft>
                <a:spcPts val="0"/>
              </a:spcAft>
              <a:buNone/>
            </a:pPr>
            <a:r>
              <a:rPr lang="en-US" sz="1100" dirty="0">
                <a:latin typeface="Arial" panose="020B0604020202020204" pitchFamily="34" charset="0"/>
                <a:ea typeface="Lato"/>
                <a:cs typeface="Arial" panose="020B0604020202020204" pitchFamily="34" charset="0"/>
                <a:sym typeface="Lato"/>
              </a:rPr>
              <a:t>Direct students to follow the directions on the handout to calculate how much an action could potentially decrease emissions versus a solo car. Then instruct students to rank the three local actions by their impact on heat‑trapping emissions for a 10‑mile round trip once per week. </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Explain to students that the goal will be to determine which action is most effective in our context, and why. </a:t>
            </a: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Clr>
                <a:schemeClr val="dk1"/>
              </a:buClr>
              <a:buSzPts val="1100"/>
              <a:buFont typeface="Arial"/>
              <a:buNone/>
            </a:pP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Next,</a:t>
            </a:r>
            <a:r>
              <a:rPr lang="en-US" sz="1100" dirty="0">
                <a:solidFill>
                  <a:srgbClr val="002060"/>
                </a:solidFill>
                <a:latin typeface="Arial" panose="020B0604020202020204" pitchFamily="34" charset="0"/>
                <a:ea typeface="Lato"/>
                <a:cs typeface="Arial" panose="020B0604020202020204" pitchFamily="34" charset="0"/>
                <a:sym typeface="Lato"/>
              </a:rPr>
              <a:t> have students generate questions about how changes in greenhouse gases and global temperature might affect human health over time.</a:t>
            </a:r>
            <a:endParaRPr sz="1100" dirty="0">
              <a:solidFill>
                <a:srgbClr val="404040"/>
              </a:solidFill>
              <a:latin typeface="Arial" panose="020B0604020202020204" pitchFamily="34" charset="0"/>
              <a:ea typeface="Lato"/>
              <a:cs typeface="Arial" panose="020B0604020202020204" pitchFamily="34" charset="0"/>
              <a:sym typeface="Lato"/>
            </a:endParaRPr>
          </a:p>
          <a:p>
            <a:pPr marL="0" lvl="0" indent="0" algn="l" rtl="0">
              <a:spcBef>
                <a:spcPts val="1000"/>
              </a:spcBef>
              <a:spcAft>
                <a:spcPts val="0"/>
              </a:spcAft>
              <a:buNone/>
            </a:pPr>
            <a:r>
              <a:rPr lang="en-US" sz="1100" dirty="0">
                <a:solidFill>
                  <a:srgbClr val="002060"/>
                </a:solidFill>
                <a:latin typeface="Arial" panose="020B0604020202020204" pitchFamily="34" charset="0"/>
                <a:ea typeface="Lato"/>
                <a:cs typeface="Arial" panose="020B0604020202020204" pitchFamily="34" charset="0"/>
                <a:sym typeface="Lato"/>
              </a:rPr>
              <a:t>Encourage students to use evidence from the data, the kinesthetic activity, and the video to explain possible health outcomes.</a:t>
            </a:r>
            <a:endParaRPr sz="1100" dirty="0">
              <a:solidFill>
                <a:srgbClr val="404040"/>
              </a:solidFill>
              <a:latin typeface="Arial" panose="020B0604020202020204" pitchFamily="34" charset="0"/>
              <a:ea typeface="Lato"/>
              <a:cs typeface="Arial" panose="020B0604020202020204" pitchFamily="34" charset="0"/>
              <a:sym typeface="Lato"/>
            </a:endParaRPr>
          </a:p>
          <a:p>
            <a:pPr marL="0" lvl="0" indent="0" algn="l" rtl="0">
              <a:spcBef>
                <a:spcPts val="1000"/>
              </a:spcBef>
              <a:spcAft>
                <a:spcPts val="0"/>
              </a:spcAft>
              <a:buNone/>
            </a:pPr>
            <a:r>
              <a:rPr lang="en-US" sz="1100" dirty="0">
                <a:solidFill>
                  <a:srgbClr val="3B9200"/>
                </a:solidFill>
                <a:latin typeface="Arial" panose="020B0604020202020204" pitchFamily="34" charset="0"/>
                <a:ea typeface="Lato"/>
                <a:cs typeface="Arial" panose="020B0604020202020204" pitchFamily="34" charset="0"/>
                <a:sym typeface="Lato"/>
              </a:rPr>
              <a:t>Guide students to think about how gradual changes in the environment affect human health over time. </a:t>
            </a:r>
            <a:endParaRPr sz="1100" dirty="0">
              <a:solidFill>
                <a:srgbClr val="3B9200"/>
              </a:solidFill>
              <a:latin typeface="Arial" panose="020B0604020202020204" pitchFamily="34" charset="0"/>
              <a:ea typeface="Lato"/>
              <a:cs typeface="Arial" panose="020B0604020202020204" pitchFamily="34" charset="0"/>
              <a:sym typeface="Lato"/>
            </a:endParaRPr>
          </a:p>
          <a:p>
            <a:pPr marL="0" lvl="0" indent="0" algn="l" rtl="0">
              <a:spcBef>
                <a:spcPts val="1000"/>
              </a:spcBef>
              <a:spcAft>
                <a:spcPts val="0"/>
              </a:spcAft>
              <a:buNone/>
            </a:pPr>
            <a:r>
              <a:rPr lang="en-US" sz="1100" dirty="0">
                <a:solidFill>
                  <a:srgbClr val="674EA7"/>
                </a:solidFill>
                <a:latin typeface="Arial" panose="020B0604020202020204" pitchFamily="34" charset="0"/>
                <a:ea typeface="Lato"/>
                <a:cs typeface="Arial" panose="020B0604020202020204" pitchFamily="34" charset="0"/>
                <a:sym typeface="Lato"/>
              </a:rPr>
              <a:t>Have students share explanations and discuss how human activity can positively or negatively affect health and the environment.</a:t>
            </a:r>
            <a:endParaRPr dirty="0">
              <a:latin typeface="Arial" panose="020B0604020202020204" pitchFamily="34" charset="0"/>
              <a:cs typeface="Arial" panose="020B0604020202020204" pitchFamily="34" charset="0"/>
            </a:endParaRPr>
          </a:p>
          <a:p>
            <a:pPr marL="0" lvl="0" indent="0" algn="l" rtl="0">
              <a:lnSpc>
                <a:spcPct val="100000"/>
              </a:lnSpc>
              <a:spcBef>
                <a:spcPts val="600"/>
              </a:spcBef>
              <a:spcAft>
                <a:spcPts val="0"/>
              </a:spcAft>
              <a:buClr>
                <a:schemeClr val="dk1"/>
              </a:buClr>
              <a:buSzPts val="1100"/>
              <a:buFont typeface="Arial"/>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414" name="Google Shape;414;g37d0490531b_0_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7dd8cd74c7_1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g37dd8cd74c7_1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Distribute the Student Handout 4: Ways to Reduce Greenhouse Gas Emissions. Discuss Figures 1 and 2, conveying the relationship between increased greenhouse gas emissions and increased global temperatures. </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600"/>
              </a:spcAft>
              <a:buNone/>
            </a:pPr>
            <a:r>
              <a:rPr lang="en-US" sz="1100" dirty="0">
                <a:latin typeface="Arial" panose="020B0604020202020204" pitchFamily="34" charset="0"/>
                <a:ea typeface="Lato"/>
                <a:cs typeface="Arial" panose="020B0604020202020204" pitchFamily="34" charset="0"/>
                <a:sym typeface="Lato"/>
              </a:rPr>
              <a:t>Have students discuss the EPA chart “Total U.S. Greenhouse Gas Emissions by Economic Sector in 2022.” </a:t>
            </a:r>
            <a:endParaRPr dirty="0">
              <a:latin typeface="Arial" panose="020B0604020202020204" pitchFamily="34" charset="0"/>
              <a:cs typeface="Arial" panose="020B0604020202020204" pitchFamily="34" charset="0"/>
            </a:endParaRPr>
          </a:p>
        </p:txBody>
      </p:sp>
      <p:sp>
        <p:nvSpPr>
          <p:cNvPr id="421" name="Google Shape;421;g37dd8cd74c7_1_69: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2" name="Google Shape;422;g37dd8cd74c7_1_69: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423" name="Google Shape;423;g37dd8cd74c7_1_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Direct students to the discussion questions in the Student Handout 4: Ways to Reduce Greenhouse Gas Emissions (or display them on the board). </a:t>
            </a:r>
            <a:endParaRPr sz="1800" dirty="0">
              <a:latin typeface="Arial" panose="020B0604020202020204" pitchFamily="34" charset="0"/>
              <a:cs typeface="Arial" panose="020B0604020202020204" pitchFamily="34" charset="0"/>
            </a:endParaRPr>
          </a:p>
        </p:txBody>
      </p:sp>
      <p:sp>
        <p:nvSpPr>
          <p:cNvPr id="432" name="Google Shape;432;p21: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3" name="Google Shape;433;p21: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434" name="Google Shape;434;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37dd8cd74c7_1_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0" name="Google Shape;440;g37dd8cd74c7_1_7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Ask students to write their answers in complete sentences. Encourage them to include:</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Evidence from today’s simulation</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Numbers or data where relevant</a:t>
            </a:r>
            <a:endParaRPr sz="1100" dirty="0">
              <a:latin typeface="Arial" panose="020B0604020202020204" pitchFamily="34" charset="0"/>
              <a:ea typeface="Lato"/>
              <a:cs typeface="Arial" panose="020B0604020202020204" pitchFamily="34" charset="0"/>
              <a:sym typeface="Lato"/>
            </a:endParaRPr>
          </a:p>
          <a:p>
            <a:pPr marL="457200" lvl="0"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Reasoning that connects their evidence to their claim</a:t>
            </a:r>
            <a:endParaRPr dirty="0">
              <a:latin typeface="Arial" panose="020B0604020202020204" pitchFamily="34" charset="0"/>
              <a:cs typeface="Arial" panose="020B0604020202020204" pitchFamily="34" charset="0"/>
            </a:endParaRPr>
          </a:p>
        </p:txBody>
      </p:sp>
      <p:sp>
        <p:nvSpPr>
          <p:cNvPr id="441" name="Google Shape;441;g37dd8cd74c7_1_78: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2" name="Google Shape;442;g37dd8cd74c7_1_78: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443" name="Google Shape;443;g37dd8cd74c7_1_7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37dd8cd74c7_1_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g37dd8cd74c7_1_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After students complete their answers, have them share in pairs or small groups. </a:t>
            </a:r>
            <a:r>
              <a:rPr lang="en-US" sz="1100" dirty="0">
                <a:solidFill>
                  <a:srgbClr val="002060"/>
                </a:solidFill>
                <a:latin typeface="Arial" panose="020B0604020202020204" pitchFamily="34" charset="0"/>
                <a:ea typeface="Lato"/>
                <a:cs typeface="Arial" panose="020B0604020202020204" pitchFamily="34" charset="0"/>
                <a:sym typeface="Lato"/>
              </a:rPr>
              <a:t>Encourage discussion of differences in predictions, evidence, and reasoning.</a:t>
            </a:r>
            <a:r>
              <a:rPr lang="en-US" sz="1100" dirty="0">
                <a:solidFill>
                  <a:srgbClr val="404040"/>
                </a:solidFill>
                <a:latin typeface="Arial" panose="020B0604020202020204" pitchFamily="34" charset="0"/>
                <a:ea typeface="Lato"/>
                <a:cs typeface="Arial" panose="020B0604020202020204" pitchFamily="34" charset="0"/>
                <a:sym typeface="Lato"/>
              </a:rPr>
              <a:t> </a:t>
            </a:r>
            <a:r>
              <a:rPr lang="en-US" sz="1100" dirty="0">
                <a:latin typeface="Arial" panose="020B0604020202020204" pitchFamily="34" charset="0"/>
                <a:ea typeface="Lato"/>
                <a:cs typeface="Arial" panose="020B0604020202020204" pitchFamily="34" charset="0"/>
                <a:sym typeface="Lato"/>
              </a:rPr>
              <a:t>Highlight connections to the Stability &amp; Change concept and the health outcomes predictions.</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Have students go back to their list of questions they made in the Engage. Ask students to pick one question they are still curious about or do not have a complete answer to. Have them record their next steps for identifying answers to the question. Student responses may look like, “I will talk to my parents and ask them this question to see what they know”, or “I am going to research more during quiet work time on Friday”. </a:t>
            </a: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450" name="Google Shape;450;g37dd8cd74c7_1_8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7dd8cd74c7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 name="Google Shape;90;g37dd8cd74c7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dirty="0">
              <a:latin typeface="Arial" panose="020B0604020202020204" pitchFamily="34" charset="0"/>
              <a:cs typeface="Arial" panose="020B0604020202020204" pitchFamily="34" charset="0"/>
            </a:endParaRPr>
          </a:p>
        </p:txBody>
      </p:sp>
      <p:sp>
        <p:nvSpPr>
          <p:cNvPr id="91" name="Google Shape;91;g37dd8cd74c7_1_1: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2" name="Google Shape;92;g37dd8cd74c7_1_1: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93" name="Google Shape;93;g37dd8cd74c7_1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 name="Google Shape;10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Then, click on Carbon Dioxide and play the time series </a:t>
            </a:r>
            <a:r>
              <a:rPr lang="en-US" sz="1100" dirty="0">
                <a:solidFill>
                  <a:srgbClr val="3B9200"/>
                </a:solidFill>
                <a:latin typeface="Arial" panose="020B0604020202020204" pitchFamily="34" charset="0"/>
                <a:ea typeface="Lato"/>
                <a:cs typeface="Arial" panose="020B0604020202020204" pitchFamily="34" charset="0"/>
                <a:sym typeface="Lato"/>
              </a:rPr>
              <a:t>showing global changes in the concentration and distribution of carbon dioxide since 2002.</a:t>
            </a:r>
            <a:endParaRPr sz="1100" dirty="0">
              <a:solidFill>
                <a:srgbClr val="3B9200"/>
              </a:solidFill>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Prompt students to </a:t>
            </a:r>
            <a:r>
              <a:rPr lang="en-US" sz="1100" dirty="0">
                <a:solidFill>
                  <a:srgbClr val="002060"/>
                </a:solidFill>
                <a:latin typeface="Arial" panose="020B0604020202020204" pitchFamily="34" charset="0"/>
                <a:ea typeface="Lato"/>
                <a:cs typeface="Arial" panose="020B0604020202020204" pitchFamily="34" charset="0"/>
                <a:sym typeface="Lato"/>
              </a:rPr>
              <a:t>generate a list of questions about how global temperature increases and carbon dioxide concentrations are related</a:t>
            </a:r>
            <a:r>
              <a:rPr lang="en-US" sz="1100" dirty="0">
                <a:latin typeface="Arial" panose="020B0604020202020204" pitchFamily="34" charset="0"/>
                <a:ea typeface="Lato"/>
                <a:cs typeface="Arial" panose="020B0604020202020204" pitchFamily="34" charset="0"/>
                <a:sym typeface="Lato"/>
              </a:rPr>
              <a:t> and record them in their Student Handout 1: Global Temperatures and Carbon Dioxide. </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Guide a discussion where students can share their </a:t>
            </a:r>
            <a:r>
              <a:rPr lang="en-US" sz="1100" dirty="0" err="1">
                <a:latin typeface="Arial" panose="020B0604020202020204" pitchFamily="34" charset="0"/>
                <a:ea typeface="Lato"/>
                <a:cs typeface="Arial" panose="020B0604020202020204" pitchFamily="34" charset="0"/>
                <a:sym typeface="Lato"/>
              </a:rPr>
              <a:t>noticings</a:t>
            </a:r>
            <a:r>
              <a:rPr lang="en-US" sz="1100" dirty="0">
                <a:latin typeface="Arial" panose="020B0604020202020204" pitchFamily="34" charset="0"/>
                <a:ea typeface="Lato"/>
                <a:cs typeface="Arial" panose="020B0604020202020204" pitchFamily="34" charset="0"/>
                <a:sym typeface="Lato"/>
              </a:rPr>
              <a:t> and </a:t>
            </a:r>
            <a:r>
              <a:rPr lang="en-US" sz="1100" dirty="0">
                <a:solidFill>
                  <a:srgbClr val="002060"/>
                </a:solidFill>
                <a:latin typeface="Arial" panose="020B0604020202020204" pitchFamily="34" charset="0"/>
                <a:ea typeface="Lato"/>
                <a:cs typeface="Arial" panose="020B0604020202020204" pitchFamily="34" charset="0"/>
                <a:sym typeface="Lato"/>
              </a:rPr>
              <a:t>the questions they have</a:t>
            </a:r>
            <a:r>
              <a:rPr lang="en-US" sz="1100" dirty="0">
                <a:latin typeface="Arial" panose="020B0604020202020204" pitchFamily="34" charset="0"/>
                <a:ea typeface="Lato"/>
                <a:cs typeface="Arial" panose="020B0604020202020204" pitchFamily="34" charset="0"/>
                <a:sym typeface="Lato"/>
              </a:rPr>
              <a:t>. Use the questions below to help guide discussion and </a:t>
            </a:r>
            <a:r>
              <a:rPr lang="en-US" sz="1100" dirty="0">
                <a:solidFill>
                  <a:srgbClr val="002060"/>
                </a:solidFill>
                <a:latin typeface="Arial" panose="020B0604020202020204" pitchFamily="34" charset="0"/>
                <a:ea typeface="Lato"/>
                <a:cs typeface="Arial" panose="020B0604020202020204" pitchFamily="34" charset="0"/>
                <a:sym typeface="Lato"/>
              </a:rPr>
              <a:t>elevate students' asking deeper questions as they develop an understanding</a:t>
            </a:r>
            <a:r>
              <a:rPr lang="en-US" sz="1100" dirty="0">
                <a:latin typeface="Arial" panose="020B0604020202020204" pitchFamily="34" charset="0"/>
                <a:ea typeface="Lato"/>
                <a:cs typeface="Arial" panose="020B0604020202020204" pitchFamily="34" charset="0"/>
                <a:sym typeface="Lato"/>
              </a:rPr>
              <a:t>. </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Observing Patterns</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do you notice about the levels of carbon dioxide over time?</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Do you see any patterns or trends in the maps or graphs?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Making Connections</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How do the changes in carbon dioxide compare to the changes in global temperature you observed earlier?</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Why do you think carbon dioxide levels might affect temperature?</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Thinking Deeper</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might cause carbon dioxide levels to go up or down in different regions?</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If carbon dioxide keeps increasing, what do you think could happen to global temperatures in the future?</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Encouraging Curiosity</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questions do you have after looking at this data?</a:t>
            </a:r>
            <a:endParaRPr sz="1100" dirty="0">
              <a:latin typeface="Arial" panose="020B0604020202020204" pitchFamily="34" charset="0"/>
              <a:ea typeface="Lato"/>
              <a:cs typeface="Arial" panose="020B0604020202020204" pitchFamily="34" charset="0"/>
              <a:sym typeface="Lato"/>
            </a:endParaRPr>
          </a:p>
          <a:p>
            <a:pPr marL="1371600" lvl="2"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What else would you like to know to better understand how carbon dioxide and temperature are connected?</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Clr>
                <a:schemeClr val="dk1"/>
              </a:buClr>
              <a:buSzPts val="1100"/>
              <a:buFont typeface="Arial"/>
              <a:buNone/>
            </a:pPr>
            <a:r>
              <a:rPr lang="en-US" sz="1100" dirty="0">
                <a:latin typeface="Arial" panose="020B0604020202020204" pitchFamily="34" charset="0"/>
                <a:ea typeface="Lato"/>
                <a:cs typeface="Arial" panose="020B0604020202020204" pitchFamily="34" charset="0"/>
                <a:sym typeface="Lato"/>
              </a:rPr>
              <a:t>Remind them that the goal is to learn enough during the lesson to answer these questions.</a:t>
            </a: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Clr>
                <a:schemeClr val="dk1"/>
              </a:buClr>
              <a:buSzPts val="1200"/>
              <a:buFont typeface="Calibri"/>
              <a:buNone/>
            </a:pPr>
            <a:endParaRPr dirty="0">
              <a:latin typeface="Arial" panose="020B0604020202020204" pitchFamily="34" charset="0"/>
              <a:cs typeface="Arial" panose="020B0604020202020204" pitchFamily="34" charset="0"/>
            </a:endParaRPr>
          </a:p>
        </p:txBody>
      </p:sp>
      <p:sp>
        <p:nvSpPr>
          <p:cNvPr id="101" name="Google Shape;101;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2" name="Google Shape;102;p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03" name="Google Shape;1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Clear a space in your classroom or find a space large enough for the students to walk around. In nice weather, consider setting up an outdoor space.</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Set up the classroom as follows (shown in the diagram below):</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Write “Earth” in large letters on one piece of paper, and “Sun” on another. Tape these signs on opposite walls. (For students who are developing language skills, you may also consider drawing a picture of the Earth and Sun to accompany the words.)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Calibri"/>
              <a:buChar char="●"/>
            </a:pPr>
            <a:r>
              <a:rPr lang="en-US" sz="1100" dirty="0">
                <a:latin typeface="Arial" panose="020B0604020202020204" pitchFamily="34" charset="0"/>
                <a:ea typeface="Lato"/>
                <a:cs typeface="Arial" panose="020B0604020202020204" pitchFamily="34" charset="0"/>
                <a:sym typeface="Lato"/>
              </a:rPr>
              <a:t>Use the masking tape to make a line on the ground about halfway between the two walls. Write on the masking tape “Earth’s Atmosphere”. Then explain to students that this line represents the Earth’s atmosphere. </a:t>
            </a:r>
            <a:br>
              <a:rPr lang="en-US" sz="1100" dirty="0">
                <a:latin typeface="Arial" panose="020B0604020202020204" pitchFamily="34" charset="0"/>
                <a:ea typeface="Lato"/>
                <a:cs typeface="Arial" panose="020B0604020202020204" pitchFamily="34" charset="0"/>
                <a:sym typeface="Lato"/>
              </a:rPr>
            </a:br>
            <a:r>
              <a:rPr lang="en-US" sz="1100" dirty="0">
                <a:latin typeface="Arial" panose="020B0604020202020204" pitchFamily="34" charset="0"/>
                <a:ea typeface="Lato"/>
                <a:cs typeface="Arial" panose="020B0604020202020204" pitchFamily="34" charset="0"/>
                <a:sym typeface="Lato"/>
              </a:rPr>
              <a:t>Divide the class into three groups. Explain that these groups will represent sunlight, infrared light, and greenhouse gases. Make sure the greenhouse gas group has fewer students than the other two groups. For example, in a class of 15 students, the sunlight and infrared light groups could have six students each, while the greenhouse gas group could have three students.</a:t>
            </a: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1100" dirty="0">
                <a:latin typeface="Arial" panose="020B0604020202020204" pitchFamily="34" charset="0"/>
                <a:ea typeface="Lato"/>
                <a:cs typeface="Arial" panose="020B0604020202020204" pitchFamily="34" charset="0"/>
                <a:sym typeface="Lato"/>
              </a:rPr>
              <a:t>Have the students line up in the following way (shown in diagram):</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The sunlight and infrared light groups should line up evenly on the sun and Earth walls, respectively.</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Calibri"/>
              <a:buChar char="●"/>
            </a:pPr>
            <a:r>
              <a:rPr lang="en-US" sz="1100" dirty="0">
                <a:latin typeface="Arial" panose="020B0604020202020204" pitchFamily="34" charset="0"/>
                <a:ea typeface="Lato"/>
                <a:cs typeface="Arial" panose="020B0604020202020204" pitchFamily="34" charset="0"/>
                <a:sym typeface="Lato"/>
              </a:rPr>
              <a:t>For the first demonstration, have only one student from the greenhouse gas group anywhere along the atmosphere line.</a:t>
            </a:r>
            <a:br>
              <a:rPr lang="en-US" sz="1100" dirty="0">
                <a:latin typeface="Arial" panose="020B0604020202020204" pitchFamily="34" charset="0"/>
                <a:cs typeface="Arial" panose="020B0604020202020204" pitchFamily="34" charset="0"/>
              </a:rPr>
            </a:br>
            <a:endParaRPr sz="1100" dirty="0">
              <a:latin typeface="Arial" panose="020B0604020202020204" pitchFamily="34" charset="0"/>
              <a:ea typeface="Lato"/>
              <a:cs typeface="Arial" panose="020B0604020202020204" pitchFamily="34" charset="0"/>
              <a:sym typeface="Lato"/>
            </a:endParaRPr>
          </a:p>
          <a:p>
            <a:pPr marL="457200" lvl="1" indent="0" algn="l" rtl="0">
              <a:lnSpc>
                <a:spcPct val="100000"/>
              </a:lnSpc>
              <a:spcBef>
                <a:spcPts val="600"/>
              </a:spcBef>
              <a:spcAft>
                <a:spcPts val="0"/>
              </a:spcAft>
              <a:buSzPts val="1400"/>
              <a:buNone/>
            </a:pPr>
            <a:endParaRPr sz="1800"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111" name="Google Shape;111;p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2" name="Google Shape;112;p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13" name="Google Shape;11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100" dirty="0">
                <a:latin typeface="Arial" panose="020B0604020202020204" pitchFamily="34" charset="0"/>
                <a:ea typeface="Lato"/>
                <a:cs typeface="Arial" panose="020B0604020202020204" pitchFamily="34" charset="0"/>
                <a:sym typeface="Lato"/>
              </a:rPr>
              <a:t>Explain the procedure to the students (shown in the diagrams):</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On “Go”, the sunlight students will walk in a straight line from the Sun to the Earth (it’s not a race, so they just need to walk). </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The greenhouse gas student cannot interfere with the sunlight students (because greenhouse gases do not affect incoming sunlight).</a:t>
            </a:r>
            <a:endParaRPr dirty="0">
              <a:latin typeface="Arial" panose="020B0604020202020204" pitchFamily="34" charset="0"/>
              <a:cs typeface="Arial" panose="020B0604020202020204" pitchFamily="34" charset="0"/>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41" name="Google Shape;141;p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2" name="Google Shape;142;p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43" name="Google Shape;14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298450" algn="l" rtl="0">
              <a:spcBef>
                <a:spcPts val="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Once they reach the Earth, the sunlight students should “tag in” the infrared light student that they started across from. The sunlight students should now wait at the Earth.</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Once “tagged in”, the infrared light, students must now walk in a straight line towards the Sun. </a:t>
            </a:r>
            <a:endParaRPr sz="1100" dirty="0">
              <a:latin typeface="Arial" panose="020B0604020202020204" pitchFamily="34" charset="0"/>
              <a:ea typeface="Lato"/>
              <a:cs typeface="Arial" panose="020B0604020202020204" pitchFamily="34" charset="0"/>
              <a:sym typeface="Lato"/>
            </a:endParaRPr>
          </a:p>
          <a:p>
            <a:pPr marL="914400" lvl="1" indent="-298450" algn="l" rtl="0">
              <a:spcBef>
                <a:spcPts val="600"/>
              </a:spcBef>
              <a:spcAft>
                <a:spcPts val="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The greenhouse gas student can now extend their arms in an attempt to tag the infrared light students. But the greenhouse gas student must stay rooted to the same spot (i.e. they cannot move their feet, but can reach with their arms). </a:t>
            </a:r>
            <a:endParaRPr sz="1100" dirty="0">
              <a:latin typeface="Arial" panose="020B0604020202020204" pitchFamily="34" charset="0"/>
              <a:cs typeface="Arial" panose="020B0604020202020204" pitchFamily="34" charset="0"/>
            </a:endParaRPr>
          </a:p>
          <a:p>
            <a:pPr marL="914400" lvl="1" indent="-298450" algn="l" rtl="0">
              <a:spcBef>
                <a:spcPts val="600"/>
              </a:spcBef>
              <a:spcAft>
                <a:spcPts val="600"/>
              </a:spcAft>
              <a:buClr>
                <a:schemeClr val="dk1"/>
              </a:buClr>
              <a:buSzPts val="1100"/>
              <a:buFont typeface="Lato"/>
              <a:buChar char="●"/>
            </a:pPr>
            <a:r>
              <a:rPr lang="en-US" sz="1100" dirty="0">
                <a:latin typeface="Arial" panose="020B0604020202020204" pitchFamily="34" charset="0"/>
                <a:ea typeface="Lato"/>
                <a:cs typeface="Arial" panose="020B0604020202020204" pitchFamily="34" charset="0"/>
                <a:sym typeface="Lato"/>
              </a:rPr>
              <a:t>Any infrared light students that get tagged by the greenhouse gas student must turn around and head back to the Earth. The other infrared light students should continue to the Sun. During this first demonstration, there will be only one or two students who get tagged.</a:t>
            </a:r>
            <a:r>
              <a:rPr lang="en-US" sz="1100"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p:txBody>
      </p:sp>
      <p:sp>
        <p:nvSpPr>
          <p:cNvPr id="174" name="Google Shape;174;p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5" name="Google Shape;175;p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76" name="Google Shape;17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100" dirty="0">
                <a:latin typeface="Arial" panose="020B0604020202020204" pitchFamily="34" charset="0"/>
                <a:ea typeface="Lato"/>
                <a:cs typeface="Arial" panose="020B0604020202020204" pitchFamily="34" charset="0"/>
                <a:sym typeface="Lato"/>
              </a:rPr>
              <a:t>Count the number of infrared students who made it to the Sun wall. Then, repeat the demonstration, each time adding more greenhouse gas students. Ideally, with the final demonstration, there should still be a few infrared students who make it through to the Sun.</a:t>
            </a:r>
            <a:r>
              <a:rPr lang="en-US" dirty="0">
                <a:latin typeface="Arial" panose="020B0604020202020204" pitchFamily="34" charset="0"/>
                <a:cs typeface="Arial" panose="020B0604020202020204" pitchFamily="34" charset="0"/>
              </a:rPr>
              <a:t> </a:t>
            </a:r>
            <a:endParaRPr dirty="0">
              <a:latin typeface="Arial" panose="020B0604020202020204" pitchFamily="34" charset="0"/>
              <a:cs typeface="Arial" panose="020B0604020202020204" pitchFamily="34" charset="0"/>
            </a:endParaRPr>
          </a:p>
          <a:p>
            <a:pPr marL="0" lvl="0" indent="0" algn="l" rtl="0">
              <a:spcBef>
                <a:spcPts val="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600"/>
              </a:spcAft>
              <a:buNone/>
            </a:pPr>
            <a:r>
              <a:rPr lang="en-US" sz="1100" dirty="0">
                <a:latin typeface="Arial" panose="020B0604020202020204" pitchFamily="34" charset="0"/>
                <a:ea typeface="Lato"/>
                <a:cs typeface="Arial" panose="020B0604020202020204" pitchFamily="34" charset="0"/>
                <a:sym typeface="Lato"/>
              </a:rPr>
              <a:t>Return to the questions from the Engage section. Have students look at the questions they generated when exploring global temperature and carbon dioxide data. Ask them to identify any questions they can now answer after participating in the kinesthetic greenhouse effect demonstration.</a:t>
            </a:r>
            <a:endParaRPr dirty="0">
              <a:latin typeface="Arial" panose="020B0604020202020204" pitchFamily="34" charset="0"/>
              <a:cs typeface="Arial" panose="020B0604020202020204" pitchFamily="34" charset="0"/>
            </a:endParaRPr>
          </a:p>
        </p:txBody>
      </p:sp>
      <p:sp>
        <p:nvSpPr>
          <p:cNvPr id="207" name="Google Shape;207;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8" name="Google Shape;208;p10: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09" name="Google Shape;20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latin typeface="Arial" panose="020B0604020202020204" pitchFamily="34" charset="0"/>
                <a:cs typeface="Arial" panose="020B0604020202020204" pitchFamily="34" charset="0"/>
              </a:rPr>
              <a:t>Repeat the demonstration, each time adding more greenhouse gas students. Ideally, with the final demonstration, there should still be a few infrared students that still make it through to the Sun. When adding more greenhouse gas students, fewer infrared students will make it to the sun and be “trapped” on the Earth side, mirroring the greenhouse effect. </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None/>
            </a:pPr>
            <a:r>
              <a:rPr lang="en-US" dirty="0">
                <a:latin typeface="Arial" panose="020B0604020202020204" pitchFamily="34" charset="0"/>
                <a:cs typeface="Arial" panose="020B0604020202020204" pitchFamily="34" charset="0"/>
              </a:rPr>
              <a:t>Discuss the activity with the students.</a:t>
            </a:r>
            <a:endParaRPr dirty="0">
              <a:latin typeface="Arial" panose="020B0604020202020204" pitchFamily="34" charset="0"/>
              <a:cs typeface="Arial" panose="020B0604020202020204" pitchFamily="34" charset="0"/>
            </a:endParaRPr>
          </a:p>
          <a:p>
            <a:pPr marL="914400" lvl="1" indent="-355600" algn="l" rtl="0">
              <a:lnSpc>
                <a:spcPct val="100000"/>
              </a:lnSpc>
              <a:spcBef>
                <a:spcPts val="0"/>
              </a:spcBef>
              <a:spcAft>
                <a:spcPts val="0"/>
              </a:spcAft>
              <a:buClr>
                <a:schemeClr val="dk1"/>
              </a:buClr>
              <a:buSzPts val="1200"/>
              <a:buFont typeface="Arial"/>
              <a:buChar char="•"/>
            </a:pPr>
            <a:r>
              <a:rPr lang="en-US" dirty="0">
                <a:latin typeface="Arial" panose="020B0604020202020204" pitchFamily="34" charset="0"/>
                <a:cs typeface="Arial" panose="020B0604020202020204" pitchFamily="34" charset="0"/>
              </a:rPr>
              <a:t>Discuss how, with more greenhouse gas students, fewer infrared light students could make it out of the Earth’s atmosphere. </a:t>
            </a:r>
            <a:endParaRPr dirty="0">
              <a:latin typeface="Arial" panose="020B0604020202020204" pitchFamily="34" charset="0"/>
              <a:cs typeface="Arial" panose="020B0604020202020204" pitchFamily="34" charset="0"/>
            </a:endParaRPr>
          </a:p>
          <a:p>
            <a:pPr marL="914400" lvl="1" indent="-355600" algn="l" rtl="0">
              <a:lnSpc>
                <a:spcPct val="100000"/>
              </a:lnSpc>
              <a:spcBef>
                <a:spcPts val="0"/>
              </a:spcBef>
              <a:spcAft>
                <a:spcPts val="0"/>
              </a:spcAft>
              <a:buClr>
                <a:schemeClr val="dk1"/>
              </a:buClr>
              <a:buSzPts val="1200"/>
              <a:buFont typeface="Arial"/>
              <a:buChar char="•"/>
            </a:pPr>
            <a:r>
              <a:rPr lang="en-US" dirty="0">
                <a:latin typeface="Arial" panose="020B0604020202020204" pitchFamily="34" charset="0"/>
                <a:cs typeface="Arial" panose="020B0604020202020204" pitchFamily="34" charset="0"/>
              </a:rPr>
              <a:t>Make sure that the students understand that infrared light doesn’t necessarily go straight back to the sun; rather, it is reflected back into space in random directions. </a:t>
            </a:r>
            <a:endParaRPr dirty="0">
              <a:latin typeface="Arial" panose="020B0604020202020204" pitchFamily="34" charset="0"/>
              <a:cs typeface="Arial" panose="020B0604020202020204" pitchFamily="34" charset="0"/>
            </a:endParaRPr>
          </a:p>
          <a:p>
            <a:pPr marL="0" lvl="1" indent="0" algn="l" rtl="0">
              <a:lnSpc>
                <a:spcPct val="100000"/>
              </a:lnSpc>
              <a:spcBef>
                <a:spcPts val="0"/>
              </a:spcBef>
              <a:spcAft>
                <a:spcPts val="0"/>
              </a:spcAft>
              <a:buClr>
                <a:schemeClr val="dk1"/>
              </a:buClr>
              <a:buSzPts val="2800"/>
              <a:buFont typeface="Calibri"/>
              <a:buNone/>
            </a:pPr>
            <a:endParaRPr dirty="0">
              <a:latin typeface="Arial" panose="020B0604020202020204" pitchFamily="34" charset="0"/>
              <a:cs typeface="Arial" panose="020B0604020202020204" pitchFamily="34" charset="0"/>
            </a:endParaRPr>
          </a:p>
          <a:p>
            <a:pPr marL="0" lvl="1" indent="0" algn="l" rtl="0">
              <a:lnSpc>
                <a:spcPct val="100000"/>
              </a:lnSpc>
              <a:spcBef>
                <a:spcPts val="0"/>
              </a:spcBef>
              <a:spcAft>
                <a:spcPts val="0"/>
              </a:spcAft>
              <a:buClr>
                <a:schemeClr val="dk1"/>
              </a:buClr>
              <a:buSzPts val="2800"/>
              <a:buFont typeface="Calibri"/>
              <a:buNone/>
            </a:pPr>
            <a:r>
              <a:rPr lang="en-US" dirty="0">
                <a:latin typeface="Arial" panose="020B0604020202020204" pitchFamily="34" charset="0"/>
                <a:cs typeface="Arial" panose="020B0604020202020204" pitchFamily="34" charset="0"/>
              </a:rPr>
              <a:t>Modification</a:t>
            </a:r>
            <a:endParaRPr dirty="0">
              <a:latin typeface="Arial" panose="020B0604020202020204" pitchFamily="34" charset="0"/>
              <a:cs typeface="Arial" panose="020B0604020202020204" pitchFamily="34" charset="0"/>
            </a:endParaRPr>
          </a:p>
          <a:p>
            <a:pPr marL="0" lvl="1"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You can modify this activity to include a little more exercise, by allowing the infrared light students to run to avoid getting tagged and the greenhouse gas students to move laterally along the atmosphere line. </a:t>
            </a:r>
            <a:endParaRPr dirty="0">
              <a:latin typeface="Arial" panose="020B0604020202020204" pitchFamily="34" charset="0"/>
              <a:cs typeface="Arial" panose="020B0604020202020204" pitchFamily="34" charset="0"/>
            </a:endParaRPr>
          </a:p>
          <a:p>
            <a:pPr marL="0" lvl="1"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Better suited for an outdoor venue with more space. </a:t>
            </a:r>
            <a:endParaRPr dirty="0">
              <a:latin typeface="Arial" panose="020B0604020202020204" pitchFamily="34" charset="0"/>
              <a:cs typeface="Arial" panose="020B0604020202020204" pitchFamily="34" charset="0"/>
            </a:endParaRPr>
          </a:p>
          <a:p>
            <a:pPr marL="0" lvl="1" indent="0" algn="l" rtl="0">
              <a:lnSpc>
                <a:spcPct val="100000"/>
              </a:lnSpc>
              <a:spcBef>
                <a:spcPts val="0"/>
              </a:spcBef>
              <a:spcAft>
                <a:spcPts val="0"/>
              </a:spcAft>
              <a:buSzPts val="1400"/>
              <a:buNone/>
            </a:pPr>
            <a:r>
              <a:rPr lang="en-US" dirty="0">
                <a:latin typeface="Arial" panose="020B0604020202020204" pitchFamily="34" charset="0"/>
                <a:cs typeface="Arial" panose="020B0604020202020204" pitchFamily="34" charset="0"/>
              </a:rPr>
              <a:t>Give each greenhouse gas student a specific range of the line they can use, to prevent the greenhouse gas students from colliding with each other.</a:t>
            </a:r>
            <a:endParaRPr dirty="0">
              <a:latin typeface="Arial" panose="020B0604020202020204" pitchFamily="34" charset="0"/>
              <a:cs typeface="Arial" panose="020B0604020202020204" pitchFamily="34" charset="0"/>
            </a:endParaRPr>
          </a:p>
          <a:p>
            <a:pPr marL="457200" lvl="1"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235" name="Google Shape;235;p1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p1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37" name="Google Shape;23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10"/>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16"/>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36"/>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46"/>
        <p:cNvGrpSpPr/>
        <p:nvPr/>
      </p:nvGrpSpPr>
      <p:grpSpPr>
        <a:xfrm>
          <a:off x="0" y="0"/>
          <a:ext cx="0" cy="0"/>
          <a:chOff x="0" y="0"/>
          <a:chExt cx="0" cy="0"/>
        </a:xfrm>
      </p:grpSpPr>
      <p:sp>
        <p:nvSpPr>
          <p:cNvPr id="47" name="Google Shape;47;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53"/>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Title and Content" type="obj">
  <p:cSld name="OBJECT">
    <p:spTree>
      <p:nvGrpSpPr>
        <p:cNvPr id="1" name="Shape 63"/>
        <p:cNvGrpSpPr/>
        <p:nvPr/>
      </p:nvGrpSpPr>
      <p:grpSpPr>
        <a:xfrm>
          <a:off x="0" y="0"/>
          <a:ext cx="0" cy="0"/>
          <a:chOff x="0" y="0"/>
          <a:chExt cx="0" cy="0"/>
        </a:xfrm>
      </p:grpSpPr>
      <p:sp>
        <p:nvSpPr>
          <p:cNvPr id="64" name="Google Shape;64;p8"/>
          <p:cNvSpPr txBox="1">
            <a:spLocks noGrp="1"/>
          </p:cNvSpPr>
          <p:nvPr>
            <p:ph type="title"/>
          </p:nvPr>
        </p:nvSpPr>
        <p:spPr>
          <a:xfrm>
            <a:off x="838200" y="99652"/>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595959"/>
              </a:buClr>
              <a:buSzPts val="3600"/>
              <a:buFont typeface="Lato Black"/>
              <a:buNone/>
              <a:defRPr sz="3600" b="0" i="0" u="none" strike="noStrike" cap="none">
                <a:solidFill>
                  <a:srgbClr val="595959"/>
                </a:solidFill>
                <a:latin typeface="Arial" panose="020B0604020202020204" pitchFamily="34" charset="0"/>
                <a:ea typeface="Lato Black"/>
                <a:cs typeface="Arial" panose="020B0604020202020204" pitchFamily="34" charset="0"/>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65" name="Google Shape;65;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Arial" panose="020B0604020202020204" pitchFamily="34" charset="0"/>
                <a:ea typeface="Lato"/>
                <a:cs typeface="Arial" panose="020B0604020202020204" pitchFamily="34" charset="0"/>
                <a:sym typeface="Lato"/>
              </a:defRPr>
            </a:lvl1pPr>
            <a:lvl2pPr marL="914400" marR="0" lvl="1" indent="-381000" algn="l" rtl="0">
              <a:lnSpc>
                <a:spcPct val="90000"/>
              </a:lnSpc>
              <a:spcBef>
                <a:spcPts val="500"/>
              </a:spcBef>
              <a:spcAft>
                <a:spcPts val="0"/>
              </a:spcAft>
              <a:buClr>
                <a:srgbClr val="595959"/>
              </a:buClr>
              <a:buSzPts val="2400"/>
              <a:buFont typeface="Arial"/>
              <a:buChar char="•"/>
              <a:defRPr sz="2400" b="0" i="0" u="none" strike="noStrike" cap="none">
                <a:solidFill>
                  <a:srgbClr val="595959"/>
                </a:solidFill>
                <a:latin typeface="Lato"/>
                <a:ea typeface="Lato"/>
                <a:cs typeface="Lato"/>
                <a:sym typeface="Lato"/>
              </a:defRPr>
            </a:lvl2pPr>
            <a:lvl3pPr marL="1371600" marR="0" lvl="2" indent="-355600" algn="l" rtl="0">
              <a:lnSpc>
                <a:spcPct val="90000"/>
              </a:lnSpc>
              <a:spcBef>
                <a:spcPts val="500"/>
              </a:spcBef>
              <a:spcAft>
                <a:spcPts val="0"/>
              </a:spcAft>
              <a:buClr>
                <a:srgbClr val="595959"/>
              </a:buClr>
              <a:buSzPts val="2000"/>
              <a:buFont typeface="Arial"/>
              <a:buChar char="•"/>
              <a:defRPr sz="2000" b="0" i="0" u="none" strike="noStrike" cap="none">
                <a:solidFill>
                  <a:srgbClr val="595959"/>
                </a:solidFill>
                <a:latin typeface="Lato"/>
                <a:ea typeface="Lato"/>
                <a:cs typeface="Lato"/>
                <a:sym typeface="Lato"/>
              </a:defRPr>
            </a:lvl3pPr>
            <a:lvl4pPr marL="1828800" marR="0" lvl="3"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Lato"/>
                <a:ea typeface="Lato"/>
                <a:cs typeface="Lato"/>
                <a:sym typeface="Lato"/>
              </a:defRPr>
            </a:lvl4pPr>
            <a:lvl5pPr marL="2286000" marR="0" lvl="4"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66" name="Google Shape;66;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jpeg"/><Relationship Id="rId5" Type="http://schemas.openxmlformats.org/officeDocument/2006/relationships/slideLayout" Target="../slideLayouts/slideLayout5.xml"/><Relationship Id="rId10"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2" name="Group 1">
            <a:extLst>
              <a:ext uri="{FF2B5EF4-FFF2-40B4-BE49-F238E27FC236}">
                <a16:creationId xmlns:a16="http://schemas.microsoft.com/office/drawing/2014/main" id="{6EB29DAB-1398-7A48-F4CA-10BF2F6F063A}"/>
              </a:ext>
            </a:extLst>
          </p:cNvPr>
          <p:cNvGrpSpPr/>
          <p:nvPr userDrawn="1"/>
        </p:nvGrpSpPr>
        <p:grpSpPr>
          <a:xfrm>
            <a:off x="504541" y="434343"/>
            <a:ext cx="11231495" cy="6143030"/>
            <a:chOff x="504541" y="434343"/>
            <a:chExt cx="11231495" cy="6143030"/>
          </a:xfrm>
        </p:grpSpPr>
        <p:grpSp>
          <p:nvGrpSpPr>
            <p:cNvPr id="3" name="Group 2">
              <a:extLst>
                <a:ext uri="{FF2B5EF4-FFF2-40B4-BE49-F238E27FC236}">
                  <a16:creationId xmlns:a16="http://schemas.microsoft.com/office/drawing/2014/main" id="{247A1EB7-2661-EDF0-6B36-205B1E383980}"/>
                </a:ext>
              </a:extLst>
            </p:cNvPr>
            <p:cNvGrpSpPr/>
            <p:nvPr/>
          </p:nvGrpSpPr>
          <p:grpSpPr>
            <a:xfrm>
              <a:off x="2655518" y="506818"/>
              <a:ext cx="9031940" cy="262765"/>
              <a:chOff x="2655518" y="506818"/>
              <a:chExt cx="9031940" cy="262765"/>
            </a:xfrm>
          </p:grpSpPr>
          <p:cxnSp>
            <p:nvCxnSpPr>
              <p:cNvPr id="7" name="Straight Connector 6">
                <a:extLst>
                  <a:ext uri="{FF2B5EF4-FFF2-40B4-BE49-F238E27FC236}">
                    <a16:creationId xmlns:a16="http://schemas.microsoft.com/office/drawing/2014/main" id="{6428648F-B665-4173-10E7-F2B4F7BBD01D}"/>
                  </a:ext>
                </a:extLst>
              </p:cNvPr>
              <p:cNvCxnSpPr>
                <a:cxnSpLocks/>
              </p:cNvCxnSpPr>
              <p:nvPr/>
            </p:nvCxnSpPr>
            <p:spPr>
              <a:xfrm flipV="1">
                <a:off x="2655518" y="629668"/>
                <a:ext cx="6535673" cy="8532"/>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93B5AB51-B68C-0277-F294-DA81B2B09EA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191191" y="506818"/>
                <a:ext cx="2496267" cy="262765"/>
              </a:xfrm>
              <a:prstGeom prst="rect">
                <a:avLst/>
              </a:prstGeom>
            </p:spPr>
          </p:pic>
        </p:grpSp>
        <p:sp>
          <p:nvSpPr>
            <p:cNvPr id="4" name="Google Shape;117;p13">
              <a:extLst>
                <a:ext uri="{FF2B5EF4-FFF2-40B4-BE49-F238E27FC236}">
                  <a16:creationId xmlns:a16="http://schemas.microsoft.com/office/drawing/2014/main" id="{25814F12-7EF2-0EAF-375D-8329DDC642C2}"/>
                </a:ext>
              </a:extLst>
            </p:cNvPr>
            <p:cNvSpPr txBox="1">
              <a:spLocks/>
            </p:cNvSpPr>
            <p:nvPr/>
          </p:nvSpPr>
          <p:spPr>
            <a:xfrm>
              <a:off x="504541" y="434343"/>
              <a:ext cx="3212435" cy="2896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A3838"/>
                </a:buClr>
                <a:buSzPts val="4400"/>
                <a:buFont typeface="Avenir"/>
                <a:buNone/>
                <a:defRPr sz="4400" b="0" i="0" u="none" strike="noStrike" cap="none">
                  <a:solidFill>
                    <a:srgbClr val="3A3838"/>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Font typeface="Lato Black"/>
                <a:buNone/>
              </a:pPr>
              <a:r>
                <a:rPr lang="en-US" sz="1400" b="0" i="0" dirty="0">
                  <a:solidFill>
                    <a:srgbClr val="54464A"/>
                  </a:solidFill>
                  <a:latin typeface="Arial" panose="020B0604020202020204" pitchFamily="34" charset="0"/>
                  <a:ea typeface="Lato Black"/>
                  <a:cs typeface="Arial" panose="020B0604020202020204" pitchFamily="34" charset="0"/>
                  <a:sym typeface="Lato Black"/>
                </a:rPr>
                <a:t>Global Climate Dynamics </a:t>
              </a:r>
              <a:endParaRPr lang="en-US" sz="1400" b="0" i="0" dirty="0">
                <a:solidFill>
                  <a:srgbClr val="54464A"/>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CD45DCDC-E0CC-6F5C-CF43-E59591FCD4DA}"/>
                </a:ext>
              </a:extLst>
            </p:cNvPr>
            <p:cNvCxnSpPr>
              <a:cxnSpLocks/>
            </p:cNvCxnSpPr>
            <p:nvPr/>
          </p:nvCxnSpPr>
          <p:spPr>
            <a:xfrm flipH="1">
              <a:off x="1648944" y="6493258"/>
              <a:ext cx="10087092"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6" name="Picture 5" descr="Logo, company name&#10;&#10;AI-generated content may be incorrect.">
              <a:extLst>
                <a:ext uri="{FF2B5EF4-FFF2-40B4-BE49-F238E27FC236}">
                  <a16:creationId xmlns:a16="http://schemas.microsoft.com/office/drawing/2014/main" id="{B0B39CC8-A38E-10B9-D7C8-0BF01E6D024B}"/>
                </a:ext>
              </a:extLst>
            </p:cNvPr>
            <p:cNvPicPr>
              <a:picLocks noChangeAspect="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504541" y="5952296"/>
              <a:ext cx="1144403" cy="625077"/>
            </a:xfrm>
            <a:prstGeom prst="rect">
              <a:avLst/>
            </a:prstGeom>
          </p:spPr>
        </p:pic>
      </p:gr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SN5-DnOHQmE"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climate.nasa.gov/interactives/climate-time-machin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hyperlink" Target="https://climate.nasa.gov/interactives/climate-time-machin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s://climate.nasa.gov/interactives/climate-time-machine/"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8" name="Rectangle 7">
            <a:extLst>
              <a:ext uri="{FF2B5EF4-FFF2-40B4-BE49-F238E27FC236}">
                <a16:creationId xmlns:a16="http://schemas.microsoft.com/office/drawing/2014/main" id="{3AE54470-F009-7969-DDCA-CD7D11F0B3F0}"/>
              </a:ext>
            </a:extLst>
          </p:cNvPr>
          <p:cNvSpPr/>
          <p:nvPr/>
        </p:nvSpPr>
        <p:spPr>
          <a:xfrm>
            <a:off x="0" y="4079851"/>
            <a:ext cx="12192000" cy="28764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5" name="Google Shape;75;p9"/>
          <p:cNvPicPr preferRelativeResize="0"/>
          <p:nvPr/>
        </p:nvPicPr>
        <p:blipFill rotWithShape="1">
          <a:blip r:embed="rId3"/>
          <a:srcRect t="33378" b="23574"/>
          <a:stretch>
            <a:fillRect/>
          </a:stretch>
        </p:blipFill>
        <p:spPr>
          <a:xfrm>
            <a:off x="0" y="0"/>
            <a:ext cx="12216241" cy="3944117"/>
          </a:xfrm>
          <a:prstGeom prst="rect">
            <a:avLst/>
          </a:prstGeom>
        </p:spPr>
      </p:pic>
      <p:sp>
        <p:nvSpPr>
          <p:cNvPr id="74" name="Google Shape;74;p9"/>
          <p:cNvSpPr/>
          <p:nvPr/>
        </p:nvSpPr>
        <p:spPr>
          <a:xfrm>
            <a:off x="2209799" y="3914377"/>
            <a:ext cx="2438401" cy="2438401"/>
          </a:xfrm>
          <a:prstGeom prst="flowChartConnector">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nvGrpSpPr>
          <p:cNvPr id="9" name="Group 8">
            <a:extLst>
              <a:ext uri="{FF2B5EF4-FFF2-40B4-BE49-F238E27FC236}">
                <a16:creationId xmlns:a16="http://schemas.microsoft.com/office/drawing/2014/main" id="{63EF656A-1567-1A29-8C91-F1A5F87471FF}"/>
              </a:ext>
            </a:extLst>
          </p:cNvPr>
          <p:cNvGrpSpPr/>
          <p:nvPr/>
        </p:nvGrpSpPr>
        <p:grpSpPr>
          <a:xfrm>
            <a:off x="1721345" y="4415346"/>
            <a:ext cx="8749310" cy="1905598"/>
            <a:chOff x="1499095" y="4415346"/>
            <a:chExt cx="8749310" cy="1905598"/>
          </a:xfrm>
        </p:grpSpPr>
        <p:sp>
          <p:nvSpPr>
            <p:cNvPr id="3" name="Google Shape;117;p13">
              <a:extLst>
                <a:ext uri="{FF2B5EF4-FFF2-40B4-BE49-F238E27FC236}">
                  <a16:creationId xmlns:a16="http://schemas.microsoft.com/office/drawing/2014/main" id="{7B43B65D-7EAD-A4BE-91DD-2EFC9FF94B7C}"/>
                </a:ext>
              </a:extLst>
            </p:cNvPr>
            <p:cNvSpPr txBox="1">
              <a:spLocks/>
            </p:cNvSpPr>
            <p:nvPr/>
          </p:nvSpPr>
          <p:spPr>
            <a:xfrm>
              <a:off x="4716258" y="4415346"/>
              <a:ext cx="5532147" cy="190559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595959"/>
                </a:buClr>
                <a:buSzPts val="3600"/>
                <a:buFont typeface="Lato Black"/>
                <a:buNone/>
                <a:defRPr sz="3600" b="0" i="0" u="none" strike="noStrike" cap="none">
                  <a:solidFill>
                    <a:srgbClr val="595959"/>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4400"/>
              </a:pPr>
              <a:r>
                <a:rPr lang="en-US" sz="6000" b="1" dirty="0">
                  <a:solidFill>
                    <a:srgbClr val="54464A"/>
                  </a:solidFill>
                  <a:latin typeface="Arial" panose="020B0604020202020204" pitchFamily="34" charset="0"/>
                  <a:cs typeface="Arial" panose="020B0604020202020204" pitchFamily="34" charset="0"/>
                </a:rPr>
                <a:t>Global Climate Dynamics</a:t>
              </a:r>
            </a:p>
          </p:txBody>
        </p:sp>
        <p:pic>
          <p:nvPicPr>
            <p:cNvPr id="4" name="Picture 3" descr="Logo, company name&#10;&#10;AI-generated content may be incorrect.">
              <a:extLst>
                <a:ext uri="{FF2B5EF4-FFF2-40B4-BE49-F238E27FC236}">
                  <a16:creationId xmlns:a16="http://schemas.microsoft.com/office/drawing/2014/main" id="{5A67E2D2-B25B-038A-41BD-A6A39239F4D8}"/>
                </a:ext>
              </a:extLst>
            </p:cNvPr>
            <p:cNvPicPr>
              <a:picLocks noChangeAspect="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99095" y="4415346"/>
              <a:ext cx="2889534" cy="1905598"/>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8"/>
          <p:cNvSpPr txBox="1">
            <a:spLocks noGrp="1"/>
          </p:cNvSpPr>
          <p:nvPr>
            <p:ph type="body" idx="1"/>
          </p:nvPr>
        </p:nvSpPr>
        <p:spPr>
          <a:xfrm>
            <a:off x="602208" y="965350"/>
            <a:ext cx="9795600" cy="16956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1600"/>
              </a:spcBef>
              <a:spcAft>
                <a:spcPts val="0"/>
              </a:spcAft>
              <a:buClr>
                <a:srgbClr val="3A3838"/>
              </a:buClr>
              <a:buSzPts val="18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Reflection: What happened when we added more greenhouse gases?</a:t>
            </a:r>
            <a:endParaRPr sz="2000" u="none" strike="noStrike" cap="none" dirty="0">
              <a:solidFill>
                <a:schemeClr val="dk1"/>
              </a:solidFill>
              <a:latin typeface="Arial" panose="020B0604020202020204" pitchFamily="34" charset="0"/>
              <a:ea typeface="Avenir"/>
              <a:cs typeface="Arial" panose="020B0604020202020204" pitchFamily="34" charset="0"/>
              <a:sym typeface="Avenir"/>
            </a:endParaRPr>
          </a:p>
        </p:txBody>
      </p:sp>
      <p:grpSp>
        <p:nvGrpSpPr>
          <p:cNvPr id="2" name="Google Shape;240;p17">
            <a:extLst>
              <a:ext uri="{FF2B5EF4-FFF2-40B4-BE49-F238E27FC236}">
                <a16:creationId xmlns:a16="http://schemas.microsoft.com/office/drawing/2014/main" id="{FBAA4E3B-905D-DA8C-8063-5D9DEF0BBAC1}"/>
              </a:ext>
            </a:extLst>
          </p:cNvPr>
          <p:cNvGrpSpPr/>
          <p:nvPr/>
        </p:nvGrpSpPr>
        <p:grpSpPr>
          <a:xfrm>
            <a:off x="2715026" y="2885702"/>
            <a:ext cx="6760810" cy="3280106"/>
            <a:chOff x="2398643" y="2975372"/>
            <a:chExt cx="7474227" cy="3648719"/>
          </a:xfrm>
        </p:grpSpPr>
        <p:grpSp>
          <p:nvGrpSpPr>
            <p:cNvPr id="3" name="Google Shape;241;p17">
              <a:extLst>
                <a:ext uri="{FF2B5EF4-FFF2-40B4-BE49-F238E27FC236}">
                  <a16:creationId xmlns:a16="http://schemas.microsoft.com/office/drawing/2014/main" id="{3523D926-3E50-2CB9-4B2E-B9FE3D60CD69}"/>
                </a:ext>
              </a:extLst>
            </p:cNvPr>
            <p:cNvGrpSpPr/>
            <p:nvPr/>
          </p:nvGrpSpPr>
          <p:grpSpPr>
            <a:xfrm>
              <a:off x="2398643" y="2975372"/>
              <a:ext cx="7474227" cy="3648719"/>
              <a:chOff x="1393371" y="1678075"/>
              <a:chExt cx="9405258" cy="4242665"/>
            </a:xfrm>
          </p:grpSpPr>
          <p:grpSp>
            <p:nvGrpSpPr>
              <p:cNvPr id="7" name="Google Shape;242;p17">
                <a:extLst>
                  <a:ext uri="{FF2B5EF4-FFF2-40B4-BE49-F238E27FC236}">
                    <a16:creationId xmlns:a16="http://schemas.microsoft.com/office/drawing/2014/main" id="{71F86F5A-9147-E3AB-B641-919D79909718}"/>
                  </a:ext>
                </a:extLst>
              </p:cNvPr>
              <p:cNvGrpSpPr/>
              <p:nvPr/>
            </p:nvGrpSpPr>
            <p:grpSpPr>
              <a:xfrm>
                <a:off x="1393371" y="1678075"/>
                <a:ext cx="9405258" cy="4242665"/>
                <a:chOff x="1393371" y="1678075"/>
                <a:chExt cx="9405258" cy="4242665"/>
              </a:xfrm>
            </p:grpSpPr>
            <p:sp>
              <p:nvSpPr>
                <p:cNvPr id="27" name="Google Shape;243;p17">
                  <a:extLst>
                    <a:ext uri="{FF2B5EF4-FFF2-40B4-BE49-F238E27FC236}">
                      <a16:creationId xmlns:a16="http://schemas.microsoft.com/office/drawing/2014/main" id="{006F3C52-0A8F-9037-AB9B-498580E09968}"/>
                    </a:ext>
                  </a:extLst>
                </p:cNvPr>
                <p:cNvSpPr/>
                <p:nvPr/>
              </p:nvSpPr>
              <p:spPr>
                <a:xfrm>
                  <a:off x="1393371" y="1678075"/>
                  <a:ext cx="9405258" cy="4242665"/>
                </a:xfrm>
                <a:prstGeom prst="rect">
                  <a:avLst/>
                </a:prstGeom>
                <a:solidFill>
                  <a:schemeClr val="lt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accent2"/>
                    </a:solidFill>
                    <a:latin typeface="Arial" panose="020B0604020202020204" pitchFamily="34" charset="0"/>
                    <a:ea typeface="Calibri"/>
                    <a:cs typeface="Arial" panose="020B0604020202020204" pitchFamily="34" charset="0"/>
                    <a:sym typeface="Calibri"/>
                  </a:endParaRPr>
                </a:p>
              </p:txBody>
            </p:sp>
            <p:cxnSp>
              <p:nvCxnSpPr>
                <p:cNvPr id="28" name="Google Shape;244;p17">
                  <a:extLst>
                    <a:ext uri="{FF2B5EF4-FFF2-40B4-BE49-F238E27FC236}">
                      <a16:creationId xmlns:a16="http://schemas.microsoft.com/office/drawing/2014/main" id="{0FD8B72B-ECF0-D414-25A5-068F0E9B587F}"/>
                    </a:ext>
                  </a:extLst>
                </p:cNvPr>
                <p:cNvCxnSpPr>
                  <a:stCxn id="27" idx="0"/>
                  <a:endCxn id="27" idx="2"/>
                </p:cNvCxnSpPr>
                <p:nvPr/>
              </p:nvCxnSpPr>
              <p:spPr>
                <a:xfrm>
                  <a:off x="6096000" y="1678075"/>
                  <a:ext cx="0" cy="4242600"/>
                </a:xfrm>
                <a:prstGeom prst="straightConnector1">
                  <a:avLst/>
                </a:prstGeom>
                <a:noFill/>
                <a:ln w="38100" cap="flat" cmpd="sng">
                  <a:solidFill>
                    <a:schemeClr val="accent2"/>
                  </a:solidFill>
                  <a:prstDash val="solid"/>
                  <a:miter lim="800000"/>
                  <a:headEnd type="none" w="sm" len="sm"/>
                  <a:tailEnd type="none" w="sm" len="sm"/>
                </a:ln>
              </p:spPr>
            </p:cxnSp>
            <p:sp>
              <p:nvSpPr>
                <p:cNvPr id="29" name="Google Shape;245;p17">
                  <a:extLst>
                    <a:ext uri="{FF2B5EF4-FFF2-40B4-BE49-F238E27FC236}">
                      <a16:creationId xmlns:a16="http://schemas.microsoft.com/office/drawing/2014/main" id="{2F28BEF8-C446-55DE-5770-C24A54CA8DE7}"/>
                    </a:ext>
                  </a:extLst>
                </p:cNvPr>
                <p:cNvSpPr/>
                <p:nvPr/>
              </p:nvSpPr>
              <p:spPr>
                <a:xfrm rot="5400000">
                  <a:off x="9987280"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dirty="0">
                      <a:solidFill>
                        <a:srgbClr val="000000"/>
                      </a:solidFill>
                      <a:latin typeface="Arial" panose="020B0604020202020204" pitchFamily="34" charset="0"/>
                      <a:ea typeface="Calibri"/>
                      <a:cs typeface="Arial" panose="020B0604020202020204" pitchFamily="34" charset="0"/>
                      <a:sym typeface="Calibri"/>
                    </a:rPr>
                    <a:t>Earth</a:t>
                  </a:r>
                  <a:endParaRPr sz="1400" b="0" i="0" u="none" strike="noStrike" cap="none" dirty="0">
                    <a:solidFill>
                      <a:srgbClr val="000000"/>
                    </a:solidFill>
                    <a:latin typeface="Arial"/>
                    <a:ea typeface="Arial"/>
                    <a:cs typeface="Arial"/>
                    <a:sym typeface="Arial"/>
                  </a:endParaRPr>
                </a:p>
              </p:txBody>
            </p:sp>
            <p:sp>
              <p:nvSpPr>
                <p:cNvPr id="30" name="Google Shape;246;p17">
                  <a:extLst>
                    <a:ext uri="{FF2B5EF4-FFF2-40B4-BE49-F238E27FC236}">
                      <a16:creationId xmlns:a16="http://schemas.microsoft.com/office/drawing/2014/main" id="{9E468A7F-1136-A71F-F29D-4D8096B0932C}"/>
                    </a:ext>
                  </a:extLst>
                </p:cNvPr>
                <p:cNvSpPr/>
                <p:nvPr/>
              </p:nvSpPr>
              <p:spPr>
                <a:xfrm rot="-5400000">
                  <a:off x="1290322"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solidFill>
                        <a:srgbClr val="000000"/>
                      </a:solidFill>
                      <a:latin typeface="Arial" panose="020B0604020202020204" pitchFamily="34" charset="0"/>
                      <a:ea typeface="Calibri"/>
                      <a:cs typeface="Arial" panose="020B0604020202020204" pitchFamily="34" charset="0"/>
                      <a:sym typeface="Calibri"/>
                    </a:rPr>
                    <a:t>Sun</a:t>
                  </a:r>
                  <a:endParaRPr sz="1400" b="0" i="0" u="none" strike="noStrike" cap="none" dirty="0">
                    <a:solidFill>
                      <a:srgbClr val="000000"/>
                    </a:solidFill>
                    <a:latin typeface="Arial"/>
                    <a:ea typeface="Arial"/>
                    <a:cs typeface="Arial"/>
                    <a:sym typeface="Arial"/>
                  </a:endParaRPr>
                </a:p>
              </p:txBody>
            </p:sp>
          </p:grpSp>
          <p:sp>
            <p:nvSpPr>
              <p:cNvPr id="8" name="Google Shape;247;p17">
                <a:extLst>
                  <a:ext uri="{FF2B5EF4-FFF2-40B4-BE49-F238E27FC236}">
                    <a16:creationId xmlns:a16="http://schemas.microsoft.com/office/drawing/2014/main" id="{6C7AB4AD-4206-EA96-5964-7E0BB14F976F}"/>
                  </a:ext>
                </a:extLst>
              </p:cNvPr>
              <p:cNvSpPr/>
              <p:nvPr/>
            </p:nvSpPr>
            <p:spPr>
              <a:xfrm>
                <a:off x="9587776" y="185194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9" name="Google Shape;248;p17">
                <a:extLst>
                  <a:ext uri="{FF2B5EF4-FFF2-40B4-BE49-F238E27FC236}">
                    <a16:creationId xmlns:a16="http://schemas.microsoft.com/office/drawing/2014/main" id="{5ED88E86-CE99-4CCE-6436-36010E1C43A7}"/>
                  </a:ext>
                </a:extLst>
              </p:cNvPr>
              <p:cNvSpPr/>
              <p:nvPr/>
            </p:nvSpPr>
            <p:spPr>
              <a:xfrm>
                <a:off x="9587776" y="255206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0" name="Google Shape;249;p17">
                <a:extLst>
                  <a:ext uri="{FF2B5EF4-FFF2-40B4-BE49-F238E27FC236}">
                    <a16:creationId xmlns:a16="http://schemas.microsoft.com/office/drawing/2014/main" id="{839EF95E-37B0-CB17-2AA3-7FE39C93A8E5}"/>
                  </a:ext>
                </a:extLst>
              </p:cNvPr>
              <p:cNvSpPr/>
              <p:nvPr/>
            </p:nvSpPr>
            <p:spPr>
              <a:xfrm>
                <a:off x="9587776" y="3252041"/>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1" name="Google Shape;250;p17">
                <a:extLst>
                  <a:ext uri="{FF2B5EF4-FFF2-40B4-BE49-F238E27FC236}">
                    <a16:creationId xmlns:a16="http://schemas.microsoft.com/office/drawing/2014/main" id="{4B7C81C0-CF99-EAF7-8230-D1D9961516C3}"/>
                  </a:ext>
                </a:extLst>
              </p:cNvPr>
              <p:cNvSpPr/>
              <p:nvPr/>
            </p:nvSpPr>
            <p:spPr>
              <a:xfrm>
                <a:off x="9587776" y="3952013"/>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2" name="Google Shape;251;p17">
                <a:extLst>
                  <a:ext uri="{FF2B5EF4-FFF2-40B4-BE49-F238E27FC236}">
                    <a16:creationId xmlns:a16="http://schemas.microsoft.com/office/drawing/2014/main" id="{F0578337-1B58-ED67-0A30-F0194E65741E}"/>
                  </a:ext>
                </a:extLst>
              </p:cNvPr>
              <p:cNvSpPr/>
              <p:nvPr/>
            </p:nvSpPr>
            <p:spPr>
              <a:xfrm>
                <a:off x="9587776" y="4651985"/>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 name="Google Shape;252;p17">
                <a:extLst>
                  <a:ext uri="{FF2B5EF4-FFF2-40B4-BE49-F238E27FC236}">
                    <a16:creationId xmlns:a16="http://schemas.microsoft.com/office/drawing/2014/main" id="{BD119BFA-1FD1-ADFA-250F-F46467AFA707}"/>
                  </a:ext>
                </a:extLst>
              </p:cNvPr>
              <p:cNvSpPr/>
              <p:nvPr/>
            </p:nvSpPr>
            <p:spPr>
              <a:xfrm>
                <a:off x="9587776" y="5351957"/>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4" name="Google Shape;253;p17">
                <a:extLst>
                  <a:ext uri="{FF2B5EF4-FFF2-40B4-BE49-F238E27FC236}">
                    <a16:creationId xmlns:a16="http://schemas.microsoft.com/office/drawing/2014/main" id="{BF9B6868-DA3C-B590-0BD9-03C4CE1E25E8}"/>
                  </a:ext>
                </a:extLst>
              </p:cNvPr>
              <p:cNvSpPr/>
              <p:nvPr/>
            </p:nvSpPr>
            <p:spPr>
              <a:xfrm>
                <a:off x="8944433" y="185194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 name="Google Shape;254;p17">
                <a:extLst>
                  <a:ext uri="{FF2B5EF4-FFF2-40B4-BE49-F238E27FC236}">
                    <a16:creationId xmlns:a16="http://schemas.microsoft.com/office/drawing/2014/main" id="{17D577D8-0580-6DEB-DFDB-88BD35EAF236}"/>
                  </a:ext>
                </a:extLst>
              </p:cNvPr>
              <p:cNvSpPr/>
              <p:nvPr/>
            </p:nvSpPr>
            <p:spPr>
              <a:xfrm>
                <a:off x="8944433" y="255206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6" name="Google Shape;255;p17">
                <a:extLst>
                  <a:ext uri="{FF2B5EF4-FFF2-40B4-BE49-F238E27FC236}">
                    <a16:creationId xmlns:a16="http://schemas.microsoft.com/office/drawing/2014/main" id="{0E9B1A44-A3A8-D761-1C08-881F5BA71A21}"/>
                  </a:ext>
                </a:extLst>
              </p:cNvPr>
              <p:cNvSpPr/>
              <p:nvPr/>
            </p:nvSpPr>
            <p:spPr>
              <a:xfrm>
                <a:off x="8944433" y="3252041"/>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7" name="Google Shape;256;p17">
                <a:extLst>
                  <a:ext uri="{FF2B5EF4-FFF2-40B4-BE49-F238E27FC236}">
                    <a16:creationId xmlns:a16="http://schemas.microsoft.com/office/drawing/2014/main" id="{92A06A40-9799-D0A1-8E70-6CD954741DD4}"/>
                  </a:ext>
                </a:extLst>
              </p:cNvPr>
              <p:cNvSpPr/>
              <p:nvPr/>
            </p:nvSpPr>
            <p:spPr>
              <a:xfrm>
                <a:off x="8944433" y="3952013"/>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8" name="Google Shape;257;p17">
                <a:extLst>
                  <a:ext uri="{FF2B5EF4-FFF2-40B4-BE49-F238E27FC236}">
                    <a16:creationId xmlns:a16="http://schemas.microsoft.com/office/drawing/2014/main" id="{89F28D96-06F7-98FD-CB16-087F568672F7}"/>
                  </a:ext>
                </a:extLst>
              </p:cNvPr>
              <p:cNvSpPr/>
              <p:nvPr/>
            </p:nvSpPr>
            <p:spPr>
              <a:xfrm>
                <a:off x="8944433" y="4651985"/>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 name="Google Shape;258;p17">
                <a:extLst>
                  <a:ext uri="{FF2B5EF4-FFF2-40B4-BE49-F238E27FC236}">
                    <a16:creationId xmlns:a16="http://schemas.microsoft.com/office/drawing/2014/main" id="{DD00E647-842D-766E-14D7-112B7E304D56}"/>
                  </a:ext>
                </a:extLst>
              </p:cNvPr>
              <p:cNvSpPr/>
              <p:nvPr/>
            </p:nvSpPr>
            <p:spPr>
              <a:xfrm>
                <a:off x="8944433" y="5351957"/>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cxnSp>
            <p:nvCxnSpPr>
              <p:cNvPr id="20" name="Google Shape;259;p17">
                <a:extLst>
                  <a:ext uri="{FF2B5EF4-FFF2-40B4-BE49-F238E27FC236}">
                    <a16:creationId xmlns:a16="http://schemas.microsoft.com/office/drawing/2014/main" id="{1511C2E9-12A3-2616-BF06-B04075FEC243}"/>
                  </a:ext>
                </a:extLst>
              </p:cNvPr>
              <p:cNvCxnSpPr/>
              <p:nvPr/>
            </p:nvCxnSpPr>
            <p:spPr>
              <a:xfrm rot="10800000">
                <a:off x="2106587" y="5567422"/>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1" name="Google Shape;260;p17">
                <a:extLst>
                  <a:ext uri="{FF2B5EF4-FFF2-40B4-BE49-F238E27FC236}">
                    <a16:creationId xmlns:a16="http://schemas.microsoft.com/office/drawing/2014/main" id="{B2E0402A-90EA-82B7-5D1D-5000959DAADF}"/>
                  </a:ext>
                </a:extLst>
              </p:cNvPr>
              <p:cNvCxnSpPr/>
              <p:nvPr/>
            </p:nvCxnSpPr>
            <p:spPr>
              <a:xfrm rot="10800000">
                <a:off x="2106587" y="4863296"/>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2" name="Google Shape;261;p17">
                <a:extLst>
                  <a:ext uri="{FF2B5EF4-FFF2-40B4-BE49-F238E27FC236}">
                    <a16:creationId xmlns:a16="http://schemas.microsoft.com/office/drawing/2014/main" id="{86923246-EA89-0847-1E75-9F953121468A}"/>
                  </a:ext>
                </a:extLst>
              </p:cNvPr>
              <p:cNvCxnSpPr/>
              <p:nvPr/>
            </p:nvCxnSpPr>
            <p:spPr>
              <a:xfrm rot="10800000">
                <a:off x="2106587" y="4145665"/>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3" name="Google Shape;262;p17">
                <a:extLst>
                  <a:ext uri="{FF2B5EF4-FFF2-40B4-BE49-F238E27FC236}">
                    <a16:creationId xmlns:a16="http://schemas.microsoft.com/office/drawing/2014/main" id="{F4302CE1-A493-564A-36FC-F3FE99281CA3}"/>
                  </a:ext>
                </a:extLst>
              </p:cNvPr>
              <p:cNvCxnSpPr/>
              <p:nvPr/>
            </p:nvCxnSpPr>
            <p:spPr>
              <a:xfrm rot="10800000">
                <a:off x="2106587" y="3464687"/>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4" name="Google Shape;263;p17">
                <a:extLst>
                  <a:ext uri="{FF2B5EF4-FFF2-40B4-BE49-F238E27FC236}">
                    <a16:creationId xmlns:a16="http://schemas.microsoft.com/office/drawing/2014/main" id="{70FBD05A-3E1D-046A-5D82-0ABCE9D51E05}"/>
                  </a:ext>
                </a:extLst>
              </p:cNvPr>
              <p:cNvCxnSpPr/>
              <p:nvPr/>
            </p:nvCxnSpPr>
            <p:spPr>
              <a:xfrm rot="10800000">
                <a:off x="6304344" y="2741121"/>
                <a:ext cx="2480837"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5" name="Google Shape;264;p17">
                <a:extLst>
                  <a:ext uri="{FF2B5EF4-FFF2-40B4-BE49-F238E27FC236}">
                    <a16:creationId xmlns:a16="http://schemas.microsoft.com/office/drawing/2014/main" id="{12A4AA01-7BA5-5F46-B68C-8C069FEF22FC}"/>
                  </a:ext>
                </a:extLst>
              </p:cNvPr>
              <p:cNvCxnSpPr/>
              <p:nvPr/>
            </p:nvCxnSpPr>
            <p:spPr>
              <a:xfrm rot="10800000">
                <a:off x="2106587" y="2064151"/>
                <a:ext cx="6678593" cy="0"/>
              </a:xfrm>
              <a:prstGeom prst="straightConnector1">
                <a:avLst/>
              </a:prstGeom>
              <a:noFill/>
              <a:ln w="76200" cap="flat" cmpd="sng">
                <a:solidFill>
                  <a:schemeClr val="accent1"/>
                </a:solidFill>
                <a:prstDash val="solid"/>
                <a:miter lim="800000"/>
                <a:headEnd type="none" w="sm" len="sm"/>
                <a:tailEnd type="triangle" w="med" len="med"/>
              </a:ln>
            </p:spPr>
          </p:cxnSp>
          <p:sp>
            <p:nvSpPr>
              <p:cNvPr id="26" name="Google Shape;265;p17">
                <a:extLst>
                  <a:ext uri="{FF2B5EF4-FFF2-40B4-BE49-F238E27FC236}">
                    <a16:creationId xmlns:a16="http://schemas.microsoft.com/office/drawing/2014/main" id="{884ABBDD-A0B7-DF9F-E9FF-64374DB445B2}"/>
                  </a:ext>
                </a:extLst>
              </p:cNvPr>
              <p:cNvSpPr/>
              <p:nvPr/>
            </p:nvSpPr>
            <p:spPr>
              <a:xfrm>
                <a:off x="5887656" y="2760413"/>
                <a:ext cx="416688" cy="41668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4" name="Google Shape;266;p17">
              <a:extLst>
                <a:ext uri="{FF2B5EF4-FFF2-40B4-BE49-F238E27FC236}">
                  <a16:creationId xmlns:a16="http://schemas.microsoft.com/office/drawing/2014/main" id="{6F3D71AB-6E36-1BC6-6D8D-BBBAC2BD373D}"/>
                </a:ext>
              </a:extLst>
            </p:cNvPr>
            <p:cNvSpPr/>
            <p:nvPr/>
          </p:nvSpPr>
          <p:spPr>
            <a:xfrm>
              <a:off x="5950224" y="5187034"/>
              <a:ext cx="357809" cy="358354"/>
            </a:xfrm>
            <a:prstGeom prst="ellipse">
              <a:avLst/>
            </a:prstGeom>
            <a:solidFill>
              <a:srgbClr val="0070C0"/>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5" name="Google Shape;267;p17">
              <a:extLst>
                <a:ext uri="{FF2B5EF4-FFF2-40B4-BE49-F238E27FC236}">
                  <a16:creationId xmlns:a16="http://schemas.microsoft.com/office/drawing/2014/main" id="{E05C1371-72CE-698F-CB0F-2E8D27C9ADF1}"/>
                </a:ext>
              </a:extLst>
            </p:cNvPr>
            <p:cNvSpPr/>
            <p:nvPr/>
          </p:nvSpPr>
          <p:spPr>
            <a:xfrm>
              <a:off x="5943516" y="3393646"/>
              <a:ext cx="357809" cy="358354"/>
            </a:xfrm>
            <a:prstGeom prst="ellipse">
              <a:avLst/>
            </a:prstGeom>
            <a:solidFill>
              <a:srgbClr val="0070C0"/>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6" name="Google Shape;268;p17">
              <a:extLst>
                <a:ext uri="{FF2B5EF4-FFF2-40B4-BE49-F238E27FC236}">
                  <a16:creationId xmlns:a16="http://schemas.microsoft.com/office/drawing/2014/main" id="{E809778C-81AC-50E3-A4EA-9F18648D3DE9}"/>
                </a:ext>
              </a:extLst>
            </p:cNvPr>
            <p:cNvSpPr/>
            <p:nvPr/>
          </p:nvSpPr>
          <p:spPr>
            <a:xfrm>
              <a:off x="5970188" y="5872363"/>
              <a:ext cx="357809" cy="358354"/>
            </a:xfrm>
            <a:prstGeom prst="ellipse">
              <a:avLst/>
            </a:prstGeom>
            <a:solidFill>
              <a:srgbClr val="0070C0"/>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19"/>
          <p:cNvSpPr txBox="1">
            <a:spLocks noGrp="1"/>
          </p:cNvSpPr>
          <p:nvPr>
            <p:ph type="title"/>
          </p:nvPr>
        </p:nvSpPr>
        <p:spPr>
          <a:xfrm>
            <a:off x="447094" y="872432"/>
            <a:ext cx="10515600" cy="814387"/>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595959"/>
              </a:buClr>
              <a:buSzPts val="3600"/>
              <a:buFont typeface="Lato Black"/>
              <a:buNone/>
            </a:pP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Greenhouse Effect Simulation</a:t>
            </a:r>
            <a:endParaRPr sz="4200" b="1" i="0" u="none" strike="noStrike" cap="none" dirty="0">
              <a:solidFill>
                <a:srgbClr val="1B75BC"/>
              </a:solidFill>
              <a:latin typeface="Arial"/>
              <a:ea typeface="Arial"/>
              <a:cs typeface="Arial"/>
              <a:sym typeface="Arial"/>
            </a:endParaRPr>
          </a:p>
        </p:txBody>
      </p:sp>
      <p:sp>
        <p:nvSpPr>
          <p:cNvPr id="314" name="Google Shape;314;p19"/>
          <p:cNvSpPr txBox="1">
            <a:spLocks noGrp="1"/>
          </p:cNvSpPr>
          <p:nvPr>
            <p:ph type="body" idx="1"/>
          </p:nvPr>
        </p:nvSpPr>
        <p:spPr>
          <a:xfrm>
            <a:off x="447094" y="1390380"/>
            <a:ext cx="10515600" cy="2483329"/>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200"/>
              </a:spcBef>
              <a:spcAft>
                <a:spcPts val="0"/>
              </a:spcAft>
              <a:buClr>
                <a:schemeClr val="dk1"/>
              </a:buClr>
              <a:buSzPts val="1800"/>
              <a:buFont typeface="Lato"/>
              <a:buAutoNum type="arabicPeriod"/>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Open a device (computer, tablet, or Chromebook).</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57200" marR="0" lvl="0" indent="-342900" algn="l" rtl="0">
              <a:lnSpc>
                <a:spcPct val="100000"/>
              </a:lnSpc>
              <a:spcBef>
                <a:spcPts val="0"/>
              </a:spcBef>
              <a:spcAft>
                <a:spcPts val="0"/>
              </a:spcAft>
              <a:buClr>
                <a:schemeClr val="dk1"/>
              </a:buClr>
              <a:buSzPts val="1800"/>
              <a:buFont typeface="Lato"/>
              <a:buAutoNum type="arabicPeriod"/>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Go to: https://</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phet.colorado.edu</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a:t>
            </a:r>
            <a:r>
              <a:rPr lang="en-US" sz="2000" u="none" strike="noStrike" cap="none" dirty="0" err="1">
                <a:solidFill>
                  <a:schemeClr val="dk1"/>
                </a:solidFill>
                <a:latin typeface="Arial" panose="020B0604020202020204" pitchFamily="34" charset="0"/>
                <a:ea typeface="Lato"/>
                <a:cs typeface="Arial" panose="020B0604020202020204" pitchFamily="34" charset="0"/>
                <a:sym typeface="Lato"/>
              </a:rPr>
              <a:t>en</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/simulations/greenhouse-effect/about</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57200" marR="0" lvl="0" indent="-342900" algn="l" rtl="0">
              <a:lnSpc>
                <a:spcPct val="100000"/>
              </a:lnSpc>
              <a:spcBef>
                <a:spcPts val="0"/>
              </a:spcBef>
              <a:spcAft>
                <a:spcPts val="0"/>
              </a:spcAft>
              <a:buClr>
                <a:schemeClr val="dk1"/>
              </a:buClr>
              <a:buSzPts val="1800"/>
              <a:buFont typeface="Lato"/>
              <a:buAutoNum type="arabicPeriod"/>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Click “Play” to start the simulation.</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57200" marR="0" lvl="0" indent="-342900" algn="l" rtl="0">
              <a:lnSpc>
                <a:spcPct val="100000"/>
              </a:lnSpc>
              <a:spcBef>
                <a:spcPts val="0"/>
              </a:spcBef>
              <a:spcAft>
                <a:spcPts val="0"/>
              </a:spcAft>
              <a:buClr>
                <a:schemeClr val="dk1"/>
              </a:buClr>
              <a:buSzPts val="1800"/>
              <a:buFont typeface="Lato"/>
              <a:buAutoNum type="arabicPeriod"/>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Wait a few minutes for it to load.</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342900" marR="0" lvl="0" indent="-228600" algn="l" rtl="0">
              <a:lnSpc>
                <a:spcPct val="100000"/>
              </a:lnSpc>
              <a:spcBef>
                <a:spcPts val="1200"/>
              </a:spcBef>
              <a:spcAft>
                <a:spcPts val="0"/>
              </a:spcAft>
              <a:buClr>
                <a:schemeClr val="dk1"/>
              </a:buClr>
              <a:buSzPts val="1100"/>
              <a:buFont typeface="Arial"/>
              <a:buNone/>
            </a:pPr>
            <a:endParaRPr sz="18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342900" marR="0" lvl="0" indent="-228600" algn="l" rtl="0">
              <a:lnSpc>
                <a:spcPct val="100000"/>
              </a:lnSpc>
              <a:spcBef>
                <a:spcPts val="1200"/>
              </a:spcBef>
              <a:spcAft>
                <a:spcPts val="0"/>
              </a:spcAft>
              <a:buClr>
                <a:srgbClr val="3A3838"/>
              </a:buClr>
              <a:buSzPts val="1800"/>
              <a:buFont typeface="Calibri"/>
              <a:buNone/>
            </a:pPr>
            <a:endParaRPr sz="180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pic>
        <p:nvPicPr>
          <p:cNvPr id="315" name="Google Shape;315;p19"/>
          <p:cNvPicPr preferRelativeResize="0"/>
          <p:nvPr/>
        </p:nvPicPr>
        <p:blipFill rotWithShape="1">
          <a:blip r:embed="rId3">
            <a:alphaModFix/>
          </a:blip>
          <a:srcRect t="12865" b="9581"/>
          <a:stretch/>
        </p:blipFill>
        <p:spPr>
          <a:xfrm>
            <a:off x="1983193" y="2926436"/>
            <a:ext cx="8782150" cy="3254038"/>
          </a:xfrm>
          <a:prstGeom prst="rect">
            <a:avLst/>
          </a:prstGeom>
          <a:noFill/>
          <a:ln>
            <a:noFill/>
          </a:ln>
        </p:spPr>
      </p:pic>
      <p:cxnSp>
        <p:nvCxnSpPr>
          <p:cNvPr id="316" name="Google Shape;316;p19"/>
          <p:cNvCxnSpPr/>
          <p:nvPr/>
        </p:nvCxnSpPr>
        <p:spPr>
          <a:xfrm flipH="1">
            <a:off x="8087689" y="2680904"/>
            <a:ext cx="955267" cy="986246"/>
          </a:xfrm>
          <a:prstGeom prst="straightConnector1">
            <a:avLst/>
          </a:prstGeom>
          <a:noFill/>
          <a:ln w="28575" cap="flat" cmpd="sng">
            <a:solidFill>
              <a:srgbClr val="FF0000"/>
            </a:solidFill>
            <a:prstDash val="solid"/>
            <a:miter lim="800000"/>
            <a:headEnd type="none" w="sm" len="sm"/>
            <a:tailEnd type="stealth" w="lg" len="lg"/>
          </a:ln>
        </p:spPr>
      </p:cxnSp>
      <p:cxnSp>
        <p:nvCxnSpPr>
          <p:cNvPr id="317" name="Google Shape;317;p19"/>
          <p:cNvCxnSpPr/>
          <p:nvPr/>
        </p:nvCxnSpPr>
        <p:spPr>
          <a:xfrm>
            <a:off x="2769866" y="5107975"/>
            <a:ext cx="509986" cy="744710"/>
          </a:xfrm>
          <a:prstGeom prst="straightConnector1">
            <a:avLst/>
          </a:prstGeom>
          <a:noFill/>
          <a:ln w="28575" cap="flat" cmpd="sng">
            <a:solidFill>
              <a:srgbClr val="FF0000"/>
            </a:solidFill>
            <a:prstDash val="solid"/>
            <a:miter lim="800000"/>
            <a:headEnd type="none" w="sm" len="sm"/>
            <a:tailEnd type="stealth" w="lg" len="lg"/>
          </a:ln>
        </p:spPr>
      </p:cxnSp>
      <p:sp>
        <p:nvSpPr>
          <p:cNvPr id="318" name="Google Shape;318;p19"/>
          <p:cNvSpPr txBox="1"/>
          <p:nvPr/>
        </p:nvSpPr>
        <p:spPr>
          <a:xfrm>
            <a:off x="8378867" y="2349894"/>
            <a:ext cx="2314959"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solidFill>
                  <a:srgbClr val="FF0000"/>
                </a:solidFill>
                <a:latin typeface="Arial" panose="020B0604020202020204" pitchFamily="34" charset="0"/>
                <a:ea typeface="Lato"/>
                <a:cs typeface="Arial" panose="020B0604020202020204" pitchFamily="34" charset="0"/>
                <a:sym typeface="Lato"/>
              </a:rPr>
              <a:t>Click Arrow to Run</a:t>
            </a:r>
            <a:endParaRPr sz="1400" b="0" i="0" u="none" strike="noStrike" cap="none" dirty="0">
              <a:solidFill>
                <a:srgbClr val="000000"/>
              </a:solidFill>
              <a:latin typeface="Arial"/>
              <a:ea typeface="Arial"/>
              <a:cs typeface="Arial"/>
              <a:sym typeface="Arial"/>
            </a:endParaRPr>
          </a:p>
        </p:txBody>
      </p:sp>
      <p:sp>
        <p:nvSpPr>
          <p:cNvPr id="319" name="Google Shape;319;p19"/>
          <p:cNvSpPr txBox="1"/>
          <p:nvPr/>
        </p:nvSpPr>
        <p:spPr>
          <a:xfrm>
            <a:off x="1905697" y="4405190"/>
            <a:ext cx="2233214"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solidFill>
                  <a:srgbClr val="FF0000"/>
                </a:solidFill>
                <a:latin typeface="Arial" panose="020B0604020202020204" pitchFamily="34" charset="0"/>
                <a:ea typeface="Lato"/>
                <a:cs typeface="Arial" panose="020B0604020202020204" pitchFamily="34" charset="0"/>
                <a:sym typeface="Lato"/>
              </a:rPr>
              <a:t>Click Button to Download</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20"/>
          <p:cNvSpPr txBox="1">
            <a:spLocks noGrp="1"/>
          </p:cNvSpPr>
          <p:nvPr>
            <p:ph type="body" idx="1"/>
          </p:nvPr>
        </p:nvSpPr>
        <p:spPr>
          <a:xfrm>
            <a:off x="674306" y="1043842"/>
            <a:ext cx="9951124" cy="608554"/>
          </a:xfrm>
          <a:prstGeom prst="rect">
            <a:avLst/>
          </a:prstGeom>
          <a:noFill/>
          <a:ln>
            <a:noFill/>
          </a:ln>
        </p:spPr>
        <p:txBody>
          <a:bodyPr spcFirstLastPara="1" wrap="square" lIns="91425" tIns="45700" rIns="91425" bIns="45700" anchor="t" anchorCtr="0">
            <a:noAutofit/>
          </a:bodyPr>
          <a:lstStyle/>
          <a:p>
            <a:pPr marL="342900" marR="0" lvl="0" indent="-228600" algn="l" rtl="0">
              <a:lnSpc>
                <a:spcPct val="100000"/>
              </a:lnSpc>
              <a:spcBef>
                <a:spcPts val="600"/>
              </a:spcBef>
              <a:spcAft>
                <a:spcPts val="0"/>
              </a:spcAft>
              <a:buClr>
                <a:schemeClr val="dk1"/>
              </a:buClr>
              <a:buSzPts val="1100"/>
              <a:buFont typeface="Arial"/>
              <a:buNone/>
            </a:pPr>
            <a:r>
              <a:rPr lang="en-US" sz="1800" u="none" strike="noStrike" cap="none" dirty="0">
                <a:solidFill>
                  <a:schemeClr val="dk1"/>
                </a:solidFill>
                <a:latin typeface="Arial" panose="020B0604020202020204" pitchFamily="34" charset="0"/>
                <a:ea typeface="Lato"/>
                <a:cs typeface="Arial" panose="020B0604020202020204" pitchFamily="34" charset="0"/>
                <a:sym typeface="Lato"/>
              </a:rPr>
              <a:t>1. Double-click the ‘Photons’ simulation.                                     2. Click Start Sunlight.</a:t>
            </a:r>
            <a:endParaRPr sz="18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342900" marR="0" lvl="0" indent="-228600" algn="l" rtl="0">
              <a:lnSpc>
                <a:spcPct val="100000"/>
              </a:lnSpc>
              <a:spcBef>
                <a:spcPts val="600"/>
              </a:spcBef>
              <a:spcAft>
                <a:spcPts val="0"/>
              </a:spcAft>
              <a:buClr>
                <a:srgbClr val="3A3838"/>
              </a:buClr>
              <a:buSzPts val="1800"/>
              <a:buFont typeface="Calibri"/>
              <a:buNone/>
            </a:pPr>
            <a:endParaRPr sz="1800" u="none" strike="noStrike" cap="none" dirty="0">
              <a:solidFill>
                <a:srgbClr val="595959"/>
              </a:solidFill>
              <a:latin typeface="Arial" panose="020B0604020202020204" pitchFamily="34" charset="0"/>
              <a:ea typeface="Lato"/>
              <a:cs typeface="Arial" panose="020B0604020202020204" pitchFamily="34" charset="0"/>
              <a:sym typeface="Lato"/>
            </a:endParaRPr>
          </a:p>
        </p:txBody>
      </p:sp>
      <p:pic>
        <p:nvPicPr>
          <p:cNvPr id="328" name="Google Shape;328;p20"/>
          <p:cNvPicPr preferRelativeResize="0"/>
          <p:nvPr/>
        </p:nvPicPr>
        <p:blipFill rotWithShape="1">
          <a:blip r:embed="rId3">
            <a:alphaModFix/>
          </a:blip>
          <a:srcRect/>
          <a:stretch/>
        </p:blipFill>
        <p:spPr>
          <a:xfrm>
            <a:off x="919508" y="2162754"/>
            <a:ext cx="5030874" cy="2889656"/>
          </a:xfrm>
          <a:prstGeom prst="rect">
            <a:avLst/>
          </a:prstGeom>
          <a:noFill/>
          <a:ln>
            <a:noFill/>
          </a:ln>
        </p:spPr>
      </p:pic>
      <p:pic>
        <p:nvPicPr>
          <p:cNvPr id="329" name="Google Shape;329;p20"/>
          <p:cNvPicPr preferRelativeResize="0"/>
          <p:nvPr/>
        </p:nvPicPr>
        <p:blipFill rotWithShape="1">
          <a:blip r:embed="rId4">
            <a:alphaModFix/>
          </a:blip>
          <a:srcRect/>
          <a:stretch/>
        </p:blipFill>
        <p:spPr>
          <a:xfrm>
            <a:off x="6241620" y="2141760"/>
            <a:ext cx="5348866" cy="3120746"/>
          </a:xfrm>
          <a:prstGeom prst="rect">
            <a:avLst/>
          </a:prstGeom>
          <a:noFill/>
          <a:ln>
            <a:noFill/>
          </a:ln>
        </p:spPr>
      </p:pic>
      <p:cxnSp>
        <p:nvCxnSpPr>
          <p:cNvPr id="330" name="Google Shape;330;p20"/>
          <p:cNvCxnSpPr/>
          <p:nvPr/>
        </p:nvCxnSpPr>
        <p:spPr>
          <a:xfrm>
            <a:off x="7481325" y="1476533"/>
            <a:ext cx="537300" cy="1650900"/>
          </a:xfrm>
          <a:prstGeom prst="straightConnector1">
            <a:avLst/>
          </a:prstGeom>
          <a:noFill/>
          <a:ln w="28575" cap="flat" cmpd="sng">
            <a:solidFill>
              <a:srgbClr val="FF0000"/>
            </a:solidFill>
            <a:prstDash val="solid"/>
            <a:miter lim="800000"/>
            <a:headEnd type="none" w="sm" len="sm"/>
            <a:tailEnd type="stealth" w="lg" len="lg"/>
          </a:ln>
        </p:spPr>
      </p:cxnSp>
      <p:cxnSp>
        <p:nvCxnSpPr>
          <p:cNvPr id="331" name="Google Shape;331;p20"/>
          <p:cNvCxnSpPr/>
          <p:nvPr/>
        </p:nvCxnSpPr>
        <p:spPr>
          <a:xfrm>
            <a:off x="3483125" y="1476533"/>
            <a:ext cx="220500" cy="1650900"/>
          </a:xfrm>
          <a:prstGeom prst="straightConnector1">
            <a:avLst/>
          </a:prstGeom>
          <a:noFill/>
          <a:ln w="28575" cap="flat" cmpd="sng">
            <a:solidFill>
              <a:srgbClr val="FF0000"/>
            </a:solidFill>
            <a:prstDash val="solid"/>
            <a:miter lim="800000"/>
            <a:headEnd type="none" w="sm" len="sm"/>
            <a:tailEnd type="stealth" w="lg" len="lg"/>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21"/>
          <p:cNvSpPr txBox="1"/>
          <p:nvPr/>
        </p:nvSpPr>
        <p:spPr>
          <a:xfrm>
            <a:off x="512915" y="805910"/>
            <a:ext cx="10242546" cy="48053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600"/>
              </a:spcAft>
              <a:buClr>
                <a:srgbClr val="000000"/>
              </a:buClr>
              <a:buSzPts val="18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1. Move the slider in the </a:t>
            </a:r>
            <a:r>
              <a:rPr lang="en-US" sz="2000" u="none" strike="noStrike" cap="none" dirty="0">
                <a:solidFill>
                  <a:srgbClr val="1B75BC"/>
                </a:solidFill>
                <a:latin typeface="Arial" panose="020B0604020202020204" pitchFamily="34" charset="0"/>
                <a:ea typeface="Lato"/>
                <a:cs typeface="Arial" panose="020B0604020202020204" pitchFamily="34" charset="0"/>
                <a:sym typeface="Lato"/>
              </a:rPr>
              <a:t>‘Greenhouse Gas Concentration’ </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box.</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600"/>
              </a:spcAft>
              <a:buClr>
                <a:srgbClr val="000000"/>
              </a:buClr>
              <a:buSzPts val="18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2. Watch the </a:t>
            </a:r>
            <a:r>
              <a:rPr lang="en-US" sz="2000" u="none" strike="noStrike" cap="none" dirty="0">
                <a:solidFill>
                  <a:srgbClr val="C00000"/>
                </a:solidFill>
                <a:latin typeface="Arial" panose="020B0604020202020204" pitchFamily="34" charset="0"/>
                <a:ea typeface="Lato"/>
                <a:cs typeface="Arial" panose="020B0604020202020204" pitchFamily="34" charset="0"/>
                <a:sym typeface="Lato"/>
              </a:rPr>
              <a:t>temperature number in the bottom left</a:t>
            </a:r>
            <a:r>
              <a:rPr lang="en-US" sz="2000" u="none" strike="noStrike" cap="none" dirty="0">
                <a:solidFill>
                  <a:srgbClr val="595959"/>
                </a:solidFill>
                <a:latin typeface="Arial" panose="020B0604020202020204" pitchFamily="34" charset="0"/>
                <a:ea typeface="Lato"/>
                <a:cs typeface="Arial" panose="020B0604020202020204" pitchFamily="34" charset="0"/>
                <a:sym typeface="Lato"/>
              </a:rPr>
              <a:t> </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as it changes.</a:t>
            </a:r>
            <a:endParaRPr sz="2000" b="0" i="0" u="none" strike="noStrike" cap="none" dirty="0">
              <a:solidFill>
                <a:schemeClr val="dk1"/>
              </a:solidFill>
              <a:latin typeface="Arial"/>
              <a:ea typeface="Arial"/>
              <a:cs typeface="Arial"/>
              <a:sym typeface="Arial"/>
            </a:endParaRPr>
          </a:p>
        </p:txBody>
      </p:sp>
      <p:grpSp>
        <p:nvGrpSpPr>
          <p:cNvPr id="340" name="Google Shape;340;p21"/>
          <p:cNvGrpSpPr/>
          <p:nvPr/>
        </p:nvGrpSpPr>
        <p:grpSpPr>
          <a:xfrm>
            <a:off x="1889410" y="1720183"/>
            <a:ext cx="8413179" cy="4331907"/>
            <a:chOff x="4846196" y="883251"/>
            <a:chExt cx="6991914" cy="3488620"/>
          </a:xfrm>
        </p:grpSpPr>
        <p:pic>
          <p:nvPicPr>
            <p:cNvPr id="341" name="Google Shape;341;p21" descr="A screenshot of a video game&#10;&#10;Description automatically generated"/>
            <p:cNvPicPr preferRelativeResize="0"/>
            <p:nvPr/>
          </p:nvPicPr>
          <p:blipFill rotWithShape="1">
            <a:blip r:embed="rId3">
              <a:alphaModFix/>
            </a:blip>
            <a:srcRect/>
            <a:stretch/>
          </p:blipFill>
          <p:spPr>
            <a:xfrm>
              <a:off x="4846196" y="883251"/>
              <a:ext cx="6991914" cy="3488620"/>
            </a:xfrm>
            <a:prstGeom prst="rect">
              <a:avLst/>
            </a:prstGeom>
            <a:noFill/>
            <a:ln>
              <a:noFill/>
            </a:ln>
          </p:spPr>
        </p:pic>
        <p:sp>
          <p:nvSpPr>
            <p:cNvPr id="342" name="Google Shape;342;p21"/>
            <p:cNvSpPr/>
            <p:nvPr/>
          </p:nvSpPr>
          <p:spPr>
            <a:xfrm>
              <a:off x="10380518" y="2423133"/>
              <a:ext cx="389127" cy="387623"/>
            </a:xfrm>
            <a:prstGeom prst="ellipse">
              <a:avLst/>
            </a:prstGeom>
            <a:noFill/>
            <a:ln w="28575"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43" name="Google Shape;343;p21"/>
            <p:cNvSpPr/>
            <p:nvPr/>
          </p:nvSpPr>
          <p:spPr>
            <a:xfrm>
              <a:off x="9508446" y="1157409"/>
              <a:ext cx="1857991" cy="2032062"/>
            </a:xfrm>
            <a:prstGeom prst="ellipse">
              <a:avLst/>
            </a:prstGeom>
            <a:noFill/>
            <a:ln w="47625"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44" name="Google Shape;344;p21"/>
            <p:cNvSpPr/>
            <p:nvPr/>
          </p:nvSpPr>
          <p:spPr>
            <a:xfrm>
              <a:off x="5458878" y="3415312"/>
              <a:ext cx="1363937" cy="749643"/>
            </a:xfrm>
            <a:prstGeom prst="ellipse">
              <a:avLst/>
            </a:prstGeom>
            <a:noFill/>
            <a:ln w="412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22"/>
          <p:cNvSpPr txBox="1"/>
          <p:nvPr/>
        </p:nvSpPr>
        <p:spPr>
          <a:xfrm>
            <a:off x="489165" y="731742"/>
            <a:ext cx="10242546" cy="48053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600"/>
              </a:spcAft>
              <a:buClr>
                <a:schemeClr val="dk1"/>
              </a:buClr>
              <a:buSzPts val="11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Try it out:</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57200" marR="0" lvl="0" indent="-342900" algn="l" rtl="0">
              <a:lnSpc>
                <a:spcPct val="100000"/>
              </a:lnSpc>
              <a:spcBef>
                <a:spcPts val="0"/>
              </a:spcBef>
              <a:spcAft>
                <a:spcPts val="600"/>
              </a:spcAft>
              <a:buClr>
                <a:srgbClr val="F1B424"/>
              </a:buClr>
              <a:buSzPts val="18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Open the calendar in the simulation.</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57200" marR="0" lvl="0" indent="-342900" algn="l" rtl="0">
              <a:lnSpc>
                <a:spcPct val="100000"/>
              </a:lnSpc>
              <a:spcBef>
                <a:spcPts val="0"/>
              </a:spcBef>
              <a:spcAft>
                <a:spcPts val="600"/>
              </a:spcAft>
              <a:buClr>
                <a:srgbClr val="F1B424"/>
              </a:buClr>
              <a:buSzPts val="18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Choose </a:t>
            </a:r>
            <a:r>
              <a:rPr lang="en-US" sz="2000" u="none" strike="noStrike" cap="none" dirty="0">
                <a:solidFill>
                  <a:srgbClr val="548135"/>
                </a:solidFill>
                <a:latin typeface="Arial" panose="020B0604020202020204" pitchFamily="34" charset="0"/>
                <a:ea typeface="Lato"/>
                <a:cs typeface="Arial" panose="020B0604020202020204" pitchFamily="34" charset="0"/>
                <a:sym typeface="Lato"/>
              </a:rPr>
              <a:t>“Today,” “1750,” </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and </a:t>
            </a:r>
            <a:r>
              <a:rPr lang="en-US" sz="2000" u="none" strike="noStrike" cap="none" dirty="0">
                <a:solidFill>
                  <a:srgbClr val="548135"/>
                </a:solidFill>
                <a:latin typeface="Arial" panose="020B0604020202020204" pitchFamily="34" charset="0"/>
                <a:ea typeface="Lato"/>
                <a:cs typeface="Arial" panose="020B0604020202020204" pitchFamily="34" charset="0"/>
                <a:sym typeface="Lato"/>
              </a:rPr>
              <a:t>“Ice Age.”</a:t>
            </a:r>
            <a:endParaRPr sz="2000" u="none" strike="noStrike" cap="none" dirty="0">
              <a:solidFill>
                <a:srgbClr val="548135"/>
              </a:solidFill>
              <a:latin typeface="Arial" panose="020B0604020202020204" pitchFamily="34" charset="0"/>
              <a:ea typeface="Lato"/>
              <a:cs typeface="Arial" panose="020B0604020202020204" pitchFamily="34" charset="0"/>
              <a:sym typeface="Lato"/>
            </a:endParaRPr>
          </a:p>
          <a:p>
            <a:pPr marL="457200" marR="0" lvl="0" indent="-342900" algn="l" rtl="0">
              <a:lnSpc>
                <a:spcPct val="100000"/>
              </a:lnSpc>
              <a:spcBef>
                <a:spcPts val="0"/>
              </a:spcBef>
              <a:spcAft>
                <a:spcPts val="600"/>
              </a:spcAft>
              <a:buClr>
                <a:srgbClr val="F1B424"/>
              </a:buClr>
              <a:buSzPts val="18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Write down the amounts of carbon dioxide (CO₂), methane (CH₄), and nitrous oxide (N₂O) you see for each time period.</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342900" marR="0" lvl="0" indent="-228600" algn="l" rtl="0">
              <a:lnSpc>
                <a:spcPct val="90000"/>
              </a:lnSpc>
              <a:spcBef>
                <a:spcPts val="1200"/>
              </a:spcBef>
              <a:spcAft>
                <a:spcPts val="0"/>
              </a:spcAft>
              <a:buClr>
                <a:srgbClr val="3A3838"/>
              </a:buClr>
              <a:buSzPts val="1800"/>
              <a:buFont typeface="Calibri"/>
              <a:buNone/>
            </a:pPr>
            <a:endParaRPr sz="1800" u="none" strike="noStrike" cap="none" dirty="0">
              <a:solidFill>
                <a:srgbClr val="3A3838"/>
              </a:solidFill>
              <a:latin typeface="Arial" panose="020B0604020202020204" pitchFamily="34" charset="0"/>
              <a:ea typeface="Calibri"/>
              <a:cs typeface="Arial" panose="020B0604020202020204" pitchFamily="34" charset="0"/>
              <a:sym typeface="Calibri"/>
            </a:endParaRPr>
          </a:p>
        </p:txBody>
      </p:sp>
      <p:pic>
        <p:nvPicPr>
          <p:cNvPr id="353" name="Google Shape;353;p22" descr="Diagram&#10;&#10;Description automatically generated"/>
          <p:cNvPicPr preferRelativeResize="0"/>
          <p:nvPr/>
        </p:nvPicPr>
        <p:blipFill rotWithShape="1">
          <a:blip r:embed="rId3">
            <a:alphaModFix/>
          </a:blip>
          <a:srcRect/>
          <a:stretch/>
        </p:blipFill>
        <p:spPr>
          <a:xfrm>
            <a:off x="2530259" y="2738815"/>
            <a:ext cx="7131481" cy="3523555"/>
          </a:xfrm>
          <a:prstGeom prst="rect">
            <a:avLst/>
          </a:prstGeom>
          <a:noFill/>
          <a:ln>
            <a:noFill/>
          </a:ln>
        </p:spPr>
      </p:pic>
      <p:sp>
        <p:nvSpPr>
          <p:cNvPr id="354" name="Google Shape;354;p22"/>
          <p:cNvSpPr/>
          <p:nvPr/>
        </p:nvSpPr>
        <p:spPr>
          <a:xfrm>
            <a:off x="8462682" y="3917576"/>
            <a:ext cx="421341" cy="430305"/>
          </a:xfrm>
          <a:prstGeom prst="ellipse">
            <a:avLst/>
          </a:prstGeom>
          <a:noFill/>
          <a:ln w="28575"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pic>
        <p:nvPicPr>
          <p:cNvPr id="362" name="Google Shape;362;p23" descr="A picture containing screenshot, design, illustration&#10;&#10;Description automatically generated">
            <a:hlinkClick r:id="rId3"/>
          </p:cNvPr>
          <p:cNvPicPr preferRelativeResize="0"/>
          <p:nvPr/>
        </p:nvPicPr>
        <p:blipFill rotWithShape="1">
          <a:blip r:embed="rId4">
            <a:alphaModFix/>
          </a:blip>
          <a:srcRect/>
          <a:stretch/>
        </p:blipFill>
        <p:spPr>
          <a:xfrm>
            <a:off x="2313102" y="1624808"/>
            <a:ext cx="7565795" cy="4255759"/>
          </a:xfrm>
          <a:prstGeom prst="rect">
            <a:avLst/>
          </a:prstGeom>
          <a:noFill/>
          <a:ln w="3175">
            <a:solidFill>
              <a:schemeClr val="tx1">
                <a:lumMod val="50000"/>
                <a:lumOff val="50000"/>
              </a:schemeClr>
            </a:solidFill>
          </a:ln>
        </p:spPr>
      </p:pic>
      <p:sp>
        <p:nvSpPr>
          <p:cNvPr id="363" name="Google Shape;363;p23"/>
          <p:cNvSpPr txBox="1"/>
          <p:nvPr/>
        </p:nvSpPr>
        <p:spPr>
          <a:xfrm>
            <a:off x="1917604" y="5999731"/>
            <a:ext cx="8356792"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u="sng" strike="noStrike" cap="none" dirty="0">
                <a:solidFill>
                  <a:srgbClr val="0000FF"/>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https://www.youtube.com/watch?v=SN5-DnOHQmE</a:t>
            </a:r>
            <a:r>
              <a:rPr lang="en-US" sz="1800" u="none" strike="noStrike" cap="none" dirty="0">
                <a:solidFill>
                  <a:schemeClr val="dk1"/>
                </a:solidFill>
                <a:latin typeface="Arial" panose="020B0604020202020204" pitchFamily="34" charset="0"/>
                <a:ea typeface="Calibri"/>
                <a:cs typeface="Arial" panose="020B0604020202020204" pitchFamily="34" charset="0"/>
                <a:sym typeface="Calibri"/>
              </a:rPr>
              <a:t> </a:t>
            </a:r>
            <a:endParaRPr sz="18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
        <p:nvSpPr>
          <p:cNvPr id="364" name="Google Shape;364;p23"/>
          <p:cNvSpPr txBox="1"/>
          <p:nvPr/>
        </p:nvSpPr>
        <p:spPr>
          <a:xfrm>
            <a:off x="573974" y="877596"/>
            <a:ext cx="11044052" cy="628048"/>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595959"/>
              </a:buClr>
              <a:buSzPts val="3600"/>
              <a:buFont typeface="Lato Black"/>
              <a:buNone/>
            </a:pP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What is the Greenhouse Effect?</a:t>
            </a:r>
            <a:endParaRPr sz="4200" b="1" i="0" u="none" strike="noStrike" cap="none" dirty="0">
              <a:solidFill>
                <a:srgbClr val="1B75BC"/>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24"/>
          <p:cNvSpPr txBox="1">
            <a:spLocks noGrp="1"/>
          </p:cNvSpPr>
          <p:nvPr>
            <p:ph type="title"/>
          </p:nvPr>
        </p:nvSpPr>
        <p:spPr>
          <a:xfrm>
            <a:off x="499966" y="831954"/>
            <a:ext cx="10515600" cy="64434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Discussion</a:t>
            </a:r>
            <a:endParaRPr sz="4200" b="1" i="0" u="none" strike="noStrike" cap="none" dirty="0">
              <a:solidFill>
                <a:srgbClr val="1B75BC"/>
              </a:solidFill>
              <a:latin typeface="Arial"/>
              <a:ea typeface="Arial"/>
              <a:cs typeface="Arial"/>
              <a:sym typeface="Arial"/>
            </a:endParaRPr>
          </a:p>
        </p:txBody>
      </p:sp>
      <p:sp>
        <p:nvSpPr>
          <p:cNvPr id="373" name="Google Shape;373;p24"/>
          <p:cNvSpPr txBox="1"/>
          <p:nvPr/>
        </p:nvSpPr>
        <p:spPr>
          <a:xfrm>
            <a:off x="499966" y="1989747"/>
            <a:ext cx="4617178" cy="2616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a:solidFill>
                  <a:schemeClr val="tx1"/>
                </a:solidFill>
                <a:latin typeface="Arial" panose="020B0604020202020204" pitchFamily="34" charset="0"/>
                <a:ea typeface="Lato"/>
                <a:cs typeface="Arial" panose="020B0604020202020204" pitchFamily="34" charset="0"/>
                <a:sym typeface="Lato"/>
              </a:rPr>
              <a:t>Have you ever sat in a car that is parked in the sun? </a:t>
            </a:r>
            <a:endParaRPr sz="2000" u="none" strike="noStrike" cap="none" dirty="0">
              <a:solidFill>
                <a:schemeClr val="tx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000"/>
              <a:buFont typeface="Arial"/>
              <a:buNone/>
            </a:pPr>
            <a:endParaRPr sz="2000" u="none" strike="noStrike" cap="none" dirty="0">
              <a:solidFill>
                <a:schemeClr val="tx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a:solidFill>
                  <a:schemeClr val="tx1"/>
                </a:solidFill>
                <a:latin typeface="Arial" panose="020B0604020202020204" pitchFamily="34" charset="0"/>
                <a:ea typeface="Lato"/>
                <a:cs typeface="Arial" panose="020B0604020202020204" pitchFamily="34" charset="0"/>
                <a:sym typeface="Lato"/>
              </a:rPr>
              <a:t>How did it feel?</a:t>
            </a:r>
            <a:endParaRPr sz="2000" u="none" strike="noStrike" cap="none" dirty="0">
              <a:solidFill>
                <a:schemeClr val="tx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000"/>
              <a:buFont typeface="Arial"/>
              <a:buNone/>
            </a:pPr>
            <a:endParaRPr sz="2000" u="none" strike="noStrike" cap="none" dirty="0">
              <a:solidFill>
                <a:schemeClr val="tx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a:solidFill>
                  <a:schemeClr val="tx1"/>
                </a:solidFill>
                <a:latin typeface="Arial" panose="020B0604020202020204" pitchFamily="34" charset="0"/>
                <a:ea typeface="Lato"/>
                <a:cs typeface="Arial" panose="020B0604020202020204" pitchFamily="34" charset="0"/>
                <a:sym typeface="Lato"/>
              </a:rPr>
              <a:t>Have you experienced anything similar?</a:t>
            </a:r>
            <a:endParaRPr sz="2000" u="none" strike="noStrike" cap="none" dirty="0">
              <a:solidFill>
                <a:schemeClr val="tx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120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374" name="Google Shape;374;p24" descr="A picture containing graphical user interface&#10;&#10;Description automatically generated"/>
          <p:cNvPicPr preferRelativeResize="0"/>
          <p:nvPr/>
        </p:nvPicPr>
        <p:blipFill rotWithShape="1">
          <a:blip r:embed="rId3">
            <a:alphaModFix/>
          </a:blip>
          <a:srcRect/>
          <a:stretch/>
        </p:blipFill>
        <p:spPr>
          <a:xfrm>
            <a:off x="5674003" y="1002375"/>
            <a:ext cx="6018031" cy="51760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25"/>
          <p:cNvSpPr txBox="1"/>
          <p:nvPr/>
        </p:nvSpPr>
        <p:spPr>
          <a:xfrm>
            <a:off x="478508" y="1063388"/>
            <a:ext cx="5463113" cy="34008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u="none" strike="noStrike" cap="none" dirty="0">
                <a:solidFill>
                  <a:srgbClr val="595959"/>
                </a:solidFill>
                <a:latin typeface="Arial" panose="020B0604020202020204" pitchFamily="34" charset="0"/>
                <a:ea typeface="Lato"/>
                <a:cs typeface="Arial" panose="020B0604020202020204" pitchFamily="34" charset="0"/>
                <a:sym typeface="Lato"/>
              </a:rPr>
              <a:t>Scientists agree that human activity is causing more greenhouse gases in the atmosphere, leading to a heating of the earth and what is known as global climate change. </a:t>
            </a:r>
            <a:endParaRPr sz="2000" u="none" strike="noStrike" cap="none" dirty="0">
              <a:solidFill>
                <a:srgbClr val="595959"/>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1200"/>
              </a:spcBef>
              <a:spcAft>
                <a:spcPts val="0"/>
              </a:spcAft>
              <a:buClr>
                <a:srgbClr val="000000"/>
              </a:buClr>
              <a:buSzPts val="2000"/>
              <a:buFont typeface="Arial"/>
              <a:buNone/>
            </a:pPr>
            <a:r>
              <a:rPr lang="en-US" sz="2000" u="none" strike="noStrike" cap="none" dirty="0">
                <a:solidFill>
                  <a:srgbClr val="595959"/>
                </a:solidFill>
                <a:latin typeface="Arial" panose="020B0604020202020204" pitchFamily="34" charset="0"/>
                <a:ea typeface="Lato"/>
                <a:cs typeface="Arial" panose="020B0604020202020204" pitchFamily="34" charset="0"/>
                <a:sym typeface="Lato"/>
              </a:rPr>
              <a:t>Things that release greenhouse gases include: </a:t>
            </a:r>
            <a:endParaRPr sz="2000" b="0" i="0" u="none" strike="noStrike" cap="none" dirty="0">
              <a:solidFill>
                <a:srgbClr val="000000"/>
              </a:solidFill>
              <a:latin typeface="Arial"/>
              <a:ea typeface="Arial"/>
              <a:cs typeface="Arial"/>
              <a:sym typeface="Arial"/>
            </a:endParaRPr>
          </a:p>
          <a:p>
            <a:pPr marL="342900" marR="0" lvl="2" indent="-225425" algn="l" rtl="0">
              <a:lnSpc>
                <a:spcPct val="100000"/>
              </a:lnSpc>
              <a:spcBef>
                <a:spcPts val="1200"/>
              </a:spcBef>
              <a:spcAft>
                <a:spcPts val="0"/>
              </a:spcAft>
              <a:buClr>
                <a:srgbClr val="F1B424"/>
              </a:buClr>
              <a:buSzPts val="2000"/>
              <a:buFont typeface="Arial"/>
              <a:buChar char="•"/>
            </a:pPr>
            <a:r>
              <a:rPr lang="en-US" sz="2000" u="none" strike="noStrike" cap="none" dirty="0">
                <a:solidFill>
                  <a:srgbClr val="595959"/>
                </a:solidFill>
                <a:latin typeface="Arial" panose="020B0604020202020204" pitchFamily="34" charset="0"/>
                <a:ea typeface="Lato"/>
                <a:cs typeface="Arial" panose="020B0604020202020204" pitchFamily="34" charset="0"/>
                <a:sym typeface="Lato"/>
              </a:rPr>
              <a:t>Gasoline-powered cars, trucks, or buses</a:t>
            </a:r>
            <a:endParaRPr sz="2000" b="0" i="0" u="none" strike="noStrike" cap="none" dirty="0">
              <a:solidFill>
                <a:srgbClr val="000000"/>
              </a:solidFill>
              <a:latin typeface="Arial"/>
              <a:ea typeface="Arial"/>
              <a:cs typeface="Arial"/>
              <a:sym typeface="Arial"/>
            </a:endParaRPr>
          </a:p>
          <a:p>
            <a:pPr marL="342900" marR="0" lvl="2" indent="-225425" algn="l" rtl="0">
              <a:lnSpc>
                <a:spcPct val="100000"/>
              </a:lnSpc>
              <a:spcBef>
                <a:spcPts val="600"/>
              </a:spcBef>
              <a:spcAft>
                <a:spcPts val="0"/>
              </a:spcAft>
              <a:buClr>
                <a:srgbClr val="F1B424"/>
              </a:buClr>
              <a:buSzPts val="2000"/>
              <a:buFont typeface="Arial"/>
              <a:buChar char="•"/>
            </a:pPr>
            <a:r>
              <a:rPr lang="en-US" sz="2000" u="none" strike="noStrike" cap="none" dirty="0">
                <a:solidFill>
                  <a:srgbClr val="595959"/>
                </a:solidFill>
                <a:latin typeface="Arial" panose="020B0604020202020204" pitchFamily="34" charset="0"/>
                <a:ea typeface="Lato"/>
                <a:cs typeface="Arial" panose="020B0604020202020204" pitchFamily="34" charset="0"/>
                <a:sym typeface="Lato"/>
              </a:rPr>
              <a:t>Factories</a:t>
            </a:r>
            <a:endParaRPr sz="2000" b="0" i="0" u="none" strike="noStrike" cap="none" dirty="0">
              <a:solidFill>
                <a:srgbClr val="000000"/>
              </a:solidFill>
              <a:latin typeface="Arial"/>
              <a:ea typeface="Arial"/>
              <a:cs typeface="Arial"/>
              <a:sym typeface="Arial"/>
            </a:endParaRPr>
          </a:p>
          <a:p>
            <a:pPr marL="342900" marR="0" lvl="2" indent="-225425" algn="l" rtl="0">
              <a:lnSpc>
                <a:spcPct val="100000"/>
              </a:lnSpc>
              <a:spcBef>
                <a:spcPts val="600"/>
              </a:spcBef>
              <a:spcAft>
                <a:spcPts val="0"/>
              </a:spcAft>
              <a:buClr>
                <a:srgbClr val="F1B424"/>
              </a:buClr>
              <a:buSzPts val="2000"/>
              <a:buFont typeface="Arial"/>
              <a:buChar char="•"/>
            </a:pPr>
            <a:r>
              <a:rPr lang="en-US" sz="2000" u="none" strike="noStrike" cap="none" dirty="0">
                <a:solidFill>
                  <a:srgbClr val="595959"/>
                </a:solidFill>
                <a:latin typeface="Arial" panose="020B0604020202020204" pitchFamily="34" charset="0"/>
                <a:ea typeface="Lato"/>
                <a:cs typeface="Arial" panose="020B0604020202020204" pitchFamily="34" charset="0"/>
                <a:sym typeface="Lato"/>
              </a:rPr>
              <a:t>Power plants</a:t>
            </a:r>
            <a:endParaRPr sz="2000" b="0" i="0" u="none" strike="noStrike" cap="none" dirty="0">
              <a:solidFill>
                <a:srgbClr val="000000"/>
              </a:solidFill>
              <a:latin typeface="Arial"/>
              <a:ea typeface="Arial"/>
              <a:cs typeface="Arial"/>
              <a:sym typeface="Arial"/>
            </a:endParaRPr>
          </a:p>
          <a:p>
            <a:pPr marL="342900" marR="0" lvl="2" indent="-225425" algn="l" rtl="0">
              <a:lnSpc>
                <a:spcPct val="100000"/>
              </a:lnSpc>
              <a:spcBef>
                <a:spcPts val="600"/>
              </a:spcBef>
              <a:spcAft>
                <a:spcPts val="0"/>
              </a:spcAft>
              <a:buClr>
                <a:srgbClr val="F1B424"/>
              </a:buClr>
              <a:buSzPts val="2000"/>
              <a:buFont typeface="Arial"/>
              <a:buChar char="•"/>
            </a:pPr>
            <a:r>
              <a:rPr lang="en-US" sz="2000" u="none" strike="noStrike" cap="none" dirty="0">
                <a:solidFill>
                  <a:srgbClr val="595959"/>
                </a:solidFill>
                <a:latin typeface="Arial" panose="020B0604020202020204" pitchFamily="34" charset="0"/>
                <a:ea typeface="Lato"/>
                <a:cs typeface="Arial" panose="020B0604020202020204" pitchFamily="34" charset="0"/>
                <a:sym typeface="Lato"/>
              </a:rPr>
              <a:t>Heating buildings</a:t>
            </a:r>
            <a:endParaRPr sz="2000" b="0" i="0" u="none" strike="noStrike" cap="none" dirty="0">
              <a:solidFill>
                <a:srgbClr val="000000"/>
              </a:solidFill>
              <a:latin typeface="Arial"/>
              <a:ea typeface="Arial"/>
              <a:cs typeface="Arial"/>
              <a:sym typeface="Arial"/>
            </a:endParaRPr>
          </a:p>
        </p:txBody>
      </p:sp>
      <p:pic>
        <p:nvPicPr>
          <p:cNvPr id="383" name="Google Shape;383;p25" title="AdobeStock_102591496.jpeg"/>
          <p:cNvPicPr preferRelativeResize="0"/>
          <p:nvPr/>
        </p:nvPicPr>
        <p:blipFill rotWithShape="1">
          <a:blip r:embed="rId3"/>
          <a:srcRect l="14864" r="14854"/>
          <a:stretch/>
        </p:blipFill>
        <p:spPr>
          <a:xfrm>
            <a:off x="6304216" y="1158388"/>
            <a:ext cx="5349900" cy="50661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Google Shape;391;p26" title="AdobeStock_224441001.jpeg"/>
          <p:cNvPicPr preferRelativeResize="0"/>
          <p:nvPr/>
        </p:nvPicPr>
        <p:blipFill rotWithShape="1">
          <a:blip r:embed="rId3"/>
          <a:srcRect l="16325" t="4176" r="16325"/>
          <a:stretch>
            <a:fillRect/>
          </a:stretch>
        </p:blipFill>
        <p:spPr>
          <a:xfrm>
            <a:off x="6304216" y="1158388"/>
            <a:ext cx="5342217" cy="5066100"/>
          </a:xfrm>
          <a:prstGeom prst="rect">
            <a:avLst/>
          </a:prstGeom>
        </p:spPr>
      </p:pic>
      <p:sp>
        <p:nvSpPr>
          <p:cNvPr id="392" name="Google Shape;392;p26"/>
          <p:cNvSpPr txBox="1"/>
          <p:nvPr/>
        </p:nvSpPr>
        <p:spPr>
          <a:xfrm>
            <a:off x="510639" y="1489500"/>
            <a:ext cx="5201392" cy="3608650"/>
          </a:xfrm>
          <a:prstGeom prst="rect">
            <a:avLst/>
          </a:prstGeom>
          <a:noFill/>
          <a:ln>
            <a:noFill/>
          </a:ln>
        </p:spPr>
        <p:txBody>
          <a:bodyPr spcFirstLastPara="1" wrap="square" lIns="91425" tIns="91425" rIns="91425" bIns="91425" anchor="t" anchorCtr="0">
            <a:spAutoFit/>
          </a:bodyPr>
          <a:lstStyle/>
          <a:p>
            <a:pPr marL="0" lvl="0" indent="0" algn="l" rtl="0">
              <a:lnSpc>
                <a:spcPts val="2900"/>
              </a:lnSpc>
              <a:spcBef>
                <a:spcPts val="0"/>
              </a:spcBef>
              <a:spcAft>
                <a:spcPts val="600"/>
              </a:spcAft>
              <a:buNone/>
            </a:pPr>
            <a:r>
              <a:rPr lang="en-US" sz="2000" dirty="0">
                <a:solidFill>
                  <a:schemeClr val="dk1"/>
                </a:solidFill>
                <a:latin typeface="Arial" panose="020B0604020202020204" pitchFamily="34" charset="0"/>
                <a:ea typeface="Lato"/>
                <a:cs typeface="Arial" panose="020B0604020202020204" pitchFamily="34" charset="0"/>
                <a:sym typeface="Lato"/>
              </a:rPr>
              <a:t>Urban city centers, like Atlanta and other major cities in Georgia, have seen an increase in the number of very hot days (over 95°F). In more urban areas, the urban heat island effect makes cities warmer than surrounding rural areas. These areas often have less tree cover or high-pollutive vehicles and can impact the temperature of surrounding areas as well over time.</a:t>
            </a:r>
            <a:endParaRPr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pic>
        <p:nvPicPr>
          <p:cNvPr id="401" name="Google Shape;401;p27"/>
          <p:cNvPicPr preferRelativeResize="0"/>
          <p:nvPr/>
        </p:nvPicPr>
        <p:blipFill rotWithShape="1">
          <a:blip r:embed="rId3"/>
          <a:srcRect l="7227" t="4090"/>
          <a:stretch>
            <a:fillRect/>
          </a:stretch>
        </p:blipFill>
        <p:spPr>
          <a:xfrm>
            <a:off x="6304216" y="1158387"/>
            <a:ext cx="5349900" cy="5047499"/>
          </a:xfrm>
          <a:prstGeom prst="rect">
            <a:avLst/>
          </a:prstGeom>
        </p:spPr>
      </p:pic>
      <p:sp>
        <p:nvSpPr>
          <p:cNvPr id="400" name="Google Shape;400;p27"/>
          <p:cNvSpPr txBox="1"/>
          <p:nvPr/>
        </p:nvSpPr>
        <p:spPr>
          <a:xfrm>
            <a:off x="537884" y="1104950"/>
            <a:ext cx="5209773" cy="22467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Global Climate Change can lead to many adverse effects for the environment such as: </a:t>
            </a:r>
            <a:endParaRPr sz="2000" b="0" i="0" u="none" strike="noStrike" cap="none" dirty="0">
              <a:solidFill>
                <a:schemeClr val="dk1"/>
              </a:solidFill>
              <a:latin typeface="Arial"/>
              <a:ea typeface="Arial"/>
              <a:cs typeface="Arial"/>
              <a:sym typeface="Arial"/>
            </a:endParaRPr>
          </a:p>
          <a:p>
            <a:pPr marL="342900" marR="0" lvl="2" indent="-249238" algn="l" rtl="0">
              <a:lnSpc>
                <a:spcPct val="100000"/>
              </a:lnSpc>
              <a:spcBef>
                <a:spcPts val="0"/>
              </a:spcBef>
              <a:spcAft>
                <a:spcPts val="600"/>
              </a:spcAft>
              <a:buClr>
                <a:srgbClr val="F1B424"/>
              </a:buClr>
              <a:buSzPts val="2400"/>
              <a:buFont typeface="Arial"/>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Sea </a:t>
            </a:r>
            <a:r>
              <a:rPr lang="en-US" sz="2000" dirty="0">
                <a:solidFill>
                  <a:schemeClr val="dk1"/>
                </a:solidFill>
                <a:latin typeface="Arial" panose="020B0604020202020204" pitchFamily="34" charset="0"/>
                <a:ea typeface="Lato"/>
                <a:cs typeface="Arial" panose="020B0604020202020204" pitchFamily="34" charset="0"/>
                <a:sym typeface="Lato"/>
              </a:rPr>
              <a:t>l</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evel </a:t>
            </a:r>
            <a:r>
              <a:rPr lang="en-US" sz="2000" dirty="0">
                <a:solidFill>
                  <a:schemeClr val="dk1"/>
                </a:solidFill>
                <a:latin typeface="Arial" panose="020B0604020202020204" pitchFamily="34" charset="0"/>
                <a:ea typeface="Lato"/>
                <a:cs typeface="Arial" panose="020B0604020202020204" pitchFamily="34" charset="0"/>
                <a:sym typeface="Lato"/>
              </a:rPr>
              <a:t>r</a:t>
            </a: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ise as glaciers melt</a:t>
            </a:r>
            <a:endParaRPr lang="en-US" sz="2000" dirty="0">
              <a:solidFill>
                <a:schemeClr val="dk1"/>
              </a:solidFill>
              <a:ea typeface="Lato"/>
            </a:endParaRPr>
          </a:p>
          <a:p>
            <a:pPr marL="342900" marR="0" lvl="2" indent="-249238" algn="l" rtl="0">
              <a:lnSpc>
                <a:spcPct val="100000"/>
              </a:lnSpc>
              <a:spcBef>
                <a:spcPts val="0"/>
              </a:spcBef>
              <a:spcAft>
                <a:spcPts val="600"/>
              </a:spcAft>
              <a:buClr>
                <a:srgbClr val="F1B424"/>
              </a:buClr>
              <a:buSzPts val="2400"/>
              <a:buFont typeface="Arial"/>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More extreme weather (hurricanes, floods, droughts, tornados)</a:t>
            </a:r>
            <a:endParaRPr lang="en-US" sz="2000" dirty="0">
              <a:solidFill>
                <a:schemeClr val="dk1"/>
              </a:solidFill>
              <a:ea typeface="Lato"/>
            </a:endParaRPr>
          </a:p>
          <a:p>
            <a:pPr marL="342900" marR="0" lvl="2" indent="-249238" algn="l" rtl="0">
              <a:lnSpc>
                <a:spcPct val="100000"/>
              </a:lnSpc>
              <a:spcBef>
                <a:spcPts val="0"/>
              </a:spcBef>
              <a:spcAft>
                <a:spcPts val="600"/>
              </a:spcAft>
              <a:buClr>
                <a:srgbClr val="F1B424"/>
              </a:buClr>
              <a:buSzPts val="2400"/>
              <a:buFont typeface="Arial"/>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More heat waves </a:t>
            </a:r>
            <a:endParaRPr sz="2000" b="0" i="0" u="none" strike="noStrike" cap="none"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pic>
        <p:nvPicPr>
          <p:cNvPr id="85" name="Google Shape;85;p10" descr="A screenshot of a computer screen&#10;&#10;Description automatically generated with low confidence">
            <a:hlinkClick r:id="rId3"/>
          </p:cNvPr>
          <p:cNvPicPr preferRelativeResize="0"/>
          <p:nvPr/>
        </p:nvPicPr>
        <p:blipFill rotWithShape="1">
          <a:blip r:embed="rId4">
            <a:alphaModFix/>
          </a:blip>
          <a:srcRect/>
          <a:stretch/>
        </p:blipFill>
        <p:spPr>
          <a:xfrm>
            <a:off x="6587970" y="911668"/>
            <a:ext cx="5098769" cy="4665373"/>
          </a:xfrm>
          <a:prstGeom prst="rect">
            <a:avLst/>
          </a:prstGeom>
          <a:noFill/>
          <a:ln>
            <a:noFill/>
          </a:ln>
        </p:spPr>
      </p:pic>
      <p:sp>
        <p:nvSpPr>
          <p:cNvPr id="86" name="Google Shape;86;p10"/>
          <p:cNvSpPr txBox="1"/>
          <p:nvPr/>
        </p:nvSpPr>
        <p:spPr>
          <a:xfrm>
            <a:off x="5604031" y="5815579"/>
            <a:ext cx="8112396"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u="sng" strike="noStrike" cap="none" dirty="0">
                <a:solidFill>
                  <a:schemeClr val="dk1"/>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https://climate.nasa.gov/interactives/climate-time-machine/</a:t>
            </a:r>
            <a:endParaRPr sz="18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
        <p:nvSpPr>
          <p:cNvPr id="87" name="Google Shape;87;p10"/>
          <p:cNvSpPr txBox="1"/>
          <p:nvPr/>
        </p:nvSpPr>
        <p:spPr>
          <a:xfrm>
            <a:off x="505260" y="911668"/>
            <a:ext cx="6082710" cy="344114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Watch the</a:t>
            </a:r>
            <a:b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b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map change. </a:t>
            </a:r>
            <a:endParaRPr sz="4200" b="1" u="none" strike="noStrike" cap="none" dirty="0">
              <a:solidFill>
                <a:srgbClr val="1B75BC"/>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rgbClr val="595959"/>
              </a:buClr>
              <a:buSzPts val="3600"/>
              <a:buFont typeface="Lato Black"/>
              <a:buNone/>
            </a:pPr>
            <a:endParaRPr sz="4200" u="none" strike="noStrike" cap="none" dirty="0">
              <a:solidFill>
                <a:srgbClr val="1B75BC"/>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1200"/>
              </a:spcAft>
              <a:buClr>
                <a:srgbClr val="595959"/>
              </a:buClr>
              <a:buSzPts val="3600"/>
              <a:buFont typeface="Lato Black"/>
              <a:buNone/>
            </a:pPr>
            <a:r>
              <a:rPr lang="en-US" sz="3600" b="1" u="none" strike="noStrike" cap="none" dirty="0">
                <a:solidFill>
                  <a:schemeClr val="tx1"/>
                </a:solidFill>
                <a:latin typeface="Arial" panose="020B0604020202020204" pitchFamily="34" charset="0"/>
                <a:ea typeface="Lato Black"/>
                <a:cs typeface="Arial" panose="020B0604020202020204" pitchFamily="34" charset="0"/>
                <a:sym typeface="Lato Black"/>
              </a:rPr>
              <a:t>What do you notice?</a:t>
            </a:r>
          </a:p>
          <a:p>
            <a:pPr marL="0" marR="0" lvl="0" indent="0" algn="l" rtl="0">
              <a:lnSpc>
                <a:spcPct val="90000"/>
              </a:lnSpc>
              <a:spcBef>
                <a:spcPts val="0"/>
              </a:spcBef>
              <a:spcAft>
                <a:spcPts val="1200"/>
              </a:spcAft>
              <a:buClr>
                <a:srgbClr val="595959"/>
              </a:buClr>
              <a:buSzPts val="3600"/>
              <a:buFont typeface="Lato Black"/>
              <a:buNone/>
            </a:pPr>
            <a:r>
              <a:rPr lang="en-US" sz="3600" b="1" u="none" strike="noStrike" cap="none" dirty="0">
                <a:solidFill>
                  <a:schemeClr val="tx1"/>
                </a:solidFill>
                <a:latin typeface="Arial" panose="020B0604020202020204" pitchFamily="34" charset="0"/>
                <a:ea typeface="Lato Black"/>
                <a:cs typeface="Arial" panose="020B0604020202020204" pitchFamily="34" charset="0"/>
                <a:sym typeface="Lato Black"/>
              </a:rPr>
              <a:t>What do you wonder?</a:t>
            </a:r>
            <a:endParaRPr sz="3600" b="1" i="0" u="none" strike="noStrike" cap="none" dirty="0">
              <a:solidFill>
                <a:schemeClr val="tx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pic>
        <p:nvPicPr>
          <p:cNvPr id="410" name="Google Shape;410;p28" descr="Woman walking cross country trail in autumn forest (Provided by Getty Images)"/>
          <p:cNvPicPr preferRelativeResize="0"/>
          <p:nvPr/>
        </p:nvPicPr>
        <p:blipFill rotWithShape="1">
          <a:blip r:embed="rId3"/>
          <a:srcRect l="16302" r="16296" b="4313"/>
          <a:stretch>
            <a:fillRect/>
          </a:stretch>
        </p:blipFill>
        <p:spPr>
          <a:xfrm>
            <a:off x="6304216" y="1158388"/>
            <a:ext cx="5349900" cy="5066100"/>
          </a:xfrm>
          <a:prstGeom prst="rect">
            <a:avLst/>
          </a:prstGeom>
        </p:spPr>
      </p:pic>
      <p:sp>
        <p:nvSpPr>
          <p:cNvPr id="409" name="Google Shape;409;p28"/>
          <p:cNvSpPr txBox="1"/>
          <p:nvPr/>
        </p:nvSpPr>
        <p:spPr>
          <a:xfrm>
            <a:off x="537874" y="1212675"/>
            <a:ext cx="5447289" cy="255450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60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Human choices affect the environment and our health. These effects can help or harm us.</a:t>
            </a:r>
            <a:endParaRPr lang="en-US" sz="2000"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60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What health impacts could result from everyday choices (e.g., how we travel)?</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295275" marR="0" lvl="0" indent="-249238" algn="l" rtl="0">
              <a:lnSpc>
                <a:spcPct val="100000"/>
              </a:lnSpc>
              <a:spcBef>
                <a:spcPts val="600"/>
              </a:spcBef>
              <a:spcAft>
                <a:spcPts val="600"/>
              </a:spcAft>
              <a:buClr>
                <a:srgbClr val="F1B424"/>
              </a:buClr>
              <a:buSzPts val="24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Short-term health effect: ___ because ___.</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295275" marR="0" lvl="0" indent="-249238" algn="l" rtl="0">
              <a:lnSpc>
                <a:spcPct val="100000"/>
              </a:lnSpc>
              <a:spcBef>
                <a:spcPts val="600"/>
              </a:spcBef>
              <a:spcAft>
                <a:spcPts val="600"/>
              </a:spcAft>
              <a:buClr>
                <a:srgbClr val="F1B424"/>
              </a:buClr>
              <a:buSzPts val="2400"/>
              <a:buFont typeface="Arial" panose="020B0604020202020204" pitchFamily="34" charset="0"/>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Long-term health effect: ___ because ___.</a:t>
            </a:r>
            <a:endParaRPr sz="2000" u="none" strike="noStrike" cap="none" dirty="0">
              <a:solidFill>
                <a:srgbClr val="595959"/>
              </a:solidFill>
              <a:latin typeface="Arial" panose="020B0604020202020204" pitchFamily="34" charset="0"/>
              <a:ea typeface="Lato"/>
              <a:cs typeface="Arial" panose="020B0604020202020204" pitchFamily="34" charset="0"/>
              <a:sym typeface="Lat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29"/>
          <p:cNvSpPr txBox="1">
            <a:spLocks noGrp="1"/>
          </p:cNvSpPr>
          <p:nvPr>
            <p:ph type="title"/>
          </p:nvPr>
        </p:nvSpPr>
        <p:spPr>
          <a:xfrm>
            <a:off x="517501" y="845201"/>
            <a:ext cx="11156998" cy="619024"/>
          </a:xfrm>
          <a:prstGeom prst="rect">
            <a:avLst/>
          </a:prstGeom>
          <a:noFill/>
          <a:ln>
            <a:noFill/>
          </a:ln>
        </p:spPr>
        <p:txBody>
          <a:bodyPr spcFirstLastPara="1" wrap="square" lIns="91425" tIns="45700" rIns="91425" bIns="45700" anchor="t" anchorCtr="0">
            <a:normAutofit fontScale="90000"/>
          </a:bodyPr>
          <a:lstStyle/>
          <a:p>
            <a:pPr marL="0" marR="0" lvl="0" indent="0" algn="l" rtl="0">
              <a:lnSpc>
                <a:spcPct val="90000"/>
              </a:lnSpc>
              <a:spcBef>
                <a:spcPts val="0"/>
              </a:spcBef>
              <a:spcAft>
                <a:spcPts val="0"/>
              </a:spcAft>
              <a:buClr>
                <a:schemeClr val="dk1"/>
              </a:buClr>
              <a:buSzPct val="30554"/>
              <a:buFont typeface="Arial"/>
              <a:buNone/>
            </a:pPr>
            <a:r>
              <a:rPr lang="en-US" sz="4000" b="1" u="none" strike="noStrike" cap="none" spc="-100" dirty="0">
                <a:solidFill>
                  <a:srgbClr val="1E70B3"/>
                </a:solidFill>
                <a:latin typeface="Arial" panose="020B0604020202020204" pitchFamily="34" charset="0"/>
                <a:ea typeface="Lato Black"/>
                <a:cs typeface="Arial" panose="020B0604020202020204" pitchFamily="34" charset="0"/>
                <a:sym typeface="Lato Black"/>
              </a:rPr>
              <a:t>Climate and Health: Making Sense of Human Impacts</a:t>
            </a:r>
            <a:endParaRPr sz="4000" b="1" u="none" strike="noStrike" cap="none" spc="-100" dirty="0">
              <a:solidFill>
                <a:srgbClr val="1E70B3"/>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chemeClr val="dk1"/>
              </a:buClr>
              <a:buSzPct val="30554"/>
              <a:buFont typeface="Arial"/>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chemeClr val="dk1"/>
              </a:buClr>
              <a:buSzPct val="30554"/>
              <a:buFont typeface="Arial"/>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chemeClr val="dk1"/>
              </a:buClr>
              <a:buSzPct val="30554"/>
              <a:buFont typeface="Arial"/>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rgbClr val="595959"/>
              </a:buClr>
              <a:buSzPct val="100000"/>
              <a:buFont typeface="Lato Black"/>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p:txBody>
      </p:sp>
      <p:sp>
        <p:nvSpPr>
          <p:cNvPr id="417" name="Google Shape;417;p29"/>
          <p:cNvSpPr txBox="1"/>
          <p:nvPr/>
        </p:nvSpPr>
        <p:spPr>
          <a:xfrm>
            <a:off x="563947" y="1690082"/>
            <a:ext cx="11110552" cy="38163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200" b="1" u="none" strike="noStrike" cap="none" dirty="0">
                <a:solidFill>
                  <a:schemeClr val="dk1"/>
                </a:solidFill>
                <a:latin typeface="Arial" panose="020B0604020202020204" pitchFamily="34" charset="0"/>
                <a:ea typeface="Lato"/>
                <a:cs typeface="Arial" panose="020B0604020202020204" pitchFamily="34" charset="0"/>
                <a:sym typeface="Lato"/>
              </a:rPr>
              <a:t>Prompt: </a:t>
            </a: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Based on your simulation evidence, rank three local actions by their impact on heat-trapping emissions for a 10-mile round trip once per week. Which is most effective locally, and why?</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100"/>
              <a:buFont typeface="Arial"/>
              <a:buNone/>
            </a:pP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400"/>
              <a:buFont typeface="Arial"/>
              <a:buNone/>
            </a:pPr>
            <a:r>
              <a:rPr lang="en-US" sz="2200" b="1" u="none" strike="noStrike" cap="none" dirty="0">
                <a:solidFill>
                  <a:schemeClr val="dk1"/>
                </a:solidFill>
                <a:latin typeface="Arial" panose="020B0604020202020204" pitchFamily="34" charset="0"/>
                <a:ea typeface="Lato"/>
                <a:cs typeface="Arial" panose="020B0604020202020204" pitchFamily="34" charset="0"/>
                <a:sym typeface="Lato"/>
              </a:rPr>
              <a:t>Actions:  </a:t>
            </a: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Walk/Bike, Carpool, Bus/Rail </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100"/>
              <a:buFont typeface="Arial"/>
              <a:buNone/>
            </a:pP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400"/>
              <a:buFont typeface="Arial"/>
              <a:buNone/>
            </a:pPr>
            <a:r>
              <a:rPr lang="en-US" sz="2200" b="1" u="none" strike="noStrike" cap="none" dirty="0">
                <a:solidFill>
                  <a:schemeClr val="dk1"/>
                </a:solidFill>
                <a:latin typeface="Arial" panose="020B0604020202020204" pitchFamily="34" charset="0"/>
                <a:ea typeface="Lato"/>
                <a:cs typeface="Arial" panose="020B0604020202020204" pitchFamily="34" charset="0"/>
                <a:sym typeface="Lato"/>
              </a:rPr>
              <a:t>Emissions formula: </a:t>
            </a: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Emissions = factor × miles × trips</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100"/>
              <a:buFont typeface="Arial"/>
              <a:buNone/>
            </a:pP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400"/>
              <a:buFont typeface="Arial"/>
              <a:buNone/>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Compare using per passenger-mile factors</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chemeClr val="dk1"/>
              </a:buClr>
              <a:buSzPts val="1100"/>
              <a:buFont typeface="Arial"/>
              <a:buNone/>
            </a:pP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0"/>
              </a:spcBef>
              <a:spcAft>
                <a:spcPts val="0"/>
              </a:spcAft>
              <a:buClr>
                <a:srgbClr val="000000"/>
              </a:buClr>
              <a:buSzPts val="2400"/>
              <a:buFont typeface="Arial"/>
              <a:buNone/>
            </a:pPr>
            <a:r>
              <a:rPr lang="en-US" sz="2200" b="1" u="none" strike="noStrike" cap="none" dirty="0">
                <a:solidFill>
                  <a:schemeClr val="dk1"/>
                </a:solidFill>
                <a:latin typeface="Arial" panose="020B0604020202020204" pitchFamily="34" charset="0"/>
                <a:ea typeface="Lato"/>
                <a:cs typeface="Arial" panose="020B0604020202020204" pitchFamily="34" charset="0"/>
                <a:sym typeface="Lato"/>
              </a:rPr>
              <a:t>Then: </a:t>
            </a: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Compute % reduction vs. solo car and rank 1, 2, and 3. </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24"/>
        <p:cNvGrpSpPr/>
        <p:nvPr/>
      </p:nvGrpSpPr>
      <p:grpSpPr>
        <a:xfrm>
          <a:off x="0" y="0"/>
          <a:ext cx="0" cy="0"/>
          <a:chOff x="0" y="0"/>
          <a:chExt cx="0" cy="0"/>
        </a:xfrm>
      </p:grpSpPr>
      <p:sp>
        <p:nvSpPr>
          <p:cNvPr id="425" name="Google Shape;425;p30"/>
          <p:cNvSpPr txBox="1"/>
          <p:nvPr/>
        </p:nvSpPr>
        <p:spPr>
          <a:xfrm>
            <a:off x="1154261" y="640080"/>
            <a:ext cx="4766400" cy="13257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6" name="Google Shape;426;p30"/>
          <p:cNvPicPr preferRelativeResize="0"/>
          <p:nvPr/>
        </p:nvPicPr>
        <p:blipFill rotWithShape="1">
          <a:blip r:embed="rId3">
            <a:alphaModFix/>
          </a:blip>
          <a:srcRect l="7352" t="9995" r="4487" b="21684"/>
          <a:stretch/>
        </p:blipFill>
        <p:spPr>
          <a:xfrm>
            <a:off x="3951380" y="2054096"/>
            <a:ext cx="3287702" cy="2885599"/>
          </a:xfrm>
          <a:prstGeom prst="rect">
            <a:avLst/>
          </a:prstGeom>
          <a:noFill/>
          <a:ln>
            <a:noFill/>
          </a:ln>
        </p:spPr>
      </p:pic>
      <p:sp>
        <p:nvSpPr>
          <p:cNvPr id="427" name="Google Shape;427;p30"/>
          <p:cNvSpPr txBox="1">
            <a:spLocks noGrp="1"/>
          </p:cNvSpPr>
          <p:nvPr>
            <p:ph type="title"/>
          </p:nvPr>
        </p:nvSpPr>
        <p:spPr>
          <a:xfrm>
            <a:off x="581891" y="910084"/>
            <a:ext cx="10839190" cy="6444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ct val="30553"/>
              <a:buFont typeface="Arial"/>
              <a:buNone/>
            </a:pPr>
            <a:r>
              <a:rPr lang="en-US" sz="3600" b="1" dirty="0">
                <a:solidFill>
                  <a:srgbClr val="1E70B3"/>
                </a:solidFill>
                <a:latin typeface="Arial" panose="020B0604020202020204" pitchFamily="34" charset="0"/>
                <a:ea typeface="Lato Black"/>
                <a:cs typeface="Arial" panose="020B0604020202020204" pitchFamily="34" charset="0"/>
                <a:sym typeface="Lato Black"/>
              </a:rPr>
              <a:t>Total U.S. Greenhouse Gas Emissions</a:t>
            </a:r>
            <a:endParaRPr sz="3600" b="1" u="none" strike="noStrike" cap="none" dirty="0">
              <a:solidFill>
                <a:srgbClr val="1E70B3"/>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chemeClr val="dk1"/>
              </a:buClr>
              <a:buSzPct val="30553"/>
              <a:buFont typeface="Arial"/>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chemeClr val="dk1"/>
              </a:buClr>
              <a:buSzPct val="30553"/>
              <a:buFont typeface="Arial"/>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chemeClr val="dk1"/>
              </a:buClr>
              <a:buSzPct val="30553"/>
              <a:buFont typeface="Arial"/>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a:p>
            <a:pPr marL="0" marR="0" lvl="0" indent="0" algn="l" rtl="0">
              <a:lnSpc>
                <a:spcPct val="90000"/>
              </a:lnSpc>
              <a:spcBef>
                <a:spcPts val="0"/>
              </a:spcBef>
              <a:spcAft>
                <a:spcPts val="0"/>
              </a:spcAft>
              <a:buClr>
                <a:srgbClr val="595959"/>
              </a:buClr>
              <a:buSzPct val="100000"/>
              <a:buFont typeface="Lato Black"/>
              <a:buNone/>
            </a:pPr>
            <a:endParaRPr sz="3600" u="none" strike="noStrike" cap="none" dirty="0">
              <a:solidFill>
                <a:srgbClr val="595959"/>
              </a:solidFill>
              <a:latin typeface="Arial" panose="020B0604020202020204" pitchFamily="34" charset="0"/>
              <a:ea typeface="Lato Black"/>
              <a:cs typeface="Arial" panose="020B0604020202020204" pitchFamily="34" charset="0"/>
              <a:sym typeface="Lato Black"/>
            </a:endParaRPr>
          </a:p>
        </p:txBody>
      </p:sp>
      <p:sp>
        <p:nvSpPr>
          <p:cNvPr id="428" name="Google Shape;428;p30"/>
          <p:cNvSpPr txBox="1"/>
          <p:nvPr/>
        </p:nvSpPr>
        <p:spPr>
          <a:xfrm>
            <a:off x="7466477" y="1597507"/>
            <a:ext cx="4206564" cy="448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en-US" sz="2000" b="1" dirty="0"/>
              <a:t>Industry – 23%</a:t>
            </a:r>
            <a:endParaRPr sz="2000" b="1" dirty="0"/>
          </a:p>
          <a:p>
            <a:pPr marL="295275" lvl="0" indent="-177800" algn="l" rtl="0">
              <a:spcBef>
                <a:spcPts val="0"/>
              </a:spcBef>
              <a:spcAft>
                <a:spcPts val="200"/>
              </a:spcAft>
              <a:buSzPts val="1400"/>
              <a:buFont typeface="Arial" panose="020B0604020202020204" pitchFamily="34" charset="0"/>
              <a:buChar char="•"/>
            </a:pPr>
            <a:r>
              <a:rPr lang="en-US" sz="2000" dirty="0"/>
              <a:t>Factories that make things like clothes, toys, or canned food</a:t>
            </a:r>
            <a:endParaRPr sz="2000" dirty="0"/>
          </a:p>
          <a:p>
            <a:pPr marL="295275" lvl="0" indent="-177800" algn="l" rtl="0">
              <a:spcBef>
                <a:spcPts val="0"/>
              </a:spcBef>
              <a:spcAft>
                <a:spcPts val="200"/>
              </a:spcAft>
              <a:buSzPts val="1400"/>
              <a:buFont typeface="Arial" panose="020B0604020202020204" pitchFamily="34" charset="0"/>
              <a:buChar char="•"/>
            </a:pPr>
            <a:r>
              <a:rPr lang="en-US" sz="2000" dirty="0"/>
              <a:t>Big machines that make building materials </a:t>
            </a:r>
            <a:endParaRPr sz="2000" dirty="0"/>
          </a:p>
          <a:p>
            <a:pPr marL="0" lvl="0" indent="0" algn="l" rtl="0">
              <a:spcBef>
                <a:spcPts val="600"/>
              </a:spcBef>
              <a:spcAft>
                <a:spcPts val="200"/>
              </a:spcAft>
              <a:buNone/>
            </a:pPr>
            <a:r>
              <a:rPr lang="en-US" sz="2000" b="1" dirty="0"/>
              <a:t>Residential &amp; Commercial – 13%</a:t>
            </a:r>
            <a:endParaRPr sz="2000" b="1" dirty="0"/>
          </a:p>
          <a:p>
            <a:pPr marL="295275" lvl="0" indent="-188913" algn="l" rtl="0">
              <a:spcBef>
                <a:spcPts val="0"/>
              </a:spcBef>
              <a:spcAft>
                <a:spcPts val="200"/>
              </a:spcAft>
              <a:buSzPts val="1400"/>
              <a:buFont typeface="Arial" panose="020B0604020202020204" pitchFamily="34" charset="0"/>
              <a:buChar char="•"/>
            </a:pPr>
            <a:r>
              <a:rPr lang="en-US" sz="2000" dirty="0"/>
              <a:t>Heating or cooling our homes </a:t>
            </a:r>
            <a:endParaRPr sz="2000" dirty="0"/>
          </a:p>
          <a:p>
            <a:pPr marL="295275" lvl="0" indent="-188913" algn="l" rtl="0">
              <a:spcBef>
                <a:spcPts val="0"/>
              </a:spcBef>
              <a:spcAft>
                <a:spcPts val="200"/>
              </a:spcAft>
              <a:buSzPts val="1400"/>
              <a:buFont typeface="Arial" panose="020B0604020202020204" pitchFamily="34" charset="0"/>
              <a:buChar char="•"/>
            </a:pPr>
            <a:r>
              <a:rPr lang="en-US" sz="2000" dirty="0"/>
              <a:t>Stores and schools using energy for lights and appliances</a:t>
            </a:r>
            <a:endParaRPr sz="2000" dirty="0"/>
          </a:p>
          <a:p>
            <a:pPr marL="0" lvl="0" indent="0" algn="l" rtl="0">
              <a:spcBef>
                <a:spcPts val="600"/>
              </a:spcBef>
              <a:spcAft>
                <a:spcPts val="200"/>
              </a:spcAft>
              <a:buNone/>
            </a:pPr>
            <a:r>
              <a:rPr lang="en-US" sz="2000" b="1" dirty="0"/>
              <a:t>Agriculture – 10%</a:t>
            </a:r>
            <a:endParaRPr sz="2000" b="1" dirty="0"/>
          </a:p>
          <a:p>
            <a:pPr marL="295275" lvl="0" indent="-177800" algn="l" rtl="0">
              <a:spcBef>
                <a:spcPts val="0"/>
              </a:spcBef>
              <a:spcAft>
                <a:spcPts val="200"/>
              </a:spcAft>
              <a:buSzPts val="1400"/>
              <a:buFont typeface="Arial" panose="020B0604020202020204" pitchFamily="34" charset="0"/>
              <a:buChar char="•"/>
            </a:pPr>
            <a:r>
              <a:rPr lang="en-US" sz="2000" dirty="0"/>
              <a:t>Tractors and other farm machines that use fuel</a:t>
            </a:r>
            <a:endParaRPr sz="2000" dirty="0"/>
          </a:p>
          <a:p>
            <a:pPr marL="0" lvl="0" indent="0" algn="l" rtl="0">
              <a:spcBef>
                <a:spcPts val="0"/>
              </a:spcBef>
              <a:spcAft>
                <a:spcPts val="200"/>
              </a:spcAft>
              <a:buClr>
                <a:schemeClr val="dk1"/>
              </a:buClr>
              <a:buSzPts val="1100"/>
              <a:buFont typeface="Arial"/>
              <a:buNone/>
            </a:pPr>
            <a:endParaRPr sz="2000" dirty="0"/>
          </a:p>
        </p:txBody>
      </p:sp>
      <p:sp>
        <p:nvSpPr>
          <p:cNvPr id="2" name="Google Shape;428;p30">
            <a:extLst>
              <a:ext uri="{FF2B5EF4-FFF2-40B4-BE49-F238E27FC236}">
                <a16:creationId xmlns:a16="http://schemas.microsoft.com/office/drawing/2014/main" id="{A7C30FD9-0C7E-10E6-716E-763376C048A4}"/>
              </a:ext>
            </a:extLst>
          </p:cNvPr>
          <p:cNvSpPr txBox="1"/>
          <p:nvPr/>
        </p:nvSpPr>
        <p:spPr>
          <a:xfrm>
            <a:off x="581890" y="1597507"/>
            <a:ext cx="3681351" cy="448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200"/>
              </a:spcAft>
              <a:buNone/>
            </a:pPr>
            <a:r>
              <a:rPr lang="en-US" sz="2000" b="1" dirty="0"/>
              <a:t>Transportation – 28%</a:t>
            </a:r>
            <a:endParaRPr sz="2000" b="1" dirty="0"/>
          </a:p>
          <a:p>
            <a:pPr marL="295275" lvl="0" indent="-188913" algn="l" rtl="0">
              <a:spcBef>
                <a:spcPts val="0"/>
              </a:spcBef>
              <a:spcAft>
                <a:spcPts val="200"/>
              </a:spcAft>
              <a:buSzPts val="1400"/>
              <a:buFont typeface="Arial" panose="020B0604020202020204" pitchFamily="34" charset="0"/>
              <a:buChar char="•"/>
            </a:pPr>
            <a:r>
              <a:rPr lang="en-US" sz="2000" dirty="0"/>
              <a:t>Cars, trucks, and buses that run on gasoline or diesel</a:t>
            </a:r>
            <a:endParaRPr sz="2000" dirty="0"/>
          </a:p>
          <a:p>
            <a:pPr marL="295275" lvl="0" indent="-188913" algn="l" rtl="0">
              <a:spcBef>
                <a:spcPts val="0"/>
              </a:spcBef>
              <a:spcAft>
                <a:spcPts val="200"/>
              </a:spcAft>
              <a:buSzPts val="1400"/>
              <a:buFont typeface="Arial" panose="020B0604020202020204" pitchFamily="34" charset="0"/>
              <a:buChar char="•"/>
            </a:pPr>
            <a:r>
              <a:rPr lang="en-US" sz="2000" dirty="0"/>
              <a:t>Airplanes taking people and packages places</a:t>
            </a:r>
            <a:endParaRPr sz="2000" dirty="0"/>
          </a:p>
          <a:p>
            <a:pPr marL="0" lvl="0" indent="0" algn="l" rtl="0">
              <a:spcBef>
                <a:spcPts val="600"/>
              </a:spcBef>
              <a:spcAft>
                <a:spcPts val="200"/>
              </a:spcAft>
              <a:buNone/>
            </a:pPr>
            <a:r>
              <a:rPr lang="en-US" sz="2000" b="1" dirty="0"/>
              <a:t>Electric Power – 25%</a:t>
            </a:r>
            <a:endParaRPr sz="2000" b="1" dirty="0"/>
          </a:p>
          <a:p>
            <a:pPr marL="295275" lvl="0" indent="-188913" algn="l" rtl="0">
              <a:spcBef>
                <a:spcPts val="0"/>
              </a:spcBef>
              <a:spcAft>
                <a:spcPts val="200"/>
              </a:spcAft>
              <a:buSzPts val="1400"/>
              <a:buFont typeface="Arial" panose="020B0604020202020204" pitchFamily="34" charset="0"/>
              <a:buChar char="•"/>
            </a:pPr>
            <a:r>
              <a:rPr lang="en-US" sz="2000" dirty="0"/>
              <a:t>Power plants that burn coal or natural gas to make electricity</a:t>
            </a:r>
            <a:endParaRPr sz="2000" dirty="0"/>
          </a:p>
          <a:p>
            <a:pPr marL="295275" lvl="0" indent="-188913" algn="l" rtl="0">
              <a:spcBef>
                <a:spcPts val="0"/>
              </a:spcBef>
              <a:spcAft>
                <a:spcPts val="200"/>
              </a:spcAft>
              <a:buSzPts val="1400"/>
              <a:buFont typeface="Arial" panose="020B0604020202020204" pitchFamily="34" charset="0"/>
              <a:buChar char="•"/>
            </a:pPr>
            <a:r>
              <a:rPr lang="en-US" sz="2000" dirty="0"/>
              <a:t>The electricity we use to turn on lights, TVs, computers</a:t>
            </a:r>
            <a:endParaRPr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35"/>
        <p:cNvGrpSpPr/>
        <p:nvPr/>
      </p:nvGrpSpPr>
      <p:grpSpPr>
        <a:xfrm>
          <a:off x="0" y="0"/>
          <a:ext cx="0" cy="0"/>
          <a:chOff x="0" y="0"/>
          <a:chExt cx="0" cy="0"/>
        </a:xfrm>
      </p:grpSpPr>
      <p:sp>
        <p:nvSpPr>
          <p:cNvPr id="436" name="Google Shape;436;p31"/>
          <p:cNvSpPr txBox="1"/>
          <p:nvPr/>
        </p:nvSpPr>
        <p:spPr>
          <a:xfrm>
            <a:off x="1154261" y="640080"/>
            <a:ext cx="4766400" cy="13257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37" name="Google Shape;437;p31" title="Screenshot 2025-09-14 at 9.16.54 PM.png"/>
          <p:cNvPicPr preferRelativeResize="0"/>
          <p:nvPr/>
        </p:nvPicPr>
        <p:blipFill rotWithShape="1">
          <a:blip r:embed="rId3">
            <a:alphaModFix/>
          </a:blip>
          <a:srcRect l="3849" t="4796" r="3875" b="5335"/>
          <a:stretch>
            <a:fillRect/>
          </a:stretch>
        </p:blipFill>
        <p:spPr>
          <a:xfrm>
            <a:off x="1868384" y="1068779"/>
            <a:ext cx="8455231" cy="498763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44"/>
        <p:cNvGrpSpPr/>
        <p:nvPr/>
      </p:nvGrpSpPr>
      <p:grpSpPr>
        <a:xfrm>
          <a:off x="0" y="0"/>
          <a:ext cx="0" cy="0"/>
          <a:chOff x="0" y="0"/>
          <a:chExt cx="0" cy="0"/>
        </a:xfrm>
      </p:grpSpPr>
      <p:sp>
        <p:nvSpPr>
          <p:cNvPr id="445" name="Google Shape;445;p32"/>
          <p:cNvSpPr txBox="1"/>
          <p:nvPr/>
        </p:nvSpPr>
        <p:spPr>
          <a:xfrm>
            <a:off x="1154261" y="640080"/>
            <a:ext cx="4766400" cy="13257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46" name="Google Shape;446;p32" title="Screenshot 2025-09-14 at 9.17.20 PM.png"/>
          <p:cNvPicPr preferRelativeResize="0"/>
          <p:nvPr/>
        </p:nvPicPr>
        <p:blipFill rotWithShape="1">
          <a:blip r:embed="rId3">
            <a:alphaModFix/>
          </a:blip>
          <a:srcRect l="2869" t="9627" r="2830" b="6833"/>
          <a:stretch>
            <a:fillRect/>
          </a:stretch>
        </p:blipFill>
        <p:spPr>
          <a:xfrm>
            <a:off x="1339932" y="1151907"/>
            <a:ext cx="9512135" cy="4857008"/>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33"/>
          <p:cNvSpPr txBox="1"/>
          <p:nvPr/>
        </p:nvSpPr>
        <p:spPr>
          <a:xfrm>
            <a:off x="2481930" y="1875977"/>
            <a:ext cx="7228139" cy="184662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When answering the questions, remember to include:</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61963" marR="0" lvl="1" indent="-236538" algn="l" rtl="0">
              <a:lnSpc>
                <a:spcPct val="100000"/>
              </a:lnSpc>
              <a:spcBef>
                <a:spcPts val="600"/>
              </a:spcBef>
              <a:spcAft>
                <a:spcPts val="0"/>
              </a:spcAft>
              <a:buClr>
                <a:schemeClr val="dk1"/>
              </a:buClr>
              <a:buSzPts val="2600"/>
              <a:buFont typeface="Arial" panose="020B0604020202020204" pitchFamily="34" charset="0"/>
              <a:buChar char="•"/>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Evidence from today’s simulation</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61963" marR="0" lvl="1" indent="-236538" algn="l" rtl="0">
              <a:lnSpc>
                <a:spcPct val="100000"/>
              </a:lnSpc>
              <a:spcBef>
                <a:spcPts val="600"/>
              </a:spcBef>
              <a:spcAft>
                <a:spcPts val="0"/>
              </a:spcAft>
              <a:buClr>
                <a:schemeClr val="dk1"/>
              </a:buClr>
              <a:buSzPts val="2600"/>
              <a:buFont typeface="Arial" panose="020B0604020202020204" pitchFamily="34" charset="0"/>
              <a:buChar char="•"/>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Numbers or data where relevant</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61963" marR="0" lvl="1" indent="-236538" algn="l" rtl="0">
              <a:lnSpc>
                <a:spcPct val="100000"/>
              </a:lnSpc>
              <a:spcBef>
                <a:spcPts val="600"/>
              </a:spcBef>
              <a:spcAft>
                <a:spcPts val="600"/>
              </a:spcAft>
              <a:buClr>
                <a:schemeClr val="dk1"/>
              </a:buClr>
              <a:buSzPts val="2600"/>
              <a:buFont typeface="Arial" panose="020B0604020202020204" pitchFamily="34" charset="0"/>
              <a:buChar char="•"/>
            </a:pPr>
            <a:r>
              <a:rPr lang="en-US" sz="2200" u="none" strike="noStrike" cap="none" dirty="0">
                <a:solidFill>
                  <a:schemeClr val="dk1"/>
                </a:solidFill>
                <a:latin typeface="Arial" panose="020B0604020202020204" pitchFamily="34" charset="0"/>
                <a:ea typeface="Lato"/>
                <a:cs typeface="Arial" panose="020B0604020202020204" pitchFamily="34" charset="0"/>
                <a:sym typeface="Lato"/>
              </a:rPr>
              <a:t>Reasoning that connects their evidence to their claim</a:t>
            </a:r>
            <a:endParaRPr sz="220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sp>
        <p:nvSpPr>
          <p:cNvPr id="453" name="Google Shape;453;p33"/>
          <p:cNvSpPr txBox="1"/>
          <p:nvPr/>
        </p:nvSpPr>
        <p:spPr>
          <a:xfrm>
            <a:off x="1111650" y="1024829"/>
            <a:ext cx="9968700" cy="683400"/>
          </a:xfrm>
          <a:prstGeom prst="rect">
            <a:avLst/>
          </a:prstGeom>
          <a:noFill/>
          <a:ln>
            <a:noFill/>
          </a:ln>
        </p:spPr>
        <p:txBody>
          <a:bodyPr spcFirstLastPara="1" wrap="square" lIns="91425" tIns="91425" rIns="91425" bIns="91425" anchor="t" anchorCtr="0">
            <a:spAutoFit/>
          </a:bodyPr>
          <a:lstStyle/>
          <a:p>
            <a:pPr marL="0" marR="0" lvl="0" indent="0" algn="ctr" rtl="0">
              <a:lnSpc>
                <a:spcPct val="90000"/>
              </a:lnSpc>
              <a:spcBef>
                <a:spcPts val="0"/>
              </a:spcBef>
              <a:spcAft>
                <a:spcPts val="0"/>
              </a:spcAft>
              <a:buClr>
                <a:srgbClr val="000000"/>
              </a:buClr>
              <a:buSzPts val="3600"/>
              <a:buFont typeface="Arial"/>
              <a:buNone/>
            </a:pPr>
            <a:r>
              <a:rPr lang="en-US" sz="3600" b="1" u="none" strike="noStrike" cap="none" dirty="0">
                <a:solidFill>
                  <a:srgbClr val="1E70B3"/>
                </a:solidFill>
                <a:latin typeface="Arial" panose="020B0604020202020204" pitchFamily="34" charset="0"/>
                <a:ea typeface="Lato Black"/>
                <a:cs typeface="Arial" panose="020B0604020202020204" pitchFamily="34" charset="0"/>
                <a:sym typeface="Lato Black"/>
              </a:rPr>
              <a:t>Ways to Reduce Greenhouse Gas Emissions</a:t>
            </a:r>
            <a:endParaRPr sz="1400" b="1" i="0" u="none" strike="noStrike" cap="none" dirty="0">
              <a:solidFill>
                <a:srgbClr val="1E70B3"/>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4"/>
        <p:cNvGrpSpPr/>
        <p:nvPr/>
      </p:nvGrpSpPr>
      <p:grpSpPr>
        <a:xfrm>
          <a:off x="0" y="0"/>
          <a:ext cx="0" cy="0"/>
          <a:chOff x="0" y="0"/>
          <a:chExt cx="0" cy="0"/>
        </a:xfrm>
      </p:grpSpPr>
      <p:sp>
        <p:nvSpPr>
          <p:cNvPr id="96" name="Google Shape;96;p11"/>
          <p:cNvSpPr txBox="1"/>
          <p:nvPr/>
        </p:nvSpPr>
        <p:spPr>
          <a:xfrm>
            <a:off x="380011" y="5207750"/>
            <a:ext cx="7292905"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u="sng" strike="noStrike" cap="none" dirty="0">
                <a:solidFill>
                  <a:schemeClr val="dk1"/>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https://climate.nasa.gov/interactives/climate-time-machine/</a:t>
            </a:r>
            <a:endParaRPr sz="18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
        <p:nvSpPr>
          <p:cNvPr id="97" name="Google Shape;97;p11"/>
          <p:cNvSpPr txBox="1"/>
          <p:nvPr/>
        </p:nvSpPr>
        <p:spPr>
          <a:xfrm>
            <a:off x="505262" y="934416"/>
            <a:ext cx="4921762" cy="294238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How have global temperatures changed in the past century?</a:t>
            </a:r>
            <a:endParaRPr sz="4200" b="1" i="0" u="none" strike="noStrike" cap="none" dirty="0">
              <a:solidFill>
                <a:srgbClr val="1B75BC"/>
              </a:solidFill>
              <a:latin typeface="Arial"/>
              <a:ea typeface="Arial"/>
              <a:cs typeface="Arial"/>
              <a:sym typeface="Arial"/>
            </a:endParaRPr>
          </a:p>
        </p:txBody>
      </p:sp>
      <p:pic>
        <p:nvPicPr>
          <p:cNvPr id="2" name="Google Shape;95;p11" descr="A screenshot of a computer screen&#10;&#10;Description automatically generated with low confidence">
            <a:hlinkClick r:id="rId3"/>
            <a:extLst>
              <a:ext uri="{FF2B5EF4-FFF2-40B4-BE49-F238E27FC236}">
                <a16:creationId xmlns:a16="http://schemas.microsoft.com/office/drawing/2014/main" id="{6DEB50D3-5BF3-D714-B0EE-D3AB98254501}"/>
              </a:ext>
            </a:extLst>
          </p:cNvPr>
          <p:cNvPicPr preferRelativeResize="0"/>
          <p:nvPr/>
        </p:nvPicPr>
        <p:blipFill rotWithShape="1">
          <a:blip r:embed="rId4">
            <a:alphaModFix/>
          </a:blip>
          <a:srcRect/>
          <a:stretch/>
        </p:blipFill>
        <p:spPr>
          <a:xfrm>
            <a:off x="6612830" y="934416"/>
            <a:ext cx="5073909" cy="46426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4"/>
        <p:cNvGrpSpPr/>
        <p:nvPr/>
      </p:nvGrpSpPr>
      <p:grpSpPr>
        <a:xfrm>
          <a:off x="0" y="0"/>
          <a:ext cx="0" cy="0"/>
          <a:chOff x="0" y="0"/>
          <a:chExt cx="0" cy="0"/>
        </a:xfrm>
      </p:grpSpPr>
      <p:pic>
        <p:nvPicPr>
          <p:cNvPr id="105" name="Google Shape;105;p12">
            <a:hlinkClick r:id="rId3"/>
          </p:cNvPr>
          <p:cNvPicPr preferRelativeResize="0"/>
          <p:nvPr/>
        </p:nvPicPr>
        <p:blipFill rotWithShape="1">
          <a:blip r:embed="rId4">
            <a:alphaModFix/>
          </a:blip>
          <a:srcRect/>
          <a:stretch/>
        </p:blipFill>
        <p:spPr>
          <a:xfrm>
            <a:off x="6612830" y="934416"/>
            <a:ext cx="5073909" cy="5137551"/>
          </a:xfrm>
          <a:prstGeom prst="rect">
            <a:avLst/>
          </a:prstGeom>
          <a:noFill/>
          <a:ln>
            <a:noFill/>
          </a:ln>
        </p:spPr>
      </p:pic>
      <p:sp>
        <p:nvSpPr>
          <p:cNvPr id="106" name="Google Shape;106;p12"/>
          <p:cNvSpPr txBox="1"/>
          <p:nvPr/>
        </p:nvSpPr>
        <p:spPr>
          <a:xfrm>
            <a:off x="505261" y="5440162"/>
            <a:ext cx="7347203" cy="36929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u="sng" strike="noStrike" cap="none" dirty="0">
                <a:solidFill>
                  <a:schemeClr val="dk1"/>
                </a:solidFill>
                <a:latin typeface="Arial" panose="020B0604020202020204" pitchFamily="34" charset="0"/>
                <a:ea typeface="Calibri"/>
                <a:cs typeface="Arial" panose="020B0604020202020204" pitchFamily="34" charset="0"/>
                <a:sym typeface="Calibri"/>
                <a:hlinkClick r:id="rId3">
                  <a:extLst>
                    <a:ext uri="{A12FA001-AC4F-418D-AE19-62706E023703}">
                      <ahyp:hlinkClr xmlns:ahyp="http://schemas.microsoft.com/office/drawing/2018/hyperlinkcolor" val="tx"/>
                    </a:ext>
                  </a:extLst>
                </a:hlinkClick>
              </a:rPr>
              <a:t>https://climate.nasa.gov/interactives/climate-time-machine/</a:t>
            </a:r>
            <a:endParaRPr sz="18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sp>
        <p:nvSpPr>
          <p:cNvPr id="107" name="Google Shape;107;p12"/>
          <p:cNvSpPr txBox="1"/>
          <p:nvPr/>
        </p:nvSpPr>
        <p:spPr>
          <a:xfrm>
            <a:off x="605642" y="934416"/>
            <a:ext cx="5652654" cy="249458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95959"/>
              </a:buClr>
              <a:buSzPts val="3600"/>
              <a:buFont typeface="Lato Black"/>
              <a:buNone/>
            </a:pP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How has the concentration of</a:t>
            </a:r>
            <a:b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b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carbon dioxide</a:t>
            </a:r>
            <a:b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b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changed in the</a:t>
            </a:r>
            <a:b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b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past decades?</a:t>
            </a:r>
            <a:endParaRPr sz="4200" b="1" i="0" u="none" strike="noStrike" cap="none" dirty="0">
              <a:solidFill>
                <a:srgbClr val="1B75BC"/>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3"/>
          <p:cNvSpPr txBox="1">
            <a:spLocks noGrp="1"/>
          </p:cNvSpPr>
          <p:nvPr>
            <p:ph type="title"/>
          </p:nvPr>
        </p:nvSpPr>
        <p:spPr>
          <a:xfrm>
            <a:off x="588310" y="883239"/>
            <a:ext cx="10889709" cy="6723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595959"/>
              </a:buClr>
              <a:buSzPts val="3600"/>
              <a:buFont typeface="Lato Black"/>
              <a:buNone/>
            </a:pPr>
            <a:r>
              <a:rPr lang="en-US" sz="4200" b="1" u="none" strike="noStrike" cap="none" dirty="0">
                <a:solidFill>
                  <a:srgbClr val="1B75BC"/>
                </a:solidFill>
                <a:latin typeface="Arial" panose="020B0604020202020204" pitchFamily="34" charset="0"/>
                <a:ea typeface="Lato Black"/>
                <a:cs typeface="Arial" panose="020B0604020202020204" pitchFamily="34" charset="0"/>
                <a:sym typeface="Lato Black"/>
              </a:rPr>
              <a:t>Greenhouse Effect Demonstration </a:t>
            </a:r>
            <a:endParaRPr sz="4200" b="1" i="0" u="none" strike="noStrike" cap="none" dirty="0">
              <a:solidFill>
                <a:srgbClr val="1B75BC"/>
              </a:solidFill>
              <a:latin typeface="Arial"/>
              <a:ea typeface="Arial"/>
              <a:cs typeface="Arial"/>
              <a:sym typeface="Arial"/>
            </a:endParaRPr>
          </a:p>
        </p:txBody>
      </p:sp>
      <p:sp>
        <p:nvSpPr>
          <p:cNvPr id="116" name="Google Shape;116;p13"/>
          <p:cNvSpPr txBox="1"/>
          <p:nvPr/>
        </p:nvSpPr>
        <p:spPr>
          <a:xfrm>
            <a:off x="593766" y="1405770"/>
            <a:ext cx="10146600" cy="201589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600"/>
              </a:spcBef>
              <a:spcAft>
                <a:spcPts val="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Your teacher will assign you to a group:</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58738" marR="0" lvl="0" algn="l" rtl="0">
              <a:lnSpc>
                <a:spcPct val="100000"/>
              </a:lnSpc>
              <a:spcBef>
                <a:spcPts val="600"/>
              </a:spcBef>
              <a:spcAft>
                <a:spcPts val="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Sunlight → line up at the Sun wall</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58738" marR="0" lvl="0" algn="l" rtl="0">
              <a:lnSpc>
                <a:spcPct val="100000"/>
              </a:lnSpc>
              <a:spcBef>
                <a:spcPts val="600"/>
              </a:spcBef>
              <a:spcAft>
                <a:spcPts val="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Infrared (heat) → line up at the Earth wall</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58738" marR="0" lvl="0" algn="l" rtl="0">
              <a:lnSpc>
                <a:spcPct val="100000"/>
              </a:lnSpc>
              <a:spcBef>
                <a:spcPts val="600"/>
              </a:spcBef>
              <a:spcAft>
                <a:spcPts val="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Greenhouse Gas → stand on the Atmosphere line (only 1 person at first)</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00000"/>
              </a:lnSpc>
              <a:spcBef>
                <a:spcPts val="600"/>
              </a:spcBef>
              <a:spcAft>
                <a:spcPts val="0"/>
              </a:spcAft>
              <a:buClr>
                <a:srgbClr val="000000"/>
              </a:buClr>
              <a:buSzPts val="2000"/>
              <a:buFont typeface="Arial"/>
              <a:buNone/>
            </a:pPr>
            <a:endParaRPr sz="2000" u="none" strike="noStrike" cap="none" dirty="0">
              <a:solidFill>
                <a:srgbClr val="595959"/>
              </a:solidFill>
              <a:latin typeface="Arial" panose="020B0604020202020204" pitchFamily="34" charset="0"/>
              <a:ea typeface="Lato"/>
              <a:cs typeface="Arial" panose="020B0604020202020204" pitchFamily="34" charset="0"/>
              <a:sym typeface="Lato"/>
            </a:endParaRPr>
          </a:p>
        </p:txBody>
      </p:sp>
      <p:grpSp>
        <p:nvGrpSpPr>
          <p:cNvPr id="117" name="Google Shape;117;p13"/>
          <p:cNvGrpSpPr/>
          <p:nvPr/>
        </p:nvGrpSpPr>
        <p:grpSpPr>
          <a:xfrm>
            <a:off x="2940144" y="3216874"/>
            <a:ext cx="6311711" cy="3077048"/>
            <a:chOff x="2418941" y="3219451"/>
            <a:chExt cx="6821715" cy="3325682"/>
          </a:xfrm>
        </p:grpSpPr>
        <p:grpSp>
          <p:nvGrpSpPr>
            <p:cNvPr id="118" name="Google Shape;118;p13"/>
            <p:cNvGrpSpPr/>
            <p:nvPr/>
          </p:nvGrpSpPr>
          <p:grpSpPr>
            <a:xfrm>
              <a:off x="2418941" y="3219451"/>
              <a:ext cx="6821715" cy="3325682"/>
              <a:chOff x="1393371" y="1678075"/>
              <a:chExt cx="9405258" cy="4242665"/>
            </a:xfrm>
          </p:grpSpPr>
          <p:grpSp>
            <p:nvGrpSpPr>
              <p:cNvPr id="119" name="Google Shape;119;p13"/>
              <p:cNvGrpSpPr/>
              <p:nvPr/>
            </p:nvGrpSpPr>
            <p:grpSpPr>
              <a:xfrm>
                <a:off x="1393371" y="1678075"/>
                <a:ext cx="9405258" cy="4242665"/>
                <a:chOff x="1393371" y="1678075"/>
                <a:chExt cx="9405258" cy="4242665"/>
              </a:xfrm>
            </p:grpSpPr>
            <p:sp>
              <p:nvSpPr>
                <p:cNvPr id="120" name="Google Shape;120;p13"/>
                <p:cNvSpPr/>
                <p:nvPr/>
              </p:nvSpPr>
              <p:spPr>
                <a:xfrm>
                  <a:off x="1393371" y="1678075"/>
                  <a:ext cx="9405258" cy="4242665"/>
                </a:xfrm>
                <a:prstGeom prst="rect">
                  <a:avLst/>
                </a:prstGeom>
                <a:solidFill>
                  <a:schemeClr val="lt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accent2"/>
                    </a:solidFill>
                    <a:latin typeface="Arial" panose="020B0604020202020204" pitchFamily="34" charset="0"/>
                    <a:ea typeface="Calibri"/>
                    <a:cs typeface="Arial" panose="020B0604020202020204" pitchFamily="34" charset="0"/>
                    <a:sym typeface="Calibri"/>
                  </a:endParaRPr>
                </a:p>
              </p:txBody>
            </p:sp>
            <p:cxnSp>
              <p:nvCxnSpPr>
                <p:cNvPr id="121" name="Google Shape;121;p13"/>
                <p:cNvCxnSpPr>
                  <a:stCxn id="120" idx="0"/>
                  <a:endCxn id="120" idx="2"/>
                </p:cNvCxnSpPr>
                <p:nvPr/>
              </p:nvCxnSpPr>
              <p:spPr>
                <a:xfrm>
                  <a:off x="6096000" y="1678075"/>
                  <a:ext cx="0" cy="4242600"/>
                </a:xfrm>
                <a:prstGeom prst="straightConnector1">
                  <a:avLst/>
                </a:prstGeom>
                <a:noFill/>
                <a:ln w="38100" cap="flat" cmpd="sng">
                  <a:solidFill>
                    <a:schemeClr val="accent2"/>
                  </a:solidFill>
                  <a:prstDash val="solid"/>
                  <a:miter lim="800000"/>
                  <a:headEnd type="none" w="sm" len="sm"/>
                  <a:tailEnd type="none" w="sm" len="sm"/>
                </a:ln>
              </p:spPr>
            </p:cxnSp>
            <p:sp>
              <p:nvSpPr>
                <p:cNvPr id="122" name="Google Shape;122;p13"/>
                <p:cNvSpPr/>
                <p:nvPr/>
              </p:nvSpPr>
              <p:spPr>
                <a:xfrm rot="5400000">
                  <a:off x="9987280"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dirty="0">
                      <a:solidFill>
                        <a:srgbClr val="000000"/>
                      </a:solidFill>
                      <a:latin typeface="Arial" panose="020B0604020202020204" pitchFamily="34" charset="0"/>
                      <a:ea typeface="Calibri"/>
                      <a:cs typeface="Arial" panose="020B0604020202020204" pitchFamily="34" charset="0"/>
                      <a:sym typeface="Calibri"/>
                    </a:rPr>
                    <a:t>Earth</a:t>
                  </a:r>
                  <a:endParaRPr sz="1400" b="0" i="0" u="none" strike="noStrike" cap="none" dirty="0">
                    <a:solidFill>
                      <a:srgbClr val="000000"/>
                    </a:solidFill>
                    <a:latin typeface="Arial"/>
                    <a:ea typeface="Arial"/>
                    <a:cs typeface="Arial"/>
                    <a:sym typeface="Arial"/>
                  </a:endParaRPr>
                </a:p>
              </p:txBody>
            </p:sp>
            <p:sp>
              <p:nvSpPr>
                <p:cNvPr id="123" name="Google Shape;123;p13"/>
                <p:cNvSpPr/>
                <p:nvPr/>
              </p:nvSpPr>
              <p:spPr>
                <a:xfrm rot="-5400000">
                  <a:off x="1290322"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solidFill>
                        <a:srgbClr val="000000"/>
                      </a:solidFill>
                      <a:latin typeface="Arial" panose="020B0604020202020204" pitchFamily="34" charset="0"/>
                      <a:ea typeface="Calibri"/>
                      <a:cs typeface="Arial" panose="020B0604020202020204" pitchFamily="34" charset="0"/>
                      <a:sym typeface="Calibri"/>
                    </a:rPr>
                    <a:t>Sun</a:t>
                  </a:r>
                  <a:endParaRPr sz="1400" b="0" i="0" u="none" strike="noStrike" cap="none" dirty="0">
                    <a:solidFill>
                      <a:srgbClr val="000000"/>
                    </a:solidFill>
                    <a:latin typeface="Arial"/>
                    <a:ea typeface="Arial"/>
                    <a:cs typeface="Arial"/>
                    <a:sym typeface="Arial"/>
                  </a:endParaRPr>
                </a:p>
              </p:txBody>
            </p:sp>
          </p:grpSp>
          <p:sp>
            <p:nvSpPr>
              <p:cNvPr id="124" name="Google Shape;124;p13"/>
              <p:cNvSpPr/>
              <p:nvPr/>
            </p:nvSpPr>
            <p:spPr>
              <a:xfrm>
                <a:off x="2176041" y="185194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25" name="Google Shape;125;p13"/>
              <p:cNvSpPr/>
              <p:nvPr/>
            </p:nvSpPr>
            <p:spPr>
              <a:xfrm>
                <a:off x="2176041" y="255206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26" name="Google Shape;126;p13"/>
              <p:cNvSpPr/>
              <p:nvPr/>
            </p:nvSpPr>
            <p:spPr>
              <a:xfrm>
                <a:off x="2176041" y="3252041"/>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27" name="Google Shape;127;p13"/>
              <p:cNvSpPr/>
              <p:nvPr/>
            </p:nvSpPr>
            <p:spPr>
              <a:xfrm>
                <a:off x="2176041" y="3952013"/>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28" name="Google Shape;128;p13"/>
              <p:cNvSpPr/>
              <p:nvPr/>
            </p:nvSpPr>
            <p:spPr>
              <a:xfrm>
                <a:off x="2176041" y="4651985"/>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29" name="Google Shape;129;p13"/>
              <p:cNvSpPr/>
              <p:nvPr/>
            </p:nvSpPr>
            <p:spPr>
              <a:xfrm>
                <a:off x="2176041" y="5351957"/>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0" name="Google Shape;130;p13"/>
              <p:cNvSpPr/>
              <p:nvPr/>
            </p:nvSpPr>
            <p:spPr>
              <a:xfrm>
                <a:off x="9673643" y="185194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1" name="Google Shape;131;p13"/>
              <p:cNvSpPr/>
              <p:nvPr/>
            </p:nvSpPr>
            <p:spPr>
              <a:xfrm>
                <a:off x="9673643" y="255206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2" name="Google Shape;132;p13"/>
              <p:cNvSpPr/>
              <p:nvPr/>
            </p:nvSpPr>
            <p:spPr>
              <a:xfrm>
                <a:off x="9673643" y="3252041"/>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3" name="Google Shape;133;p13"/>
              <p:cNvSpPr/>
              <p:nvPr/>
            </p:nvSpPr>
            <p:spPr>
              <a:xfrm>
                <a:off x="9673643" y="3952013"/>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4" name="Google Shape;134;p13"/>
              <p:cNvSpPr/>
              <p:nvPr/>
            </p:nvSpPr>
            <p:spPr>
              <a:xfrm>
                <a:off x="9673643" y="4651985"/>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5" name="Google Shape;135;p13"/>
              <p:cNvSpPr/>
              <p:nvPr/>
            </p:nvSpPr>
            <p:spPr>
              <a:xfrm>
                <a:off x="9673643" y="5351957"/>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36" name="Google Shape;136;p13"/>
              <p:cNvSpPr/>
              <p:nvPr/>
            </p:nvSpPr>
            <p:spPr>
              <a:xfrm>
                <a:off x="5887978" y="2233577"/>
                <a:ext cx="416687" cy="41668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137" name="Google Shape;137;p13"/>
            <p:cNvSpPr/>
            <p:nvPr/>
          </p:nvSpPr>
          <p:spPr>
            <a:xfrm rot="-5400000">
              <a:off x="4976776" y="4845321"/>
              <a:ext cx="1706047" cy="347413"/>
            </a:xfrm>
            <a:prstGeom prst="rect">
              <a:avLst/>
            </a:prstGeom>
            <a:solidFill>
              <a:srgbClr val="0070C0"/>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dirty="0">
                  <a:solidFill>
                    <a:schemeClr val="lt1"/>
                  </a:solidFill>
                  <a:latin typeface="Arial" panose="020B0604020202020204" pitchFamily="34" charset="0"/>
                  <a:ea typeface="Calibri"/>
                  <a:cs typeface="Arial" panose="020B0604020202020204" pitchFamily="34" charset="0"/>
                  <a:sym typeface="Calibri"/>
                </a:rPr>
                <a:t>Atmosphere</a:t>
              </a:r>
              <a:endParaRPr sz="14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4"/>
          <p:cNvSpPr txBox="1">
            <a:spLocks noGrp="1"/>
          </p:cNvSpPr>
          <p:nvPr>
            <p:ph type="body" idx="1"/>
          </p:nvPr>
        </p:nvSpPr>
        <p:spPr>
          <a:xfrm>
            <a:off x="578393" y="898516"/>
            <a:ext cx="9122748" cy="1887442"/>
          </a:xfrm>
          <a:prstGeom prst="rect">
            <a:avLst/>
          </a:prstGeom>
          <a:noFill/>
          <a:ln>
            <a:noFill/>
          </a:ln>
        </p:spPr>
        <p:txBody>
          <a:bodyPr spcFirstLastPara="1" wrap="square" lIns="91425" tIns="45700" rIns="91425" bIns="45700" anchor="t" anchorCtr="0">
            <a:normAutofit/>
          </a:bodyPr>
          <a:lstStyle/>
          <a:p>
            <a:pPr marL="11113" marR="0" lvl="0" algn="l" rtl="0">
              <a:lnSpc>
                <a:spcPct val="100000"/>
              </a:lnSpc>
              <a:spcBef>
                <a:spcPts val="60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Sunlight → Walk straight from the Sun wall to the Earth wall (not a race).</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11113" marR="0" lvl="0" algn="l" rtl="0">
              <a:lnSpc>
                <a:spcPct val="100000"/>
              </a:lnSpc>
              <a:spcBef>
                <a:spcPts val="60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Greenhouse Gas → Stay still. You do not block sunlight.</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457200" marR="0" lvl="0" indent="0" algn="l" rtl="0">
              <a:lnSpc>
                <a:spcPct val="100000"/>
              </a:lnSpc>
              <a:spcBef>
                <a:spcPts val="600"/>
              </a:spcBef>
              <a:spcAft>
                <a:spcPts val="0"/>
              </a:spcAft>
              <a:buClr>
                <a:srgbClr val="000000"/>
              </a:buClr>
              <a:buSzPts val="2000"/>
              <a:buFont typeface="Arial"/>
              <a:buNone/>
            </a:pPr>
            <a:endParaRPr sz="2000" u="none" strike="noStrike" cap="none" dirty="0">
              <a:solidFill>
                <a:srgbClr val="595959"/>
              </a:solidFill>
              <a:latin typeface="Arial" panose="020B0604020202020204" pitchFamily="34" charset="0"/>
              <a:ea typeface="Lato"/>
              <a:cs typeface="Arial" panose="020B0604020202020204" pitchFamily="34" charset="0"/>
              <a:sym typeface="Lato"/>
            </a:endParaRPr>
          </a:p>
        </p:txBody>
      </p:sp>
      <p:grpSp>
        <p:nvGrpSpPr>
          <p:cNvPr id="146" name="Google Shape;146;p14"/>
          <p:cNvGrpSpPr/>
          <p:nvPr/>
        </p:nvGrpSpPr>
        <p:grpSpPr>
          <a:xfrm>
            <a:off x="2743200" y="3043460"/>
            <a:ext cx="6760123" cy="3056214"/>
            <a:chOff x="1393371" y="1678075"/>
            <a:chExt cx="9405258" cy="4242665"/>
          </a:xfrm>
        </p:grpSpPr>
        <p:grpSp>
          <p:nvGrpSpPr>
            <p:cNvPr id="147" name="Google Shape;147;p14"/>
            <p:cNvGrpSpPr/>
            <p:nvPr/>
          </p:nvGrpSpPr>
          <p:grpSpPr>
            <a:xfrm>
              <a:off x="1393371" y="1678075"/>
              <a:ext cx="9405258" cy="4242665"/>
              <a:chOff x="1393371" y="1678075"/>
              <a:chExt cx="9405258" cy="4242665"/>
            </a:xfrm>
          </p:grpSpPr>
          <p:sp>
            <p:nvSpPr>
              <p:cNvPr id="148" name="Google Shape;148;p14"/>
              <p:cNvSpPr/>
              <p:nvPr/>
            </p:nvSpPr>
            <p:spPr>
              <a:xfrm>
                <a:off x="1393371" y="1678075"/>
                <a:ext cx="9405258" cy="4242665"/>
              </a:xfrm>
              <a:prstGeom prst="rect">
                <a:avLst/>
              </a:prstGeom>
              <a:solidFill>
                <a:schemeClr val="lt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accent2"/>
                  </a:solidFill>
                  <a:latin typeface="Arial" panose="020B0604020202020204" pitchFamily="34" charset="0"/>
                  <a:ea typeface="Calibri"/>
                  <a:cs typeface="Arial" panose="020B0604020202020204" pitchFamily="34" charset="0"/>
                  <a:sym typeface="Calibri"/>
                </a:endParaRPr>
              </a:p>
            </p:txBody>
          </p:sp>
          <p:cxnSp>
            <p:nvCxnSpPr>
              <p:cNvPr id="149" name="Google Shape;149;p14"/>
              <p:cNvCxnSpPr>
                <a:stCxn id="148" idx="0"/>
                <a:endCxn id="148" idx="2"/>
              </p:cNvCxnSpPr>
              <p:nvPr/>
            </p:nvCxnSpPr>
            <p:spPr>
              <a:xfrm>
                <a:off x="6096000" y="1678075"/>
                <a:ext cx="0" cy="4242600"/>
              </a:xfrm>
              <a:prstGeom prst="straightConnector1">
                <a:avLst/>
              </a:prstGeom>
              <a:noFill/>
              <a:ln w="38100" cap="flat" cmpd="sng">
                <a:solidFill>
                  <a:schemeClr val="accent2"/>
                </a:solidFill>
                <a:prstDash val="solid"/>
                <a:miter lim="800000"/>
                <a:headEnd type="none" w="sm" len="sm"/>
                <a:tailEnd type="none" w="sm" len="sm"/>
              </a:ln>
            </p:spPr>
          </p:cxnSp>
          <p:sp>
            <p:nvSpPr>
              <p:cNvPr id="150" name="Google Shape;150;p14"/>
              <p:cNvSpPr/>
              <p:nvPr/>
            </p:nvSpPr>
            <p:spPr>
              <a:xfrm rot="5400000">
                <a:off x="9987280"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dirty="0">
                    <a:solidFill>
                      <a:srgbClr val="000000"/>
                    </a:solidFill>
                    <a:latin typeface="Arial" panose="020B0604020202020204" pitchFamily="34" charset="0"/>
                    <a:ea typeface="Calibri"/>
                    <a:cs typeface="Arial" panose="020B0604020202020204" pitchFamily="34" charset="0"/>
                    <a:sym typeface="Calibri"/>
                  </a:rPr>
                  <a:t>Earth</a:t>
                </a:r>
                <a:endParaRPr sz="160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
            <p:nvSpPr>
              <p:cNvPr id="151" name="Google Shape;151;p14"/>
              <p:cNvSpPr/>
              <p:nvPr/>
            </p:nvSpPr>
            <p:spPr>
              <a:xfrm rot="-5400000">
                <a:off x="1290322"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solidFill>
                      <a:srgbClr val="000000"/>
                    </a:solidFill>
                    <a:latin typeface="Arial" panose="020B0604020202020204" pitchFamily="34" charset="0"/>
                    <a:ea typeface="Calibri"/>
                    <a:cs typeface="Arial" panose="020B0604020202020204" pitchFamily="34" charset="0"/>
                    <a:sym typeface="Calibri"/>
                  </a:rPr>
                  <a:t>Sun</a:t>
                </a:r>
                <a:endParaRPr sz="1400" b="0" i="0" u="none" strike="noStrike" cap="none" dirty="0">
                  <a:solidFill>
                    <a:srgbClr val="000000"/>
                  </a:solidFill>
                  <a:latin typeface="Arial"/>
                  <a:ea typeface="Arial"/>
                  <a:cs typeface="Arial"/>
                  <a:sym typeface="Arial"/>
                </a:endParaRPr>
              </a:p>
            </p:txBody>
          </p:sp>
        </p:grpSp>
        <p:sp>
          <p:nvSpPr>
            <p:cNvPr id="152" name="Google Shape;152;p14"/>
            <p:cNvSpPr/>
            <p:nvPr/>
          </p:nvSpPr>
          <p:spPr>
            <a:xfrm>
              <a:off x="2176041" y="185194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3" name="Google Shape;153;p14"/>
            <p:cNvSpPr/>
            <p:nvPr/>
          </p:nvSpPr>
          <p:spPr>
            <a:xfrm>
              <a:off x="2176041" y="255206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4" name="Google Shape;154;p14"/>
            <p:cNvSpPr/>
            <p:nvPr/>
          </p:nvSpPr>
          <p:spPr>
            <a:xfrm>
              <a:off x="2176041" y="3252041"/>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5" name="Google Shape;155;p14"/>
            <p:cNvSpPr/>
            <p:nvPr/>
          </p:nvSpPr>
          <p:spPr>
            <a:xfrm>
              <a:off x="2176041" y="3952013"/>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6" name="Google Shape;156;p14"/>
            <p:cNvSpPr/>
            <p:nvPr/>
          </p:nvSpPr>
          <p:spPr>
            <a:xfrm>
              <a:off x="2176041" y="4651985"/>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7" name="Google Shape;157;p14"/>
            <p:cNvSpPr/>
            <p:nvPr/>
          </p:nvSpPr>
          <p:spPr>
            <a:xfrm>
              <a:off x="2176041" y="5351957"/>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8" name="Google Shape;158;p14"/>
            <p:cNvSpPr/>
            <p:nvPr/>
          </p:nvSpPr>
          <p:spPr>
            <a:xfrm>
              <a:off x="9673643" y="185194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59" name="Google Shape;159;p14"/>
            <p:cNvSpPr/>
            <p:nvPr/>
          </p:nvSpPr>
          <p:spPr>
            <a:xfrm>
              <a:off x="9673643" y="255206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60" name="Google Shape;160;p14"/>
            <p:cNvSpPr/>
            <p:nvPr/>
          </p:nvSpPr>
          <p:spPr>
            <a:xfrm>
              <a:off x="9673643" y="3252041"/>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61" name="Google Shape;161;p14"/>
            <p:cNvSpPr/>
            <p:nvPr/>
          </p:nvSpPr>
          <p:spPr>
            <a:xfrm>
              <a:off x="9673643" y="3952013"/>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62" name="Google Shape;162;p14"/>
            <p:cNvSpPr/>
            <p:nvPr/>
          </p:nvSpPr>
          <p:spPr>
            <a:xfrm>
              <a:off x="9673643" y="4651985"/>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63" name="Google Shape;163;p14"/>
            <p:cNvSpPr/>
            <p:nvPr/>
          </p:nvSpPr>
          <p:spPr>
            <a:xfrm>
              <a:off x="9673643" y="5351957"/>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cxnSp>
          <p:nvCxnSpPr>
            <p:cNvPr id="164" name="Google Shape;164;p14"/>
            <p:cNvCxnSpPr/>
            <p:nvPr/>
          </p:nvCxnSpPr>
          <p:spPr>
            <a:xfrm>
              <a:off x="2835797" y="5567422"/>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165" name="Google Shape;165;p14"/>
            <p:cNvCxnSpPr/>
            <p:nvPr/>
          </p:nvCxnSpPr>
          <p:spPr>
            <a:xfrm>
              <a:off x="2835797" y="4863296"/>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166" name="Google Shape;166;p14"/>
            <p:cNvCxnSpPr/>
            <p:nvPr/>
          </p:nvCxnSpPr>
          <p:spPr>
            <a:xfrm>
              <a:off x="2835797" y="4145665"/>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167" name="Google Shape;167;p14"/>
            <p:cNvCxnSpPr/>
            <p:nvPr/>
          </p:nvCxnSpPr>
          <p:spPr>
            <a:xfrm>
              <a:off x="2835797" y="3464687"/>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168" name="Google Shape;168;p14"/>
            <p:cNvCxnSpPr/>
            <p:nvPr/>
          </p:nvCxnSpPr>
          <p:spPr>
            <a:xfrm>
              <a:off x="2835797" y="2741121"/>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169" name="Google Shape;169;p14"/>
            <p:cNvCxnSpPr/>
            <p:nvPr/>
          </p:nvCxnSpPr>
          <p:spPr>
            <a:xfrm>
              <a:off x="2835797" y="2064151"/>
              <a:ext cx="6678593" cy="0"/>
            </a:xfrm>
            <a:prstGeom prst="straightConnector1">
              <a:avLst/>
            </a:prstGeom>
            <a:noFill/>
            <a:ln w="76200" cap="flat" cmpd="sng">
              <a:solidFill>
                <a:schemeClr val="accent1"/>
              </a:solidFill>
              <a:prstDash val="solid"/>
              <a:miter lim="800000"/>
              <a:headEnd type="none" w="sm" len="sm"/>
              <a:tailEnd type="triangle" w="med" len="med"/>
            </a:ln>
          </p:spPr>
        </p:cxnSp>
        <p:sp>
          <p:nvSpPr>
            <p:cNvPr id="170" name="Google Shape;170;p14"/>
            <p:cNvSpPr/>
            <p:nvPr/>
          </p:nvSpPr>
          <p:spPr>
            <a:xfrm>
              <a:off x="5887656" y="2760413"/>
              <a:ext cx="416688" cy="41668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5"/>
          <p:cNvSpPr txBox="1">
            <a:spLocks noGrp="1"/>
          </p:cNvSpPr>
          <p:nvPr>
            <p:ph type="body" idx="1"/>
          </p:nvPr>
        </p:nvSpPr>
        <p:spPr>
          <a:xfrm>
            <a:off x="570015" y="905447"/>
            <a:ext cx="10052396" cy="2970735"/>
          </a:xfrm>
          <a:prstGeom prst="rect">
            <a:avLst/>
          </a:prstGeom>
          <a:noFill/>
          <a:ln>
            <a:noFill/>
          </a:ln>
        </p:spPr>
        <p:txBody>
          <a:bodyPr spcFirstLastPara="1" wrap="square" lIns="91425" tIns="45700" rIns="91425" bIns="45700" anchor="t" anchorCtr="0">
            <a:normAutofit/>
          </a:bodyPr>
          <a:lstStyle/>
          <a:p>
            <a:pPr marL="342900" marR="0" lvl="0" indent="-331788" algn="l" rtl="0">
              <a:lnSpc>
                <a:spcPct val="100000"/>
              </a:lnSpc>
              <a:spcBef>
                <a:spcPts val="60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Sunlight → When you reach Earth, tag your Infrared partner. Stay at Earth.</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342900" marR="0" lvl="0" indent="-331788" algn="l" rtl="0">
              <a:lnSpc>
                <a:spcPct val="100000"/>
              </a:lnSpc>
              <a:spcBef>
                <a:spcPts val="60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Infrared → Wait until Sunlight tags you. Then walk toward the Sun.</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342900" marR="0" lvl="0" indent="-331788" algn="l" rtl="0">
              <a:lnSpc>
                <a:spcPct val="100000"/>
              </a:lnSpc>
              <a:spcBef>
                <a:spcPts val="600"/>
              </a:spcBef>
              <a:spcAft>
                <a:spcPts val="600"/>
              </a:spcAft>
              <a:buClr>
                <a:srgbClr val="000000"/>
              </a:buClr>
              <a:buSzPts val="2000"/>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Greenhouse Gas → Try to tag Infrared with your arms, but stay rooted on the Atmosphere line (no moving your feet).</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p:txBody>
      </p:sp>
      <p:grpSp>
        <p:nvGrpSpPr>
          <p:cNvPr id="179" name="Google Shape;179;p15"/>
          <p:cNvGrpSpPr/>
          <p:nvPr/>
        </p:nvGrpSpPr>
        <p:grpSpPr>
          <a:xfrm>
            <a:off x="2722098" y="2910029"/>
            <a:ext cx="6747804" cy="3255829"/>
            <a:chOff x="1393371" y="1678075"/>
            <a:chExt cx="9405258" cy="4242665"/>
          </a:xfrm>
        </p:grpSpPr>
        <p:grpSp>
          <p:nvGrpSpPr>
            <p:cNvPr id="180" name="Google Shape;180;p15"/>
            <p:cNvGrpSpPr/>
            <p:nvPr/>
          </p:nvGrpSpPr>
          <p:grpSpPr>
            <a:xfrm>
              <a:off x="1393371" y="1678075"/>
              <a:ext cx="9405258" cy="4242665"/>
              <a:chOff x="1393371" y="1678075"/>
              <a:chExt cx="9405258" cy="4242665"/>
            </a:xfrm>
          </p:grpSpPr>
          <p:sp>
            <p:nvSpPr>
              <p:cNvPr id="181" name="Google Shape;181;p15"/>
              <p:cNvSpPr/>
              <p:nvPr/>
            </p:nvSpPr>
            <p:spPr>
              <a:xfrm>
                <a:off x="1393371" y="1678075"/>
                <a:ext cx="9405258" cy="4242665"/>
              </a:xfrm>
              <a:prstGeom prst="rect">
                <a:avLst/>
              </a:prstGeom>
              <a:solidFill>
                <a:schemeClr val="lt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accent2"/>
                  </a:solidFill>
                  <a:latin typeface="Arial" panose="020B0604020202020204" pitchFamily="34" charset="0"/>
                  <a:ea typeface="Calibri"/>
                  <a:cs typeface="Arial" panose="020B0604020202020204" pitchFamily="34" charset="0"/>
                  <a:sym typeface="Calibri"/>
                </a:endParaRPr>
              </a:p>
            </p:txBody>
          </p:sp>
          <p:cxnSp>
            <p:nvCxnSpPr>
              <p:cNvPr id="182" name="Google Shape;182;p15"/>
              <p:cNvCxnSpPr>
                <a:stCxn id="181" idx="0"/>
                <a:endCxn id="181" idx="2"/>
              </p:cNvCxnSpPr>
              <p:nvPr/>
            </p:nvCxnSpPr>
            <p:spPr>
              <a:xfrm>
                <a:off x="6096000" y="1678075"/>
                <a:ext cx="0" cy="4242600"/>
              </a:xfrm>
              <a:prstGeom prst="straightConnector1">
                <a:avLst/>
              </a:prstGeom>
              <a:noFill/>
              <a:ln w="38100" cap="flat" cmpd="sng">
                <a:solidFill>
                  <a:schemeClr val="accent2"/>
                </a:solidFill>
                <a:prstDash val="solid"/>
                <a:miter lim="800000"/>
                <a:headEnd type="none" w="sm" len="sm"/>
                <a:tailEnd type="none" w="sm" len="sm"/>
              </a:ln>
            </p:spPr>
          </p:cxnSp>
          <p:sp>
            <p:nvSpPr>
              <p:cNvPr id="183" name="Google Shape;183;p15"/>
              <p:cNvSpPr/>
              <p:nvPr/>
            </p:nvSpPr>
            <p:spPr>
              <a:xfrm rot="5400000">
                <a:off x="9987280"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dirty="0">
                    <a:solidFill>
                      <a:srgbClr val="000000"/>
                    </a:solidFill>
                    <a:latin typeface="Arial" panose="020B0604020202020204" pitchFamily="34" charset="0"/>
                    <a:ea typeface="Calibri"/>
                    <a:cs typeface="Arial" panose="020B0604020202020204" pitchFamily="34" charset="0"/>
                    <a:sym typeface="Calibri"/>
                  </a:rPr>
                  <a:t>Earth</a:t>
                </a:r>
                <a:endParaRPr sz="1400" b="0" i="0" u="none" strike="noStrike" cap="none" dirty="0">
                  <a:solidFill>
                    <a:srgbClr val="000000"/>
                  </a:solidFill>
                  <a:latin typeface="Arial"/>
                  <a:ea typeface="Arial"/>
                  <a:cs typeface="Arial"/>
                  <a:sym typeface="Arial"/>
                </a:endParaRPr>
              </a:p>
            </p:txBody>
          </p:sp>
          <p:sp>
            <p:nvSpPr>
              <p:cNvPr id="184" name="Google Shape;184;p15"/>
              <p:cNvSpPr/>
              <p:nvPr/>
            </p:nvSpPr>
            <p:spPr>
              <a:xfrm rot="-5400000">
                <a:off x="1290322"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solidFill>
                      <a:srgbClr val="000000"/>
                    </a:solidFill>
                    <a:latin typeface="Arial" panose="020B0604020202020204" pitchFamily="34" charset="0"/>
                    <a:ea typeface="Calibri"/>
                    <a:cs typeface="Arial" panose="020B0604020202020204" pitchFamily="34" charset="0"/>
                    <a:sym typeface="Calibri"/>
                  </a:rPr>
                  <a:t>Sun</a:t>
                </a:r>
                <a:endParaRPr sz="1400" b="0" i="0" u="none" strike="noStrike" cap="none" dirty="0">
                  <a:solidFill>
                    <a:srgbClr val="000000"/>
                  </a:solidFill>
                  <a:latin typeface="Arial"/>
                  <a:ea typeface="Arial"/>
                  <a:cs typeface="Arial"/>
                  <a:sym typeface="Arial"/>
                </a:endParaRPr>
              </a:p>
            </p:txBody>
          </p:sp>
        </p:grpSp>
        <p:sp>
          <p:nvSpPr>
            <p:cNvPr id="185" name="Google Shape;185;p15"/>
            <p:cNvSpPr/>
            <p:nvPr/>
          </p:nvSpPr>
          <p:spPr>
            <a:xfrm>
              <a:off x="9587776" y="185194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86" name="Google Shape;186;p15"/>
            <p:cNvSpPr/>
            <p:nvPr/>
          </p:nvSpPr>
          <p:spPr>
            <a:xfrm>
              <a:off x="9587776" y="255206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87" name="Google Shape;187;p15"/>
            <p:cNvSpPr/>
            <p:nvPr/>
          </p:nvSpPr>
          <p:spPr>
            <a:xfrm>
              <a:off x="9587776" y="3252041"/>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88" name="Google Shape;188;p15"/>
            <p:cNvSpPr/>
            <p:nvPr/>
          </p:nvSpPr>
          <p:spPr>
            <a:xfrm>
              <a:off x="9587776" y="3952013"/>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89" name="Google Shape;189;p15"/>
            <p:cNvSpPr/>
            <p:nvPr/>
          </p:nvSpPr>
          <p:spPr>
            <a:xfrm>
              <a:off x="9587776" y="4651985"/>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0" name="Google Shape;190;p15"/>
            <p:cNvSpPr/>
            <p:nvPr/>
          </p:nvSpPr>
          <p:spPr>
            <a:xfrm>
              <a:off x="9587776" y="5351957"/>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1" name="Google Shape;191;p15"/>
            <p:cNvSpPr/>
            <p:nvPr/>
          </p:nvSpPr>
          <p:spPr>
            <a:xfrm>
              <a:off x="8944433" y="185194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2" name="Google Shape;192;p15"/>
            <p:cNvSpPr/>
            <p:nvPr/>
          </p:nvSpPr>
          <p:spPr>
            <a:xfrm>
              <a:off x="8944433" y="255206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3" name="Google Shape;193;p15"/>
            <p:cNvSpPr/>
            <p:nvPr/>
          </p:nvSpPr>
          <p:spPr>
            <a:xfrm>
              <a:off x="8944433" y="3252041"/>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4" name="Google Shape;194;p15"/>
            <p:cNvSpPr/>
            <p:nvPr/>
          </p:nvSpPr>
          <p:spPr>
            <a:xfrm>
              <a:off x="8944433" y="3952013"/>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5" name="Google Shape;195;p15"/>
            <p:cNvSpPr/>
            <p:nvPr/>
          </p:nvSpPr>
          <p:spPr>
            <a:xfrm>
              <a:off x="8944433" y="4651985"/>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96" name="Google Shape;196;p15"/>
            <p:cNvSpPr/>
            <p:nvPr/>
          </p:nvSpPr>
          <p:spPr>
            <a:xfrm>
              <a:off x="8944433" y="5351957"/>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cxnSp>
          <p:nvCxnSpPr>
            <p:cNvPr id="197" name="Google Shape;197;p15"/>
            <p:cNvCxnSpPr/>
            <p:nvPr/>
          </p:nvCxnSpPr>
          <p:spPr>
            <a:xfrm rot="10800000">
              <a:off x="2106587" y="5567422"/>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198" name="Google Shape;198;p15"/>
            <p:cNvCxnSpPr/>
            <p:nvPr/>
          </p:nvCxnSpPr>
          <p:spPr>
            <a:xfrm rot="10800000">
              <a:off x="2106587" y="4863296"/>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199" name="Google Shape;199;p15"/>
            <p:cNvCxnSpPr/>
            <p:nvPr/>
          </p:nvCxnSpPr>
          <p:spPr>
            <a:xfrm rot="10800000">
              <a:off x="2106587" y="4145665"/>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00" name="Google Shape;200;p15"/>
            <p:cNvCxnSpPr/>
            <p:nvPr/>
          </p:nvCxnSpPr>
          <p:spPr>
            <a:xfrm rot="10800000">
              <a:off x="2106587" y="3464687"/>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01" name="Google Shape;201;p15"/>
            <p:cNvCxnSpPr/>
            <p:nvPr/>
          </p:nvCxnSpPr>
          <p:spPr>
            <a:xfrm rot="10800000">
              <a:off x="6304344" y="2741121"/>
              <a:ext cx="2480837"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02" name="Google Shape;202;p15"/>
            <p:cNvCxnSpPr/>
            <p:nvPr/>
          </p:nvCxnSpPr>
          <p:spPr>
            <a:xfrm rot="10800000">
              <a:off x="2106587" y="2064151"/>
              <a:ext cx="6678593" cy="0"/>
            </a:xfrm>
            <a:prstGeom prst="straightConnector1">
              <a:avLst/>
            </a:prstGeom>
            <a:noFill/>
            <a:ln w="76200" cap="flat" cmpd="sng">
              <a:solidFill>
                <a:schemeClr val="accent1"/>
              </a:solidFill>
              <a:prstDash val="solid"/>
              <a:miter lim="800000"/>
              <a:headEnd type="none" w="sm" len="sm"/>
              <a:tailEnd type="triangle" w="med" len="med"/>
            </a:ln>
          </p:spPr>
        </p:cxnSp>
        <p:sp>
          <p:nvSpPr>
            <p:cNvPr id="203" name="Google Shape;203;p15"/>
            <p:cNvSpPr/>
            <p:nvPr/>
          </p:nvSpPr>
          <p:spPr>
            <a:xfrm>
              <a:off x="5887656" y="2760413"/>
              <a:ext cx="416688" cy="41668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16"/>
          <p:cNvSpPr txBox="1">
            <a:spLocks noGrp="1"/>
          </p:cNvSpPr>
          <p:nvPr>
            <p:ph type="body" idx="1"/>
          </p:nvPr>
        </p:nvSpPr>
        <p:spPr>
          <a:xfrm>
            <a:off x="593767" y="940565"/>
            <a:ext cx="10161032" cy="1748956"/>
          </a:xfrm>
          <a:prstGeom prst="rect">
            <a:avLst/>
          </a:prstGeom>
          <a:noFill/>
          <a:ln>
            <a:noFill/>
          </a:ln>
        </p:spPr>
        <p:txBody>
          <a:bodyPr spcFirstLastPara="1" wrap="square" lIns="91425" tIns="45700" rIns="91425" bIns="45700" anchor="t" anchorCtr="0">
            <a:noAutofit/>
          </a:bodyPr>
          <a:lstStyle/>
          <a:p>
            <a:pPr marL="117475" marR="0" lvl="0" indent="-117475" algn="l" rtl="0">
              <a:lnSpc>
                <a:spcPct val="100000"/>
              </a:lnSpc>
              <a:spcBef>
                <a:spcPts val="600"/>
              </a:spcBef>
              <a:spcAft>
                <a:spcPts val="600"/>
              </a:spcAft>
              <a:buClr>
                <a:schemeClr val="dk1"/>
              </a:buClr>
              <a:buSzPct val="34375"/>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Infrared → If you get tagged by Greenhouse Gas, turn around and go back to Earth.</a:t>
            </a:r>
          </a:p>
          <a:p>
            <a:pPr marL="117475" marR="0" lvl="0" indent="-117475" algn="l" rtl="0">
              <a:lnSpc>
                <a:spcPct val="100000"/>
              </a:lnSpc>
              <a:spcBef>
                <a:spcPts val="600"/>
              </a:spcBef>
              <a:spcAft>
                <a:spcPts val="600"/>
              </a:spcAft>
              <a:buClr>
                <a:schemeClr val="dk1"/>
              </a:buClr>
              <a:buSzPct val="32805"/>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 Infrared → If you don’t get tagged, keep walking to the Sun.</a:t>
            </a:r>
          </a:p>
          <a:p>
            <a:pPr marL="117475" marR="0" lvl="0" indent="-117475" algn="l" rtl="0">
              <a:lnSpc>
                <a:spcPct val="100000"/>
              </a:lnSpc>
              <a:spcBef>
                <a:spcPts val="600"/>
              </a:spcBef>
              <a:spcAft>
                <a:spcPts val="600"/>
              </a:spcAft>
              <a:buClr>
                <a:schemeClr val="dk1"/>
              </a:buClr>
              <a:buSzPct val="32805"/>
              <a:buFont typeface="Arial"/>
              <a:buNone/>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Class Check: How many Infrared rays made it to the Sun wall?</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228600" marR="0" lvl="0" indent="-101600" algn="l" rtl="0">
              <a:lnSpc>
                <a:spcPct val="100000"/>
              </a:lnSpc>
              <a:spcBef>
                <a:spcPts val="600"/>
              </a:spcBef>
              <a:spcAft>
                <a:spcPts val="0"/>
              </a:spcAft>
              <a:buClr>
                <a:srgbClr val="3A3838"/>
              </a:buClr>
              <a:buSzPct val="100000"/>
              <a:buFont typeface="Arial"/>
              <a:buNone/>
            </a:pPr>
            <a:endParaRPr sz="2000" u="none" strike="noStrike" cap="none" dirty="0">
              <a:solidFill>
                <a:srgbClr val="595959"/>
              </a:solidFill>
              <a:latin typeface="Arial" panose="020B0604020202020204" pitchFamily="34" charset="0"/>
              <a:ea typeface="Lato"/>
              <a:cs typeface="Arial" panose="020B0604020202020204" pitchFamily="34" charset="0"/>
              <a:sym typeface="Lato"/>
            </a:endParaRPr>
          </a:p>
        </p:txBody>
      </p:sp>
      <p:grpSp>
        <p:nvGrpSpPr>
          <p:cNvPr id="212" name="Google Shape;212;p16"/>
          <p:cNvGrpSpPr/>
          <p:nvPr/>
        </p:nvGrpSpPr>
        <p:grpSpPr>
          <a:xfrm>
            <a:off x="2722098" y="2910029"/>
            <a:ext cx="6790615" cy="3300766"/>
            <a:chOff x="1393371" y="1678075"/>
            <a:chExt cx="9405258" cy="4242665"/>
          </a:xfrm>
        </p:grpSpPr>
        <p:grpSp>
          <p:nvGrpSpPr>
            <p:cNvPr id="213" name="Google Shape;213;p16"/>
            <p:cNvGrpSpPr/>
            <p:nvPr/>
          </p:nvGrpSpPr>
          <p:grpSpPr>
            <a:xfrm>
              <a:off x="1393371" y="1678075"/>
              <a:ext cx="9405258" cy="4242665"/>
              <a:chOff x="1393371" y="1678075"/>
              <a:chExt cx="9405258" cy="4242665"/>
            </a:xfrm>
          </p:grpSpPr>
          <p:sp>
            <p:nvSpPr>
              <p:cNvPr id="214" name="Google Shape;214;p16"/>
              <p:cNvSpPr/>
              <p:nvPr/>
            </p:nvSpPr>
            <p:spPr>
              <a:xfrm>
                <a:off x="1393371" y="1678075"/>
                <a:ext cx="9405258" cy="4242665"/>
              </a:xfrm>
              <a:prstGeom prst="rect">
                <a:avLst/>
              </a:prstGeom>
              <a:solidFill>
                <a:schemeClr val="lt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accent2"/>
                  </a:solidFill>
                  <a:latin typeface="Arial" panose="020B0604020202020204" pitchFamily="34" charset="0"/>
                  <a:ea typeface="Calibri"/>
                  <a:cs typeface="Arial" panose="020B0604020202020204" pitchFamily="34" charset="0"/>
                  <a:sym typeface="Calibri"/>
                </a:endParaRPr>
              </a:p>
            </p:txBody>
          </p:sp>
          <p:cxnSp>
            <p:nvCxnSpPr>
              <p:cNvPr id="215" name="Google Shape;215;p16"/>
              <p:cNvCxnSpPr>
                <a:stCxn id="214" idx="0"/>
                <a:endCxn id="214" idx="2"/>
              </p:cNvCxnSpPr>
              <p:nvPr/>
            </p:nvCxnSpPr>
            <p:spPr>
              <a:xfrm>
                <a:off x="6096000" y="1678075"/>
                <a:ext cx="0" cy="4242600"/>
              </a:xfrm>
              <a:prstGeom prst="straightConnector1">
                <a:avLst/>
              </a:prstGeom>
              <a:noFill/>
              <a:ln w="38100" cap="flat" cmpd="sng">
                <a:solidFill>
                  <a:schemeClr val="accent2"/>
                </a:solidFill>
                <a:prstDash val="solid"/>
                <a:miter lim="800000"/>
                <a:headEnd type="none" w="sm" len="sm"/>
                <a:tailEnd type="none" w="sm" len="sm"/>
              </a:ln>
            </p:spPr>
          </p:cxnSp>
          <p:sp>
            <p:nvSpPr>
              <p:cNvPr id="216" name="Google Shape;216;p16"/>
              <p:cNvSpPr/>
              <p:nvPr/>
            </p:nvSpPr>
            <p:spPr>
              <a:xfrm rot="5400000">
                <a:off x="9987280"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dirty="0">
                    <a:solidFill>
                      <a:srgbClr val="000000"/>
                    </a:solidFill>
                    <a:latin typeface="Arial" panose="020B0604020202020204" pitchFamily="34" charset="0"/>
                    <a:ea typeface="Calibri"/>
                    <a:cs typeface="Arial" panose="020B0604020202020204" pitchFamily="34" charset="0"/>
                    <a:sym typeface="Calibri"/>
                  </a:rPr>
                  <a:t>Earth</a:t>
                </a:r>
                <a:endParaRPr sz="240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
            <p:nvSpPr>
              <p:cNvPr id="217" name="Google Shape;217;p16"/>
              <p:cNvSpPr/>
              <p:nvPr/>
            </p:nvSpPr>
            <p:spPr>
              <a:xfrm rot="-5400000">
                <a:off x="1290322"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solidFill>
                      <a:srgbClr val="000000"/>
                    </a:solidFill>
                    <a:latin typeface="Arial" panose="020B0604020202020204" pitchFamily="34" charset="0"/>
                    <a:ea typeface="Calibri"/>
                    <a:cs typeface="Arial" panose="020B0604020202020204" pitchFamily="34" charset="0"/>
                    <a:sym typeface="Calibri"/>
                  </a:rPr>
                  <a:t>Sun</a:t>
                </a:r>
                <a:endParaRPr sz="240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grpSp>
        <p:sp>
          <p:nvSpPr>
            <p:cNvPr id="218" name="Google Shape;218;p16"/>
            <p:cNvSpPr/>
            <p:nvPr/>
          </p:nvSpPr>
          <p:spPr>
            <a:xfrm>
              <a:off x="9587776" y="185194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19" name="Google Shape;219;p16"/>
            <p:cNvSpPr/>
            <p:nvPr/>
          </p:nvSpPr>
          <p:spPr>
            <a:xfrm>
              <a:off x="9587776" y="255206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0" name="Google Shape;220;p16"/>
            <p:cNvSpPr/>
            <p:nvPr/>
          </p:nvSpPr>
          <p:spPr>
            <a:xfrm>
              <a:off x="9587776" y="3252041"/>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1" name="Google Shape;221;p16"/>
            <p:cNvSpPr/>
            <p:nvPr/>
          </p:nvSpPr>
          <p:spPr>
            <a:xfrm>
              <a:off x="9587776" y="3952013"/>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2" name="Google Shape;222;p16"/>
            <p:cNvSpPr/>
            <p:nvPr/>
          </p:nvSpPr>
          <p:spPr>
            <a:xfrm>
              <a:off x="9587776" y="4651985"/>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3" name="Google Shape;223;p16"/>
            <p:cNvSpPr/>
            <p:nvPr/>
          </p:nvSpPr>
          <p:spPr>
            <a:xfrm>
              <a:off x="9587776" y="5351957"/>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4" name="Google Shape;224;p16"/>
            <p:cNvSpPr/>
            <p:nvPr/>
          </p:nvSpPr>
          <p:spPr>
            <a:xfrm>
              <a:off x="2120134" y="185194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5" name="Google Shape;225;p16"/>
            <p:cNvSpPr/>
            <p:nvPr/>
          </p:nvSpPr>
          <p:spPr>
            <a:xfrm>
              <a:off x="8944433" y="255206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6" name="Google Shape;226;p16"/>
            <p:cNvSpPr/>
            <p:nvPr/>
          </p:nvSpPr>
          <p:spPr>
            <a:xfrm>
              <a:off x="2120134" y="3252041"/>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7" name="Google Shape;227;p16"/>
            <p:cNvSpPr/>
            <p:nvPr/>
          </p:nvSpPr>
          <p:spPr>
            <a:xfrm>
              <a:off x="2120134" y="3952013"/>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8" name="Google Shape;228;p16"/>
            <p:cNvSpPr/>
            <p:nvPr/>
          </p:nvSpPr>
          <p:spPr>
            <a:xfrm>
              <a:off x="2120134" y="4651985"/>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29" name="Google Shape;229;p16"/>
            <p:cNvSpPr/>
            <p:nvPr/>
          </p:nvSpPr>
          <p:spPr>
            <a:xfrm>
              <a:off x="2120134" y="5351957"/>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cxnSp>
          <p:nvCxnSpPr>
            <p:cNvPr id="230" name="Google Shape;230;p16"/>
            <p:cNvCxnSpPr/>
            <p:nvPr/>
          </p:nvCxnSpPr>
          <p:spPr>
            <a:xfrm>
              <a:off x="6304344" y="2741121"/>
              <a:ext cx="2480837" cy="0"/>
            </a:xfrm>
            <a:prstGeom prst="straightConnector1">
              <a:avLst/>
            </a:prstGeom>
            <a:noFill/>
            <a:ln w="76200" cap="flat" cmpd="sng">
              <a:solidFill>
                <a:schemeClr val="accent1"/>
              </a:solidFill>
              <a:prstDash val="solid"/>
              <a:miter lim="800000"/>
              <a:headEnd type="none" w="sm" len="sm"/>
              <a:tailEnd type="triangle" w="med" len="med"/>
            </a:ln>
          </p:spPr>
        </p:cxnSp>
        <p:sp>
          <p:nvSpPr>
            <p:cNvPr id="231" name="Google Shape;231;p16"/>
            <p:cNvSpPr/>
            <p:nvPr/>
          </p:nvSpPr>
          <p:spPr>
            <a:xfrm>
              <a:off x="5887656" y="2760413"/>
              <a:ext cx="416688" cy="41668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7"/>
          <p:cNvSpPr txBox="1">
            <a:spLocks noGrp="1"/>
          </p:cNvSpPr>
          <p:nvPr>
            <p:ph type="body" idx="1"/>
          </p:nvPr>
        </p:nvSpPr>
        <p:spPr>
          <a:xfrm>
            <a:off x="605643" y="1030908"/>
            <a:ext cx="9412716" cy="1695450"/>
          </a:xfrm>
          <a:prstGeom prst="rect">
            <a:avLst/>
          </a:prstGeom>
          <a:noFill/>
          <a:ln>
            <a:noFill/>
          </a:ln>
        </p:spPr>
        <p:txBody>
          <a:bodyPr spcFirstLastPara="1" wrap="square" lIns="91425" tIns="45700" rIns="91425" bIns="45700" anchor="t" anchorCtr="0">
            <a:normAutofit/>
          </a:bodyPr>
          <a:lstStyle/>
          <a:p>
            <a:pPr marL="342900" marR="0" lvl="0" indent="-355600" algn="l" rtl="0">
              <a:lnSpc>
                <a:spcPct val="100000"/>
              </a:lnSpc>
              <a:spcBef>
                <a:spcPts val="0"/>
              </a:spcBef>
              <a:spcAft>
                <a:spcPts val="0"/>
              </a:spcAft>
              <a:buClr>
                <a:srgbClr val="F3B324"/>
              </a:buClr>
              <a:buSzPts val="2200"/>
              <a:buFont typeface="Lato"/>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Now, we’re going to do it again, but this time, we will add more greenhouse gases into the mix! </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342900" marR="0" lvl="0" indent="-355600" algn="l" rtl="0">
              <a:lnSpc>
                <a:spcPct val="100000"/>
              </a:lnSpc>
              <a:spcBef>
                <a:spcPts val="600"/>
              </a:spcBef>
              <a:spcAft>
                <a:spcPts val="0"/>
              </a:spcAft>
              <a:buClr>
                <a:srgbClr val="F3B324"/>
              </a:buClr>
              <a:buSzPts val="2200"/>
              <a:buFont typeface="Lato"/>
              <a:buChar char="•"/>
            </a:pPr>
            <a:r>
              <a:rPr lang="en-US" sz="2000" u="none" strike="noStrike" cap="none" dirty="0">
                <a:solidFill>
                  <a:schemeClr val="dk1"/>
                </a:solidFill>
                <a:latin typeface="Arial" panose="020B0604020202020204" pitchFamily="34" charset="0"/>
                <a:ea typeface="Lato"/>
                <a:cs typeface="Arial" panose="020B0604020202020204" pitchFamily="34" charset="0"/>
                <a:sym typeface="Lato"/>
              </a:rPr>
              <a:t>What do we think will happen when we add more greenhouse gas students into the game? </a:t>
            </a:r>
            <a:endParaRPr sz="2000"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90000"/>
              </a:lnSpc>
              <a:spcBef>
                <a:spcPts val="1600"/>
              </a:spcBef>
              <a:spcAft>
                <a:spcPts val="0"/>
              </a:spcAft>
              <a:buClr>
                <a:srgbClr val="3A3838"/>
              </a:buClr>
              <a:buSzPts val="1800"/>
              <a:buFont typeface="Arial"/>
              <a:buNone/>
            </a:pPr>
            <a:endParaRPr sz="1800" u="none" strike="noStrike" cap="none" dirty="0">
              <a:solidFill>
                <a:srgbClr val="3A3838"/>
              </a:solidFill>
              <a:latin typeface="Arial" panose="020B0604020202020204" pitchFamily="34" charset="0"/>
              <a:ea typeface="Avenir"/>
              <a:cs typeface="Arial" panose="020B0604020202020204" pitchFamily="34" charset="0"/>
              <a:sym typeface="Avenir"/>
            </a:endParaRPr>
          </a:p>
        </p:txBody>
      </p:sp>
      <p:grpSp>
        <p:nvGrpSpPr>
          <p:cNvPr id="240" name="Google Shape;240;p17"/>
          <p:cNvGrpSpPr/>
          <p:nvPr/>
        </p:nvGrpSpPr>
        <p:grpSpPr>
          <a:xfrm>
            <a:off x="2715026" y="2885702"/>
            <a:ext cx="6760810" cy="3280106"/>
            <a:chOff x="2398643" y="2975372"/>
            <a:chExt cx="7474227" cy="3648719"/>
          </a:xfrm>
        </p:grpSpPr>
        <p:grpSp>
          <p:nvGrpSpPr>
            <p:cNvPr id="241" name="Google Shape;241;p17"/>
            <p:cNvGrpSpPr/>
            <p:nvPr/>
          </p:nvGrpSpPr>
          <p:grpSpPr>
            <a:xfrm>
              <a:off x="2398643" y="2975372"/>
              <a:ext cx="7474227" cy="3648719"/>
              <a:chOff x="1393371" y="1678075"/>
              <a:chExt cx="9405258" cy="4242665"/>
            </a:xfrm>
          </p:grpSpPr>
          <p:grpSp>
            <p:nvGrpSpPr>
              <p:cNvPr id="242" name="Google Shape;242;p17"/>
              <p:cNvGrpSpPr/>
              <p:nvPr/>
            </p:nvGrpSpPr>
            <p:grpSpPr>
              <a:xfrm>
                <a:off x="1393371" y="1678075"/>
                <a:ext cx="9405258" cy="4242665"/>
                <a:chOff x="1393371" y="1678075"/>
                <a:chExt cx="9405258" cy="4242665"/>
              </a:xfrm>
            </p:grpSpPr>
            <p:sp>
              <p:nvSpPr>
                <p:cNvPr id="243" name="Google Shape;243;p17"/>
                <p:cNvSpPr/>
                <p:nvPr/>
              </p:nvSpPr>
              <p:spPr>
                <a:xfrm>
                  <a:off x="1393371" y="1678075"/>
                  <a:ext cx="9405258" cy="4242665"/>
                </a:xfrm>
                <a:prstGeom prst="rect">
                  <a:avLst/>
                </a:prstGeom>
                <a:solidFill>
                  <a:schemeClr val="lt1"/>
                </a:solidFill>
                <a:ln w="5715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accent2"/>
                    </a:solidFill>
                    <a:latin typeface="Arial" panose="020B0604020202020204" pitchFamily="34" charset="0"/>
                    <a:ea typeface="Calibri"/>
                    <a:cs typeface="Arial" panose="020B0604020202020204" pitchFamily="34" charset="0"/>
                    <a:sym typeface="Calibri"/>
                  </a:endParaRPr>
                </a:p>
              </p:txBody>
            </p:sp>
            <p:cxnSp>
              <p:nvCxnSpPr>
                <p:cNvPr id="244" name="Google Shape;244;p17"/>
                <p:cNvCxnSpPr>
                  <a:stCxn id="243" idx="0"/>
                  <a:endCxn id="243" idx="2"/>
                </p:cNvCxnSpPr>
                <p:nvPr/>
              </p:nvCxnSpPr>
              <p:spPr>
                <a:xfrm>
                  <a:off x="6096000" y="1678075"/>
                  <a:ext cx="0" cy="4242600"/>
                </a:xfrm>
                <a:prstGeom prst="straightConnector1">
                  <a:avLst/>
                </a:prstGeom>
                <a:noFill/>
                <a:ln w="38100" cap="flat" cmpd="sng">
                  <a:solidFill>
                    <a:schemeClr val="accent2"/>
                  </a:solidFill>
                  <a:prstDash val="solid"/>
                  <a:miter lim="800000"/>
                  <a:headEnd type="none" w="sm" len="sm"/>
                  <a:tailEnd type="none" w="sm" len="sm"/>
                </a:ln>
              </p:spPr>
            </p:cxnSp>
            <p:sp>
              <p:nvSpPr>
                <p:cNvPr id="245" name="Google Shape;245;p17"/>
                <p:cNvSpPr/>
                <p:nvPr/>
              </p:nvSpPr>
              <p:spPr>
                <a:xfrm rot="5400000">
                  <a:off x="9987280"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dirty="0">
                      <a:solidFill>
                        <a:srgbClr val="000000"/>
                      </a:solidFill>
                      <a:latin typeface="Arial" panose="020B0604020202020204" pitchFamily="34" charset="0"/>
                      <a:ea typeface="Calibri"/>
                      <a:cs typeface="Arial" panose="020B0604020202020204" pitchFamily="34" charset="0"/>
                      <a:sym typeface="Calibri"/>
                    </a:rPr>
                    <a:t>Earth</a:t>
                  </a:r>
                  <a:endParaRPr sz="1400" b="0" i="0" u="none" strike="noStrike" cap="none" dirty="0">
                    <a:solidFill>
                      <a:srgbClr val="000000"/>
                    </a:solidFill>
                    <a:latin typeface="Arial"/>
                    <a:ea typeface="Arial"/>
                    <a:cs typeface="Arial"/>
                    <a:sym typeface="Arial"/>
                  </a:endParaRPr>
                </a:p>
              </p:txBody>
            </p:sp>
            <p:sp>
              <p:nvSpPr>
                <p:cNvPr id="246" name="Google Shape;246;p17"/>
                <p:cNvSpPr/>
                <p:nvPr/>
              </p:nvSpPr>
              <p:spPr>
                <a:xfrm rot="-5400000">
                  <a:off x="1290322" y="3586048"/>
                  <a:ext cx="914400" cy="426719"/>
                </a:xfrm>
                <a:prstGeom prst="rect">
                  <a:avLst/>
                </a:prstGeom>
                <a:solidFill>
                  <a:schemeClr val="lt1"/>
                </a:solid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u="none" strike="noStrike" cap="none" dirty="0">
                      <a:solidFill>
                        <a:srgbClr val="000000"/>
                      </a:solidFill>
                      <a:latin typeface="Arial" panose="020B0604020202020204" pitchFamily="34" charset="0"/>
                      <a:ea typeface="Calibri"/>
                      <a:cs typeface="Arial" panose="020B0604020202020204" pitchFamily="34" charset="0"/>
                      <a:sym typeface="Calibri"/>
                    </a:rPr>
                    <a:t>Sun</a:t>
                  </a:r>
                  <a:endParaRPr sz="1400" b="0" i="0" u="none" strike="noStrike" cap="none" dirty="0">
                    <a:solidFill>
                      <a:srgbClr val="000000"/>
                    </a:solidFill>
                    <a:latin typeface="Arial"/>
                    <a:ea typeface="Arial"/>
                    <a:cs typeface="Arial"/>
                    <a:sym typeface="Arial"/>
                  </a:endParaRPr>
                </a:p>
              </p:txBody>
            </p:sp>
          </p:grpSp>
          <p:sp>
            <p:nvSpPr>
              <p:cNvPr id="247" name="Google Shape;247;p17"/>
              <p:cNvSpPr/>
              <p:nvPr/>
            </p:nvSpPr>
            <p:spPr>
              <a:xfrm>
                <a:off x="9587776" y="185194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48" name="Google Shape;248;p17"/>
              <p:cNvSpPr/>
              <p:nvPr/>
            </p:nvSpPr>
            <p:spPr>
              <a:xfrm>
                <a:off x="9587776" y="2552069"/>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49" name="Google Shape;249;p17"/>
              <p:cNvSpPr/>
              <p:nvPr/>
            </p:nvSpPr>
            <p:spPr>
              <a:xfrm>
                <a:off x="9587776" y="3252041"/>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0" name="Google Shape;250;p17"/>
              <p:cNvSpPr/>
              <p:nvPr/>
            </p:nvSpPr>
            <p:spPr>
              <a:xfrm>
                <a:off x="9587776" y="3952013"/>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1" name="Google Shape;251;p17"/>
              <p:cNvSpPr/>
              <p:nvPr/>
            </p:nvSpPr>
            <p:spPr>
              <a:xfrm>
                <a:off x="9587776" y="4651985"/>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2" name="Google Shape;252;p17"/>
              <p:cNvSpPr/>
              <p:nvPr/>
            </p:nvSpPr>
            <p:spPr>
              <a:xfrm>
                <a:off x="9587776" y="5351957"/>
                <a:ext cx="416688" cy="416688"/>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3" name="Google Shape;253;p17"/>
              <p:cNvSpPr/>
              <p:nvPr/>
            </p:nvSpPr>
            <p:spPr>
              <a:xfrm>
                <a:off x="8944433" y="185194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4" name="Google Shape;254;p17"/>
              <p:cNvSpPr/>
              <p:nvPr/>
            </p:nvSpPr>
            <p:spPr>
              <a:xfrm>
                <a:off x="8944433" y="2552069"/>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5" name="Google Shape;255;p17"/>
              <p:cNvSpPr/>
              <p:nvPr/>
            </p:nvSpPr>
            <p:spPr>
              <a:xfrm>
                <a:off x="8944433" y="3252041"/>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6" name="Google Shape;256;p17"/>
              <p:cNvSpPr/>
              <p:nvPr/>
            </p:nvSpPr>
            <p:spPr>
              <a:xfrm>
                <a:off x="8944433" y="3952013"/>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7" name="Google Shape;257;p17"/>
              <p:cNvSpPr/>
              <p:nvPr/>
            </p:nvSpPr>
            <p:spPr>
              <a:xfrm>
                <a:off x="8944433" y="4651985"/>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58" name="Google Shape;258;p17"/>
              <p:cNvSpPr/>
              <p:nvPr/>
            </p:nvSpPr>
            <p:spPr>
              <a:xfrm>
                <a:off x="8944433" y="5351957"/>
                <a:ext cx="416688" cy="416688"/>
              </a:xfrm>
              <a:prstGeom prst="ellipse">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cxnSp>
            <p:nvCxnSpPr>
              <p:cNvPr id="259" name="Google Shape;259;p17"/>
              <p:cNvCxnSpPr/>
              <p:nvPr/>
            </p:nvCxnSpPr>
            <p:spPr>
              <a:xfrm rot="10800000">
                <a:off x="2106587" y="5567422"/>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60" name="Google Shape;260;p17"/>
              <p:cNvCxnSpPr/>
              <p:nvPr/>
            </p:nvCxnSpPr>
            <p:spPr>
              <a:xfrm rot="10800000">
                <a:off x="2106587" y="4863296"/>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61" name="Google Shape;261;p17"/>
              <p:cNvCxnSpPr/>
              <p:nvPr/>
            </p:nvCxnSpPr>
            <p:spPr>
              <a:xfrm rot="10800000">
                <a:off x="2106587" y="4145665"/>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62" name="Google Shape;262;p17"/>
              <p:cNvCxnSpPr/>
              <p:nvPr/>
            </p:nvCxnSpPr>
            <p:spPr>
              <a:xfrm rot="10800000">
                <a:off x="2106587" y="3464687"/>
                <a:ext cx="6678593"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63" name="Google Shape;263;p17"/>
              <p:cNvCxnSpPr/>
              <p:nvPr/>
            </p:nvCxnSpPr>
            <p:spPr>
              <a:xfrm rot="10800000">
                <a:off x="6304344" y="2741121"/>
                <a:ext cx="2480837" cy="0"/>
              </a:xfrm>
              <a:prstGeom prst="straightConnector1">
                <a:avLst/>
              </a:prstGeom>
              <a:noFill/>
              <a:ln w="76200" cap="flat" cmpd="sng">
                <a:solidFill>
                  <a:schemeClr val="accent1"/>
                </a:solidFill>
                <a:prstDash val="solid"/>
                <a:miter lim="800000"/>
                <a:headEnd type="none" w="sm" len="sm"/>
                <a:tailEnd type="triangle" w="med" len="med"/>
              </a:ln>
            </p:spPr>
          </p:cxnSp>
          <p:cxnSp>
            <p:nvCxnSpPr>
              <p:cNvPr id="264" name="Google Shape;264;p17"/>
              <p:cNvCxnSpPr/>
              <p:nvPr/>
            </p:nvCxnSpPr>
            <p:spPr>
              <a:xfrm rot="10800000">
                <a:off x="2106587" y="2064151"/>
                <a:ext cx="6678593" cy="0"/>
              </a:xfrm>
              <a:prstGeom prst="straightConnector1">
                <a:avLst/>
              </a:prstGeom>
              <a:noFill/>
              <a:ln w="76200" cap="flat" cmpd="sng">
                <a:solidFill>
                  <a:schemeClr val="accent1"/>
                </a:solidFill>
                <a:prstDash val="solid"/>
                <a:miter lim="800000"/>
                <a:headEnd type="none" w="sm" len="sm"/>
                <a:tailEnd type="triangle" w="med" len="med"/>
              </a:ln>
            </p:spPr>
          </p:cxnSp>
          <p:sp>
            <p:nvSpPr>
              <p:cNvPr id="265" name="Google Shape;265;p17"/>
              <p:cNvSpPr/>
              <p:nvPr/>
            </p:nvSpPr>
            <p:spPr>
              <a:xfrm>
                <a:off x="5887656" y="2760413"/>
                <a:ext cx="416688" cy="41668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266" name="Google Shape;266;p17"/>
            <p:cNvSpPr/>
            <p:nvPr/>
          </p:nvSpPr>
          <p:spPr>
            <a:xfrm>
              <a:off x="5950224" y="5187034"/>
              <a:ext cx="357809" cy="358354"/>
            </a:xfrm>
            <a:prstGeom prst="ellipse">
              <a:avLst/>
            </a:prstGeom>
            <a:solidFill>
              <a:srgbClr val="0070C0"/>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67" name="Google Shape;267;p17"/>
            <p:cNvSpPr/>
            <p:nvPr/>
          </p:nvSpPr>
          <p:spPr>
            <a:xfrm>
              <a:off x="5943516" y="3393646"/>
              <a:ext cx="357809" cy="358354"/>
            </a:xfrm>
            <a:prstGeom prst="ellipse">
              <a:avLst/>
            </a:prstGeom>
            <a:solidFill>
              <a:srgbClr val="0070C0"/>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268" name="Google Shape;268;p17"/>
            <p:cNvSpPr/>
            <p:nvPr/>
          </p:nvSpPr>
          <p:spPr>
            <a:xfrm>
              <a:off x="5970188" y="5872363"/>
              <a:ext cx="357809" cy="358354"/>
            </a:xfrm>
            <a:prstGeom prst="ellipse">
              <a:avLst/>
            </a:prstGeom>
            <a:solidFill>
              <a:srgbClr val="0070C0"/>
            </a:solidFill>
            <a:ln w="12700" cap="flat" cmpd="sng">
              <a:solidFill>
                <a:srgbClr val="0070C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grpSp>
    </p:spTree>
  </p:cSld>
  <p:clrMapOvr>
    <a:masterClrMapping/>
  </p:clrMapOvr>
</p:sld>
</file>

<file path=ppt/theme/theme1.xml><?xml version="1.0" encoding="utf-8"?>
<a:theme xmlns:a="http://schemas.openxmlformats.org/drawingml/2006/main" name="1_Office Theme">
  <a:themeElements>
    <a:clrScheme name="GCO">
      <a:dk1>
        <a:srgbClr val="000000"/>
      </a:dk1>
      <a:lt1>
        <a:srgbClr val="FFFFFF"/>
      </a:lt1>
      <a:dk2>
        <a:srgbClr val="44546A"/>
      </a:dk2>
      <a:lt2>
        <a:srgbClr val="E7E6E6"/>
      </a:lt2>
      <a:accent1>
        <a:srgbClr val="F15A29"/>
      </a:accent1>
      <a:accent2>
        <a:srgbClr val="1B75BC"/>
      </a:accent2>
      <a:accent3>
        <a:srgbClr val="8DC63F"/>
      </a:accent3>
      <a:accent4>
        <a:srgbClr val="FBAF3F"/>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1683890C53E8A4A89D14C73F2741E5B" ma:contentTypeVersion="12" ma:contentTypeDescription="Create a new document." ma:contentTypeScope="" ma:versionID="049a49ac000d183bd641512d7ad73963">
  <xsd:schema xmlns:xsd="http://www.w3.org/2001/XMLSchema" xmlns:xs="http://www.w3.org/2001/XMLSchema" xmlns:p="http://schemas.microsoft.com/office/2006/metadata/properties" xmlns:ns2="74dc3a40-890b-4f8b-b8ed-58aba020899a" xmlns:ns3="38eecb3b-80c0-4dca-901d-6db9fab07931" targetNamespace="http://schemas.microsoft.com/office/2006/metadata/properties" ma:root="true" ma:fieldsID="37d2ebc1042ee46c9bc3e2331199a2fc" ns2:_="" ns3:_="">
    <xsd:import namespace="74dc3a40-890b-4f8b-b8ed-58aba020899a"/>
    <xsd:import namespace="38eecb3b-80c0-4dca-901d-6db9fab079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dc3a40-890b-4f8b-b8ed-58aba0208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928028b-1cc5-45ee-9164-1a2f8d0dcd5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8eecb3b-80c0-4dca-901d-6db9fab079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4a4c814-a407-4dd0-8c26-d69325c30e52}" ma:internalName="TaxCatchAll" ma:showField="CatchAllData" ma:web="38eecb3b-80c0-4dca-901d-6db9fab07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4dc3a40-890b-4f8b-b8ed-58aba020899a">
      <Terms xmlns="http://schemas.microsoft.com/office/infopath/2007/PartnerControls"/>
    </lcf76f155ced4ddcb4097134ff3c332f>
    <TaxCatchAll xmlns="38eecb3b-80c0-4dca-901d-6db9fab07931" xsi:nil="true"/>
  </documentManagement>
</p:properties>
</file>

<file path=customXml/itemProps1.xml><?xml version="1.0" encoding="utf-8"?>
<ds:datastoreItem xmlns:ds="http://schemas.openxmlformats.org/officeDocument/2006/customXml" ds:itemID="{DCF58BC8-1B13-4FF7-8199-A460C0150550}"/>
</file>

<file path=customXml/itemProps2.xml><?xml version="1.0" encoding="utf-8"?>
<ds:datastoreItem xmlns:ds="http://schemas.openxmlformats.org/officeDocument/2006/customXml" ds:itemID="{F951711E-7985-4B06-998E-F6662A3C70DB}"/>
</file>

<file path=customXml/itemProps3.xml><?xml version="1.0" encoding="utf-8"?>
<ds:datastoreItem xmlns:ds="http://schemas.openxmlformats.org/officeDocument/2006/customXml" ds:itemID="{3C647003-779E-4CCF-B52F-0DB897DECB9F}"/>
</file>

<file path=docProps/app.xml><?xml version="1.0" encoding="utf-8"?>
<Properties xmlns="http://schemas.openxmlformats.org/officeDocument/2006/extended-properties" xmlns:vt="http://schemas.openxmlformats.org/officeDocument/2006/docPropsVTypes">
  <TotalTime>1581</TotalTime>
  <Words>3809</Words>
  <Application>Microsoft Macintosh PowerPoint</Application>
  <PresentationFormat>Widescreen</PresentationFormat>
  <Paragraphs>284</Paragraphs>
  <Slides>25</Slides>
  <Notes>25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Lato Black</vt:lpstr>
      <vt:lpstr>Calibri</vt:lpstr>
      <vt:lpstr>Lato</vt:lpstr>
      <vt:lpstr>Avenir</vt:lpstr>
      <vt:lpstr>1_Office Theme</vt:lpstr>
      <vt:lpstr>PowerPoint Presentation</vt:lpstr>
      <vt:lpstr>PowerPoint Presentation</vt:lpstr>
      <vt:lpstr>PowerPoint Presentation</vt:lpstr>
      <vt:lpstr>PowerPoint Presentation</vt:lpstr>
      <vt:lpstr>Greenhouse Effect Demonstration </vt:lpstr>
      <vt:lpstr>PowerPoint Presentation</vt:lpstr>
      <vt:lpstr>PowerPoint Presentation</vt:lpstr>
      <vt:lpstr>PowerPoint Presentation</vt:lpstr>
      <vt:lpstr>PowerPoint Presentation</vt:lpstr>
      <vt:lpstr>PowerPoint Presentation</vt:lpstr>
      <vt:lpstr>Greenhouse Effect Simulation</vt:lpstr>
      <vt:lpstr>PowerPoint Presentation</vt:lpstr>
      <vt:lpstr>PowerPoint Presentation</vt:lpstr>
      <vt:lpstr>PowerPoint Presentation</vt:lpstr>
      <vt:lpstr>PowerPoint Presentation</vt:lpstr>
      <vt:lpstr>Discussion</vt:lpstr>
      <vt:lpstr>PowerPoint Presentation</vt:lpstr>
      <vt:lpstr>PowerPoint Presentation</vt:lpstr>
      <vt:lpstr>PowerPoint Presentation</vt:lpstr>
      <vt:lpstr>PowerPoint Presentation</vt:lpstr>
      <vt:lpstr>Climate and Health: Making Sense of Human Impacts    </vt:lpstr>
      <vt:lpstr>Total U.S. Greenhouse Gas Emissions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Barry Golivesky</cp:lastModifiedBy>
  <cp:revision>4</cp:revision>
  <dcterms:modified xsi:type="dcterms:W3CDTF">2026-01-27T19:36:19Z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0x010100E1683890C53E8A4A89D14C73F2741E5B</vt:lpwstr>
  </property>
</Properties>
</file>