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embeddedFontLst>
    <p:embeddedFont>
      <p:font typeface="Avenir" panose="02000503020000020003" pitchFamily="2" charset="0"/>
      <p:regular r:id="rId28"/>
      <p:italic r:id="rId29"/>
    </p:embeddedFont>
    <p:embeddedFont>
      <p:font typeface="Lato" panose="020F0502020204030203" pitchFamily="34" charset="0"/>
      <p:regular r:id="rId30"/>
      <p:bold r:id="rId31"/>
      <p:italic r:id="rId32"/>
      <p:boldItalic r:id="rId33"/>
    </p:embeddedFont>
    <p:embeddedFont>
      <p:font typeface="Lato Black" panose="020F0502020204030203" pitchFamily="34" charset="0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j3rRl89AZPyhKCMzV+3TwGPbTL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5BC"/>
    <a:srgbClr val="534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 showGuides="1">
      <p:cViewPr varScale="1">
        <p:scale>
          <a:sx n="102" d="100"/>
          <a:sy n="102" d="100"/>
        </p:scale>
        <p:origin x="192" y="47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40" Type="http://customschemas.google.com/relationships/presentationmetadata" Target="metadata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46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>
              <a:buSzPts val="12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 dirty="0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het.colorado.edu/en/simulations/greenhouse-effect/about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N5-DnOHQmE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.nasa.gov/interactives/climate-time-machine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Grados: 6.º</a:t>
            </a:r>
            <a:r>
              <a:rPr lang="en-US" sz="1100" baseline="300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th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.º-8.º</a:t>
            </a:r>
            <a:r>
              <a:rPr lang="en-US" sz="1100" baseline="300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th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Tres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períodos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lectivos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aproximadamente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45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pintor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rotulador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Ordenadores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acceso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Internet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ordenador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Formas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Google Shape;70;p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" name="Google Shape;7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Facilite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guiar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conversación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sucedió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hubo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afectó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movimiento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llegaron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pared del Sol?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atrapan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terrestre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¿Por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escapó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reflejó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Tierra?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pasaría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sucediendo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real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 final del debate,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refuerza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conceptos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clave.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Asegúrate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entienden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siempre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viaja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directamente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reflejarse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direcciones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aleatorias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mayor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cantidad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significa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atrapa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conduce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2" name="Google Shape;272;p1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3" name="Google Shape;273;p10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dispositivos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acceder a: </a:t>
            </a:r>
            <a:r>
              <a:rPr lang="en-US" sz="1100" u="sng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https://phet.colorado.edu/en/simulations/greenhouse-effect/about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tendrán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oportunidad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simulador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Antes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comiencen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ejecutar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predicción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«Si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aumentamos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___,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___». 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predicciones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Hoja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ordenador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9" name="Google Shape;309;p1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0" name="Google Shape;310;p1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1" name="Google Shape;31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guiar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través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instrucciones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hayan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accedido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ejecuten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(o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descarguen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luego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ejecuten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haciendo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botón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reproducción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Nota: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primera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ejecuta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tarda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cargarse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seleccionen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luz solar».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Google Shape;323;p1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4" name="Google Shape;324;p1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5" name="Google Shape;32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realicen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ajustes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dígales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jueguen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control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deslizante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cuadro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atención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aparece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inferior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izquierda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realizan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ajustes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Google Shape;335;p1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6" name="Google Shape;336;p1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7" name="Google Shape;33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calendario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seleccionen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«Hoy», «1750» y «Edad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Hielo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mostrar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variaba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momentos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historia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tomen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nota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(CO₂),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metano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(CH₄)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nitroso (N₂O)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periodo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hayan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pausa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comprobables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basadas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Etiquete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 (se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comprobar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o R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requiere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 LOS ESTUDIANTES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aprendido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incompletas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ocurre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duplico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ocurre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___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___?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nubes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hayan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comprobables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planifiquen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seguimiento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C. 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especificar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 variable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cambiarán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medirán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ensayos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ensayos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guíe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hallazgos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alineados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CCC (Concepto transversal: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modelo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estabiliza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/no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estabiliza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Evidencia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___.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¿En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condiciones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348" name="Google Shape;348;p1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9" name="Google Shape;349;p1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0" name="Google Shape;350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Vea 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 de NASA Space Place.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Enlace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https://www.youtube.com/watch?v=SN5-DnOHQmE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2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29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segundos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términos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calentamiento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global»,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y «gas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pizarra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resuman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significado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términos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basándose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anteriores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revisen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generaron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identifiquen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responder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«¿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Facilite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interpretación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Seleccione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términos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Calentamiento</a:t>
            </a: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 global: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refiere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medio de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temperatura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la Tierra,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vez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provoca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cambios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clima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Tierra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cálida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provocar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cambios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patrones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precipitaciones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un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aumento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nivel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del mar y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amplia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repercusiones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plantas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la fauna y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seres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humanos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producido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gases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permiten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energía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del sol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atraviese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terrestre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impiden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mayor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parte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sale de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superficie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y de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inferior se escape al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espacio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exterior.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Gas de </a:t>
            </a:r>
            <a:r>
              <a:rPr lang="en-US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cualquier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gas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absorbe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del sol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incluyendo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vapor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agua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dióxido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carbono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(CO</a:t>
            </a:r>
            <a:r>
              <a:rPr lang="en-US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),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metano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(CH</a:t>
            </a:r>
            <a:r>
              <a:rPr lang="en-US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),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óxido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nitroso (N</a:t>
            </a:r>
            <a:r>
              <a:rPr lang="en-US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O),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hidrocarburos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halogenados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(HCFC),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ozono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(O</a:t>
            </a:r>
            <a:r>
              <a:rPr lang="en-US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),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carbones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perfluorados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(PFC) y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hidrofluorocarbonos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(HFC).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Google Shape;358;p1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9" name="Google Shape;359;p1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0" name="Google Shape;360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aparcado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sol. Si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así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experimentado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ventanas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cristal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pasar la luz,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impiden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escape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forma natural,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bajos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de forma similar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primera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ronda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Explorar 1. Sin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Tierra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15 °C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Fuente de la imagen: Montgomery County Fire and Rescue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Google Shape;368;p1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9" name="Google Shape;369;p1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7" name="Google Shape;37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Sin embargo, 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actividades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humanas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provocado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 dado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un mayor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calentamiento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 y a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denomina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global.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elementos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liberan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incluyen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autobuses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funcionan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Fábricas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eléctricas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Calefacción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edificios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Fuente de la imagen: </a:t>
            </a:r>
            <a:r>
              <a:rPr lang="en-US" sz="1050" dirty="0">
                <a:solidFill>
                  <a:srgbClr val="444746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AdobeStock_102591496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" name="Google Shape;378;p17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9" name="Google Shape;379;p17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0" name="Google Shape;38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6" name="Google Shape;38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Atlanta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ciudades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importantes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Georgia,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experimentado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días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muy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calurosos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95 °F). En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urbanizadas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isla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ciudades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cálidas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zonas rurales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circundantes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suelen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cobertura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arbórea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y,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también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circundantes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Imagen: </a:t>
            </a:r>
            <a:r>
              <a:rPr lang="en-US" sz="1050" dirty="0">
                <a:solidFill>
                  <a:srgbClr val="444746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AdobeStock_224441001</a:t>
            </a:r>
            <a:endParaRPr sz="1050" dirty="0">
              <a:solidFill>
                <a:srgbClr val="444746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Google Shape;387;p18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8" name="Google Shape;388;p18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9" name="Google Shape;38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5" name="Google Shape;39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muchos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adversos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8001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mar,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deshielo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glaciares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8001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fenómenos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meteorológicos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extremos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huracanes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inundaciones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sequías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tornados, etc.)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8001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 olas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Imagen: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cambio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climático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aumenta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probabilidad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produzcan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fenómenos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meteorológicos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extremos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huracanes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incluido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huracán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Harvey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Houston, Texas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Fuente: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citizentruth.org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6" name="Google Shape;396;p19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7" name="Google Shape;397;p1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8" name="Google Shape;39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Vaya a </a:t>
            </a:r>
            <a:r>
              <a:rPr lang="en-US" sz="11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https://climate.nasa.gov/interactives/climate-time-machine/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global»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reproduzca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progresión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codificada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superficiales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1884.</a:t>
            </a:r>
            <a:endParaRPr sz="1100" dirty="0">
              <a:solidFill>
                <a:srgbClr val="3B92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identifiquen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conjunto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Google Shape;81;p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4" name="Google Shape;40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Además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decisiones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tomamos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seres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humanos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también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repercusiones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repercusiones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positivas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negativas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general.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Imagen: Persona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saliendo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5" name="Google Shape;405;p2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6" name="Google Shape;406;p20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7" name="Google Shape;407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3" name="Google Shape;41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consulten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obtenidas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», «Explorar 1» y «Explorar 2»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instrucciones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calcular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individual.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locales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retienen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viaje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10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millas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semana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objetivo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será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determinar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eficaz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contexto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formulen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a lo largo del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Anime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cinestésica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Guíe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piensen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graduales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a lo largo del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solidFill>
                <a:srgbClr val="3B92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explicaciones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debatan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positiva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negativamente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al medio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Google Shape;414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0" name="Google Shape;420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Distribuya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Formas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figuras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 y 2,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comenten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EPA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totales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EE. UU.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económico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2022».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1" name="Google Shape;421;p2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2" name="Google Shape;422;p2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3" name="Google Shape;423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1" name="Google Shape;43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Dirija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figuran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Formas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muéstrelas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pizarra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Google Shape;432;p2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4" name="Google Shape;43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Anímeles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Evidencia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hoy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Cifras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pertinente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Razonamientos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afirmaciones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Google Shape;441;p2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2" name="Google Shape;442;p2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3" name="Google Shape;443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9" name="Google Shape;44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hayan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parejas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pequeños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Fomente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diferencias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predicciones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razonamiento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Destaque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concepto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predicciones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hicieron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elijan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aún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despierte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curiosidad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para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completa.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pasos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encontrar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Hablaré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mis padres y 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haré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o «Voy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tranquilo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viernes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Google Shape;450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reproduzca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serie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temporal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concentración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distribución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11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2002.</a:t>
            </a:r>
            <a:endParaRPr sz="1100" dirty="0">
              <a:solidFill>
                <a:srgbClr val="3B92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elaboren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lista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relación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y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concentraciones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Dirija un debate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figuran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orientar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animar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formular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profundas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comprensión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patrones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¿Ve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algún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patrón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tendencia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mapas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Establecer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conexiones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observasteis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anteriormente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¿Por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Reflexión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causar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disminuyan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regiones?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suceder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futuro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Fomentar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curiosidad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surgen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gustaría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saber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mejor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Recuérdales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objetivo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aprender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suficiente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Google Shape;101;p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Despeje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aula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busque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suficientemente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grande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Si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habilitar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libre.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aula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diagrama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 «Tierra»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grandes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hoja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«Sol»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Pegue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paredes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(Para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habilidades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lingüísticas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también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dibujar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Tierra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acompañar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palabras).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trazar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aproximadamente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mitad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camino entre las dos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paredes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Escriba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terrestre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terrestre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Divida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representarán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luz solar, 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Asegúrese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15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solar y 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seis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fila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diagrama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solar y 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alinearse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uniforme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paredes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sol y la Tierra,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respectivamente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primera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demostración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solo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cualquier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b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1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Google Shape;111;p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" name="Google Shape;112;p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" name="Google Shape;11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procedimiento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diagramas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señal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«Ya»,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luz solar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caminarán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recta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 hasta la Tierra (no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solo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interferir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luz solar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luz solar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Google Shape;141;p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" name="Google Shape;142;p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" name="Google Shape;14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Tierra,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solar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comenzaron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luz solar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Tierra.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recta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extender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brazos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intentar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Pero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permanecer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mismo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mover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pies,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estirar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brazos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Cualquier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regresar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Tierra. Los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luz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Sol. Durante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primera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demostración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solo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habrá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 o dos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tocados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Google Shape;174;p7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7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llegaron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pared del Sol.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repita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demostración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añadiendo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Lo ideal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demostración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final,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aún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Sol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revisen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generaron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cualquier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responder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demostración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cinestésica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Google Shape;207;p8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8" name="Google Shape;208;p8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9" name="Google Shape;20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Repita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demostración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añadiendo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vez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Lo ideal es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demostración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final,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aún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queden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algunos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infrarrojos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logren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llegar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al sol. Al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añadir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infrarrojos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llegarán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al sol 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quedarán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atrapados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lado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la Tierra,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reflejando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Discuta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actividad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alumnos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Discuta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luz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infrarroja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podrían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salir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terrestre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Asegúrese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alumnos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comprendan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luz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infrarroja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vuelve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necesariamente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directamente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al sol,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refleja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hacia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espacio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direcciones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aleatorias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Modificación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Puede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modificar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actividad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incluir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un poco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ejercicio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permitiendo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luz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infrarroja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corran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evitar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tocados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muevan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lateralmente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lo largo de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línea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atmósfera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Más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adecuado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para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lugar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libre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espacio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Asigne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rango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específico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línea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utilizar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para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evitar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estudiantes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gases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invernadero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choquen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entre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" name="Google Shape;235;p9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type="obj">
  <p:cSld name="OBJEC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3"/>
          <p:cNvSpPr txBox="1">
            <a:spLocks noGrp="1"/>
          </p:cNvSpPr>
          <p:nvPr>
            <p:ph type="title"/>
          </p:nvPr>
        </p:nvSpPr>
        <p:spPr>
          <a:xfrm>
            <a:off x="838200" y="9965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5" name="Google Shape;65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6" name="Google Shape;66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29E90E1-03E4-57F1-6D63-59FC376A0FDC}"/>
              </a:ext>
            </a:extLst>
          </p:cNvPr>
          <p:cNvCxnSpPr>
            <a:cxnSpLocks/>
          </p:cNvCxnSpPr>
          <p:nvPr userDrawn="1"/>
        </p:nvCxnSpPr>
        <p:spPr>
          <a:xfrm flipV="1">
            <a:off x="2655518" y="629668"/>
            <a:ext cx="6535673" cy="8532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CA04680A-C813-2AE9-01F0-380056C09B5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91191" y="506818"/>
            <a:ext cx="2496267" cy="262765"/>
          </a:xfrm>
          <a:prstGeom prst="rect">
            <a:avLst/>
          </a:prstGeom>
        </p:spPr>
      </p:pic>
      <p:sp>
        <p:nvSpPr>
          <p:cNvPr id="4" name="Google Shape;117;p13">
            <a:extLst>
              <a:ext uri="{FF2B5EF4-FFF2-40B4-BE49-F238E27FC236}">
                <a16:creationId xmlns:a16="http://schemas.microsoft.com/office/drawing/2014/main" id="{01704285-D9B8-B325-2F75-549B6B4E7EFE}"/>
              </a:ext>
            </a:extLst>
          </p:cNvPr>
          <p:cNvSpPr txBox="1">
            <a:spLocks/>
          </p:cNvSpPr>
          <p:nvPr userDrawn="1"/>
        </p:nvSpPr>
        <p:spPr>
          <a:xfrm>
            <a:off x="504541" y="434343"/>
            <a:ext cx="3212435" cy="289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4400"/>
              <a:buFont typeface="Avenir"/>
              <a:buNone/>
              <a:defRPr sz="44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 Black"/>
              <a:buNone/>
            </a:pPr>
            <a:r>
              <a:rPr lang="en-US" sz="1400" b="0" i="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Cambio </a:t>
            </a:r>
            <a:r>
              <a:rPr lang="en-US" sz="1400" b="0" i="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climático</a:t>
            </a:r>
            <a:r>
              <a:rPr lang="en-US" sz="1400" b="0" i="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global</a:t>
            </a:r>
            <a:endParaRPr lang="en-US" sz="1400" b="0" i="0" u="none" strike="noStrike" cap="none" dirty="0">
              <a:solidFill>
                <a:srgbClr val="53464A"/>
              </a:solidFill>
              <a:latin typeface="Arial" panose="020B0604020202020204" pitchFamily="34" charset="0"/>
              <a:ea typeface="Arial"/>
              <a:cs typeface="Arial"/>
              <a:sym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A037FDC-F464-4D8F-03F6-4C7B30069C71}"/>
              </a:ext>
            </a:extLst>
          </p:cNvPr>
          <p:cNvCxnSpPr>
            <a:cxnSpLocks/>
          </p:cNvCxnSpPr>
          <p:nvPr userDrawn="1"/>
        </p:nvCxnSpPr>
        <p:spPr>
          <a:xfrm flipH="1">
            <a:off x="1648944" y="6493258"/>
            <a:ext cx="10087092" cy="0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, company name&#10;&#10;AI-generated content may be incorrect.">
            <a:extLst>
              <a:ext uri="{FF2B5EF4-FFF2-40B4-BE49-F238E27FC236}">
                <a16:creationId xmlns:a16="http://schemas.microsoft.com/office/drawing/2014/main" id="{8A5841AC-BA9E-BB42-8F33-FE4832071E8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541" y="5952296"/>
            <a:ext cx="1144403" cy="62507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N5-DnOHQm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.nasa.gov/interactives/climate-time-machin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.nasa.gov/interactives/climate-time-machin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.nasa.gov/interactives/climate-time-machin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019272B-DBFA-4C86-8DF2-82591F930CE9}"/>
              </a:ext>
            </a:extLst>
          </p:cNvPr>
          <p:cNvSpPr/>
          <p:nvPr/>
        </p:nvSpPr>
        <p:spPr>
          <a:xfrm>
            <a:off x="0" y="4079851"/>
            <a:ext cx="12192000" cy="287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6A2840-1B24-56A7-C64B-077EE439B97D}"/>
              </a:ext>
            </a:extLst>
          </p:cNvPr>
          <p:cNvGrpSpPr/>
          <p:nvPr/>
        </p:nvGrpSpPr>
        <p:grpSpPr>
          <a:xfrm>
            <a:off x="1721345" y="4415346"/>
            <a:ext cx="9372641" cy="1905598"/>
            <a:chOff x="1499095" y="4415346"/>
            <a:chExt cx="9372641" cy="1905598"/>
          </a:xfrm>
        </p:grpSpPr>
        <p:sp>
          <p:nvSpPr>
            <p:cNvPr id="6" name="Google Shape;117;p13">
              <a:extLst>
                <a:ext uri="{FF2B5EF4-FFF2-40B4-BE49-F238E27FC236}">
                  <a16:creationId xmlns:a16="http://schemas.microsoft.com/office/drawing/2014/main" id="{8E5E5B1F-6BA7-F093-F3B0-9DBE94711EDE}"/>
                </a:ext>
              </a:extLst>
            </p:cNvPr>
            <p:cNvSpPr txBox="1">
              <a:spLocks/>
            </p:cNvSpPr>
            <p:nvPr/>
          </p:nvSpPr>
          <p:spPr>
            <a:xfrm>
              <a:off x="4716258" y="4415346"/>
              <a:ext cx="6155478" cy="19055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3600"/>
                <a:buFont typeface="Lato Black"/>
                <a:buNone/>
                <a:defRPr sz="3600" b="0" i="0" u="none" strike="noStrike" cap="none">
                  <a:solidFill>
                    <a:srgbClr val="595959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lvl="0">
                <a:buClr>
                  <a:schemeClr val="lt1"/>
                </a:buClr>
                <a:buSzPts val="4800"/>
              </a:pPr>
              <a:r>
                <a:rPr lang="en-US" sz="6000" b="1" dirty="0">
                  <a:solidFill>
                    <a:srgbClr val="53464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Cambio </a:t>
              </a:r>
              <a:r>
                <a:rPr lang="en-US" sz="6000" b="1" dirty="0" err="1">
                  <a:solidFill>
                    <a:srgbClr val="53464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climático</a:t>
              </a:r>
              <a:r>
                <a:rPr lang="en-US" sz="6000" b="1" dirty="0">
                  <a:solidFill>
                    <a:srgbClr val="53464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global</a:t>
              </a:r>
              <a:endParaRPr lang="en-US" sz="6000" b="1" dirty="0">
                <a:solidFill>
                  <a:srgbClr val="53464A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endParaRPr>
            </a:p>
          </p:txBody>
        </p:sp>
        <p:pic>
          <p:nvPicPr>
            <p:cNvPr id="7" name="Picture 6" descr="Logo, company name&#10;&#10;AI-generated content may be incorrect.">
              <a:extLst>
                <a:ext uri="{FF2B5EF4-FFF2-40B4-BE49-F238E27FC236}">
                  <a16:creationId xmlns:a16="http://schemas.microsoft.com/office/drawing/2014/main" id="{573FF7FE-DE0F-1F45-EAC9-3BFE0D7B6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9095" y="4415346"/>
              <a:ext cx="2889534" cy="1905598"/>
            </a:xfrm>
            <a:prstGeom prst="rect">
              <a:avLst/>
            </a:prstGeom>
          </p:spPr>
        </p:pic>
      </p:grpSp>
      <p:pic>
        <p:nvPicPr>
          <p:cNvPr id="4" name="Google Shape;75;p9">
            <a:extLst>
              <a:ext uri="{FF2B5EF4-FFF2-40B4-BE49-F238E27FC236}">
                <a16:creationId xmlns:a16="http://schemas.microsoft.com/office/drawing/2014/main" id="{8B66BC20-71F5-2A50-FCED-94B9DE837586}"/>
              </a:ext>
            </a:extLst>
          </p:cNvPr>
          <p:cNvPicPr preferRelativeResize="0"/>
          <p:nvPr/>
        </p:nvPicPr>
        <p:blipFill rotWithShape="1">
          <a:blip r:embed="rId4"/>
          <a:srcRect t="33378" b="23574"/>
          <a:stretch>
            <a:fillRect/>
          </a:stretch>
        </p:blipFill>
        <p:spPr>
          <a:xfrm>
            <a:off x="0" y="0"/>
            <a:ext cx="12216241" cy="39441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"/>
          <p:cNvSpPr txBox="1">
            <a:spLocks noGrp="1"/>
          </p:cNvSpPr>
          <p:nvPr>
            <p:ph type="body" idx="1"/>
          </p:nvPr>
        </p:nvSpPr>
        <p:spPr>
          <a:xfrm>
            <a:off x="553694" y="837691"/>
            <a:ext cx="10379100" cy="16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Arial"/>
              <a:buNone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Reflexión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sucedió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añadimos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grpSp>
        <p:nvGrpSpPr>
          <p:cNvPr id="277" name="Google Shape;277;p10"/>
          <p:cNvGrpSpPr/>
          <p:nvPr/>
        </p:nvGrpSpPr>
        <p:grpSpPr>
          <a:xfrm>
            <a:off x="2282882" y="2021662"/>
            <a:ext cx="7626236" cy="3889440"/>
            <a:chOff x="2398662" y="2975361"/>
            <a:chExt cx="7474392" cy="3648636"/>
          </a:xfrm>
        </p:grpSpPr>
        <p:grpSp>
          <p:nvGrpSpPr>
            <p:cNvPr id="278" name="Google Shape;278;p10"/>
            <p:cNvGrpSpPr/>
            <p:nvPr/>
          </p:nvGrpSpPr>
          <p:grpSpPr>
            <a:xfrm>
              <a:off x="2398662" y="2975361"/>
              <a:ext cx="7474392" cy="3648636"/>
              <a:chOff x="1393371" y="1678075"/>
              <a:chExt cx="9405300" cy="4242600"/>
            </a:xfrm>
          </p:grpSpPr>
          <p:grpSp>
            <p:nvGrpSpPr>
              <p:cNvPr id="279" name="Google Shape;279;p10"/>
              <p:cNvGrpSpPr/>
              <p:nvPr/>
            </p:nvGrpSpPr>
            <p:grpSpPr>
              <a:xfrm>
                <a:off x="1393371" y="1678075"/>
                <a:ext cx="9405300" cy="4242600"/>
                <a:chOff x="1393371" y="1678075"/>
                <a:chExt cx="9405300" cy="4242600"/>
              </a:xfrm>
            </p:grpSpPr>
            <p:sp>
              <p:nvSpPr>
                <p:cNvPr id="280" name="Google Shape;280;p10"/>
                <p:cNvSpPr/>
                <p:nvPr/>
              </p:nvSpPr>
              <p:spPr>
                <a:xfrm>
                  <a:off x="1393371" y="1678075"/>
                  <a:ext cx="9405300" cy="4242600"/>
                </a:xfrm>
                <a:prstGeom prst="rect">
                  <a:avLst/>
                </a:prstGeom>
                <a:solidFill>
                  <a:schemeClr val="lt1"/>
                </a:solidFill>
                <a:ln w="57150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u="none" strike="noStrike" cap="none" dirty="0">
                    <a:solidFill>
                      <a:schemeClr val="accent2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endParaRPr>
                </a:p>
              </p:txBody>
            </p:sp>
            <p:cxnSp>
              <p:nvCxnSpPr>
                <p:cNvPr id="281" name="Google Shape;281;p10"/>
                <p:cNvCxnSpPr>
                  <a:stCxn id="280" idx="0"/>
                  <a:endCxn id="280" idx="2"/>
                </p:cNvCxnSpPr>
                <p:nvPr/>
              </p:nvCxnSpPr>
              <p:spPr>
                <a:xfrm>
                  <a:off x="6096021" y="1678075"/>
                  <a:ext cx="0" cy="42426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2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sp>
              <p:nvSpPr>
                <p:cNvPr id="282" name="Google Shape;282;p10"/>
                <p:cNvSpPr/>
                <p:nvPr/>
              </p:nvSpPr>
              <p:spPr>
                <a:xfrm rot="5400000">
                  <a:off x="9987340" y="3586107"/>
                  <a:ext cx="914400" cy="426600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Tierra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3" name="Google Shape;283;p10"/>
                <p:cNvSpPr/>
                <p:nvPr/>
              </p:nvSpPr>
              <p:spPr>
                <a:xfrm rot="-5400000">
                  <a:off x="1290263" y="3586107"/>
                  <a:ext cx="914400" cy="426600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600"/>
                    <a:buFont typeface="Arial"/>
                    <a:buNone/>
                  </a:pPr>
                  <a:r>
                    <a:rPr lang="en-US" sz="16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Sol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84" name="Google Shape;284;p10"/>
              <p:cNvSpPr/>
              <p:nvPr/>
            </p:nvSpPr>
            <p:spPr>
              <a:xfrm>
                <a:off x="9587776" y="1851949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85" name="Google Shape;285;p10"/>
              <p:cNvSpPr/>
              <p:nvPr/>
            </p:nvSpPr>
            <p:spPr>
              <a:xfrm>
                <a:off x="9587776" y="2552069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86" name="Google Shape;286;p10"/>
              <p:cNvSpPr/>
              <p:nvPr/>
            </p:nvSpPr>
            <p:spPr>
              <a:xfrm>
                <a:off x="9587776" y="3252041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87" name="Google Shape;287;p10"/>
              <p:cNvSpPr/>
              <p:nvPr/>
            </p:nvSpPr>
            <p:spPr>
              <a:xfrm>
                <a:off x="9587776" y="3952013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88" name="Google Shape;288;p10"/>
              <p:cNvSpPr/>
              <p:nvPr/>
            </p:nvSpPr>
            <p:spPr>
              <a:xfrm>
                <a:off x="9587776" y="4651985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89" name="Google Shape;289;p10"/>
              <p:cNvSpPr/>
              <p:nvPr/>
            </p:nvSpPr>
            <p:spPr>
              <a:xfrm>
                <a:off x="9587776" y="5351957"/>
                <a:ext cx="416700" cy="4167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0" name="Google Shape;290;p10"/>
              <p:cNvSpPr/>
              <p:nvPr/>
            </p:nvSpPr>
            <p:spPr>
              <a:xfrm>
                <a:off x="8944433" y="1851949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1" name="Google Shape;291;p10"/>
              <p:cNvSpPr/>
              <p:nvPr/>
            </p:nvSpPr>
            <p:spPr>
              <a:xfrm>
                <a:off x="8944433" y="2552069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2" name="Google Shape;292;p10"/>
              <p:cNvSpPr/>
              <p:nvPr/>
            </p:nvSpPr>
            <p:spPr>
              <a:xfrm>
                <a:off x="8944433" y="3252041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3" name="Google Shape;293;p10"/>
              <p:cNvSpPr/>
              <p:nvPr/>
            </p:nvSpPr>
            <p:spPr>
              <a:xfrm>
                <a:off x="8944433" y="3952013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4" name="Google Shape;294;p10"/>
              <p:cNvSpPr/>
              <p:nvPr/>
            </p:nvSpPr>
            <p:spPr>
              <a:xfrm>
                <a:off x="8944433" y="4651985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95" name="Google Shape;295;p10"/>
              <p:cNvSpPr/>
              <p:nvPr/>
            </p:nvSpPr>
            <p:spPr>
              <a:xfrm>
                <a:off x="8944433" y="5351957"/>
                <a:ext cx="416700" cy="4167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cxnSp>
            <p:nvCxnSpPr>
              <p:cNvPr id="296" name="Google Shape;296;p10"/>
              <p:cNvCxnSpPr/>
              <p:nvPr/>
            </p:nvCxnSpPr>
            <p:spPr>
              <a:xfrm rot="10800000">
                <a:off x="2106580" y="5567422"/>
                <a:ext cx="66786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97" name="Google Shape;297;p10"/>
              <p:cNvCxnSpPr/>
              <p:nvPr/>
            </p:nvCxnSpPr>
            <p:spPr>
              <a:xfrm rot="10800000">
                <a:off x="2106580" y="4863296"/>
                <a:ext cx="66786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98" name="Google Shape;298;p10"/>
              <p:cNvCxnSpPr/>
              <p:nvPr/>
            </p:nvCxnSpPr>
            <p:spPr>
              <a:xfrm rot="10800000">
                <a:off x="2106580" y="4145665"/>
                <a:ext cx="66786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99" name="Google Shape;299;p10"/>
              <p:cNvCxnSpPr/>
              <p:nvPr/>
            </p:nvCxnSpPr>
            <p:spPr>
              <a:xfrm rot="10800000">
                <a:off x="2106580" y="3464687"/>
                <a:ext cx="66786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300" name="Google Shape;300;p10"/>
              <p:cNvCxnSpPr/>
              <p:nvPr/>
            </p:nvCxnSpPr>
            <p:spPr>
              <a:xfrm rot="10800000">
                <a:off x="6304481" y="2741121"/>
                <a:ext cx="24807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301" name="Google Shape;301;p10"/>
              <p:cNvCxnSpPr/>
              <p:nvPr/>
            </p:nvCxnSpPr>
            <p:spPr>
              <a:xfrm rot="10800000">
                <a:off x="2106580" y="2064151"/>
                <a:ext cx="6678600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302" name="Google Shape;302;p10"/>
              <p:cNvSpPr/>
              <p:nvPr/>
            </p:nvSpPr>
            <p:spPr>
              <a:xfrm>
                <a:off x="5887656" y="2760413"/>
                <a:ext cx="416700" cy="416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03" name="Google Shape;303;p10"/>
            <p:cNvSpPr/>
            <p:nvPr/>
          </p:nvSpPr>
          <p:spPr>
            <a:xfrm>
              <a:off x="5950224" y="5187034"/>
              <a:ext cx="357900" cy="358500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04" name="Google Shape;304;p10"/>
            <p:cNvSpPr/>
            <p:nvPr/>
          </p:nvSpPr>
          <p:spPr>
            <a:xfrm>
              <a:off x="5943516" y="3393646"/>
              <a:ext cx="357900" cy="358500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05" name="Google Shape;305;p10"/>
            <p:cNvSpPr/>
            <p:nvPr/>
          </p:nvSpPr>
          <p:spPr>
            <a:xfrm>
              <a:off x="5970188" y="5872363"/>
              <a:ext cx="357900" cy="358500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1"/>
          <p:cNvSpPr txBox="1">
            <a:spLocks noGrp="1"/>
          </p:cNvSpPr>
          <p:nvPr>
            <p:ph type="title"/>
          </p:nvPr>
        </p:nvSpPr>
        <p:spPr>
          <a:xfrm>
            <a:off x="470831" y="803774"/>
            <a:ext cx="10515600" cy="814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Simulación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del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1"/>
          <p:cNvSpPr txBox="1">
            <a:spLocks noGrp="1"/>
          </p:cNvSpPr>
          <p:nvPr>
            <p:ph type="body" idx="1"/>
          </p:nvPr>
        </p:nvSpPr>
        <p:spPr>
          <a:xfrm>
            <a:off x="287038" y="1426508"/>
            <a:ext cx="10515600" cy="24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eriod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Abr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dispositivo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ordenador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tableta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Chromebook).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eriod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Vaya a: https://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phet.colorado.edu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/simulations/greenhouse-effect/about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eriod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Reproducir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para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eriod"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cargue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29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29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Calibri"/>
              <a:buNone/>
            </a:pP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96EB2B-A3D3-1B6C-2C43-E4D15EA0B851}"/>
              </a:ext>
            </a:extLst>
          </p:cNvPr>
          <p:cNvGrpSpPr/>
          <p:nvPr/>
        </p:nvGrpSpPr>
        <p:grpSpPr>
          <a:xfrm>
            <a:off x="21171" y="2495340"/>
            <a:ext cx="11596474" cy="3945417"/>
            <a:chOff x="-28933" y="2345028"/>
            <a:chExt cx="11596474" cy="3945417"/>
          </a:xfrm>
        </p:grpSpPr>
        <p:pic>
          <p:nvPicPr>
            <p:cNvPr id="315" name="Google Shape;315;p11"/>
            <p:cNvPicPr preferRelativeResize="0"/>
            <p:nvPr/>
          </p:nvPicPr>
          <p:blipFill rotWithShape="1">
            <a:blip r:embed="rId3">
              <a:alphaModFix/>
            </a:blip>
            <a:srcRect t="12865" b="9581"/>
            <a:stretch/>
          </p:blipFill>
          <p:spPr>
            <a:xfrm>
              <a:off x="2204281" y="3036407"/>
              <a:ext cx="8782150" cy="3254038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16" name="Google Shape;316;p11"/>
            <p:cNvCxnSpPr/>
            <p:nvPr/>
          </p:nvCxnSpPr>
          <p:spPr>
            <a:xfrm flipH="1">
              <a:off x="8297315" y="2999507"/>
              <a:ext cx="955267" cy="986246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stealth" w="lg" len="lg"/>
            </a:ln>
          </p:spPr>
        </p:cxnSp>
        <p:cxnSp>
          <p:nvCxnSpPr>
            <p:cNvPr id="317" name="Google Shape;317;p11"/>
            <p:cNvCxnSpPr>
              <a:cxnSpLocks/>
            </p:cNvCxnSpPr>
            <p:nvPr/>
          </p:nvCxnSpPr>
          <p:spPr>
            <a:xfrm>
              <a:off x="2218831" y="4967426"/>
              <a:ext cx="1239132" cy="1095171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stealth" w="lg" len="lg"/>
            </a:ln>
          </p:spPr>
        </p:cxnSp>
        <p:sp>
          <p:nvSpPr>
            <p:cNvPr id="318" name="Google Shape;318;p11"/>
            <p:cNvSpPr txBox="1"/>
            <p:nvPr/>
          </p:nvSpPr>
          <p:spPr>
            <a:xfrm>
              <a:off x="9252582" y="2345028"/>
              <a:ext cx="2314959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Haga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clic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la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flecha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para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ejecutar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1"/>
            <p:cNvSpPr txBox="1"/>
            <p:nvPr/>
          </p:nvSpPr>
          <p:spPr>
            <a:xfrm>
              <a:off x="-28933" y="4201781"/>
              <a:ext cx="2233214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Haga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clic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el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botón</a:t>
              </a:r>
              <a:r>
                <a:rPr lang="en-US" sz="1800" u="none" strike="noStrike" cap="none" dirty="0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para </a:t>
              </a:r>
              <a:r>
                <a:rPr lang="en-US" sz="1800" u="none" strike="noStrike" cap="none" dirty="0" err="1">
                  <a:solidFill>
                    <a:srgbClr val="FF0000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descargar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328;p20">
            <a:extLst>
              <a:ext uri="{FF2B5EF4-FFF2-40B4-BE49-F238E27FC236}">
                <a16:creationId xmlns:a16="http://schemas.microsoft.com/office/drawing/2014/main" id="{01747B08-5C2A-3FE2-62A7-26EF84BD4D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9508" y="2162754"/>
            <a:ext cx="5030874" cy="2889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29;p20">
            <a:extLst>
              <a:ext uri="{FF2B5EF4-FFF2-40B4-BE49-F238E27FC236}">
                <a16:creationId xmlns:a16="http://schemas.microsoft.com/office/drawing/2014/main" id="{E632FF3D-DD82-8B83-B0A4-95032781042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1620" y="2141760"/>
            <a:ext cx="5348866" cy="3120746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12"/>
          <p:cNvSpPr txBox="1">
            <a:spLocks noGrp="1"/>
          </p:cNvSpPr>
          <p:nvPr>
            <p:ph type="body" idx="1"/>
          </p:nvPr>
        </p:nvSpPr>
        <p:spPr>
          <a:xfrm>
            <a:off x="411260" y="1059568"/>
            <a:ext cx="9951124" cy="60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1. Haga doble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Fotones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        2. Haga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luz solar.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29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Calibri"/>
              <a:buNone/>
            </a:pPr>
            <a:endParaRPr sz="18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cxnSp>
        <p:nvCxnSpPr>
          <p:cNvPr id="330" name="Google Shape;330;p12"/>
          <p:cNvCxnSpPr>
            <a:cxnSpLocks/>
          </p:cNvCxnSpPr>
          <p:nvPr/>
        </p:nvCxnSpPr>
        <p:spPr>
          <a:xfrm>
            <a:off x="7252570" y="1553227"/>
            <a:ext cx="766055" cy="1714432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stealth" w="lg" len="lg"/>
          </a:ln>
        </p:spPr>
      </p:cxnSp>
      <p:cxnSp>
        <p:nvCxnSpPr>
          <p:cNvPr id="331" name="Google Shape;331;p12"/>
          <p:cNvCxnSpPr>
            <a:cxnSpLocks/>
          </p:cNvCxnSpPr>
          <p:nvPr/>
        </p:nvCxnSpPr>
        <p:spPr>
          <a:xfrm flipH="1">
            <a:off x="3703625" y="1553227"/>
            <a:ext cx="1381942" cy="1714432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stealth" w="lg" len="lg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3"/>
          <p:cNvSpPr txBox="1"/>
          <p:nvPr/>
        </p:nvSpPr>
        <p:spPr>
          <a:xfrm>
            <a:off x="546968" y="926926"/>
            <a:ext cx="11098061" cy="4684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1.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Mueva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control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deslizante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cuadro</a:t>
            </a:r>
            <a:r>
              <a:rPr lang="en-US" sz="2000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2000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Concentración</a:t>
            </a:r>
            <a:r>
              <a:rPr lang="en-US" sz="2000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000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2. Observe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cambia 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aparece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2000" u="none" strike="noStrike" cap="none" dirty="0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inferior </a:t>
            </a:r>
            <a:r>
              <a:rPr lang="en-US" sz="2000" u="none" strike="noStrike" cap="none" dirty="0" err="1">
                <a:solidFill>
                  <a:srgbClr val="C000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izquierda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C65C51-A9ED-1304-F2C6-AAF05CAADF71}"/>
              </a:ext>
            </a:extLst>
          </p:cNvPr>
          <p:cNvGrpSpPr/>
          <p:nvPr/>
        </p:nvGrpSpPr>
        <p:grpSpPr>
          <a:xfrm>
            <a:off x="2310040" y="2153346"/>
            <a:ext cx="7571915" cy="3898744"/>
            <a:chOff x="1889410" y="1720183"/>
            <a:chExt cx="8413179" cy="4331907"/>
          </a:xfrm>
        </p:grpSpPr>
        <p:pic>
          <p:nvPicPr>
            <p:cNvPr id="2" name="Google Shape;341;p21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77812D12-BD28-282C-78E7-79472E4C1AC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889410" y="1720183"/>
              <a:ext cx="8413179" cy="43319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Google Shape;343;p21">
              <a:extLst>
                <a:ext uri="{FF2B5EF4-FFF2-40B4-BE49-F238E27FC236}">
                  <a16:creationId xmlns:a16="http://schemas.microsoft.com/office/drawing/2014/main" id="{EED4F4E7-8DA8-9F5E-E34E-BB72E3D3CBFE}"/>
                </a:ext>
              </a:extLst>
            </p:cNvPr>
            <p:cNvSpPr/>
            <p:nvPr/>
          </p:nvSpPr>
          <p:spPr>
            <a:xfrm>
              <a:off x="7499368" y="2060612"/>
              <a:ext cx="2235670" cy="2523262"/>
            </a:xfrm>
            <a:prstGeom prst="ellipse">
              <a:avLst/>
            </a:prstGeom>
            <a:noFill/>
            <a:ln w="47625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" name="Google Shape;344;p21">
              <a:extLst>
                <a:ext uri="{FF2B5EF4-FFF2-40B4-BE49-F238E27FC236}">
                  <a16:creationId xmlns:a16="http://schemas.microsoft.com/office/drawing/2014/main" id="{5FACDD35-09F5-8B87-6DA8-2752C201FBF7}"/>
                </a:ext>
              </a:extLst>
            </p:cNvPr>
            <p:cNvSpPr/>
            <p:nvPr/>
          </p:nvSpPr>
          <p:spPr>
            <a:xfrm>
              <a:off x="2626634" y="4864307"/>
              <a:ext cx="1641188" cy="930851"/>
            </a:xfrm>
            <a:prstGeom prst="ellipse">
              <a:avLst/>
            </a:prstGeom>
            <a:noFill/>
            <a:ln w="412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4"/>
          <p:cNvSpPr txBox="1"/>
          <p:nvPr/>
        </p:nvSpPr>
        <p:spPr>
          <a:xfrm>
            <a:off x="538619" y="794861"/>
            <a:ext cx="11173217" cy="480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Pruébelo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3B31D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Abr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calendario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3B31D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Seleccion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>
                <a:solidFill>
                  <a:srgbClr val="548135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«Hoy», «1750» 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y </a:t>
            </a:r>
            <a:r>
              <a:rPr lang="en-US" sz="2000" u="none" strike="noStrike" cap="none" dirty="0">
                <a:solidFill>
                  <a:srgbClr val="548135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«Edad de </a:t>
            </a:r>
            <a:r>
              <a:rPr lang="en-US" sz="2000" u="none" strike="noStrike" cap="none" dirty="0" err="1">
                <a:solidFill>
                  <a:srgbClr val="548135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Hielo</a:t>
            </a:r>
            <a:r>
              <a:rPr lang="en-US" sz="2000" u="none" strike="noStrike" cap="none" dirty="0">
                <a:solidFill>
                  <a:srgbClr val="548135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</a:t>
            </a:r>
            <a:endParaRPr sz="2000" u="none" strike="noStrike" cap="none" dirty="0">
              <a:solidFill>
                <a:srgbClr val="548135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3B31D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cantidades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(CO₂),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metano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(CH₄) y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óxido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nitroso (N₂O)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veas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período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2900" marR="0" lvl="0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Calibri"/>
              <a:buNone/>
            </a:pPr>
            <a:endParaRPr sz="1800" u="none" strike="noStrike" cap="none" dirty="0">
              <a:solidFill>
                <a:srgbClr val="3A383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53" name="Google Shape;353;p14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92887" y="2760479"/>
            <a:ext cx="7064680" cy="34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4"/>
          <p:cNvSpPr/>
          <p:nvPr/>
        </p:nvSpPr>
        <p:spPr>
          <a:xfrm>
            <a:off x="8462682" y="3917576"/>
            <a:ext cx="421341" cy="430305"/>
          </a:xfrm>
          <a:prstGeom prst="ellipse">
            <a:avLst/>
          </a:prstGeom>
          <a:noFill/>
          <a:ln w="28575" cap="flat" cmpd="sng">
            <a:solidFill>
              <a:srgbClr val="54813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5"/>
          <p:cNvSpPr txBox="1"/>
          <p:nvPr/>
        </p:nvSpPr>
        <p:spPr>
          <a:xfrm>
            <a:off x="588724" y="653905"/>
            <a:ext cx="11073008" cy="970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es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362;p23" descr="A picture containing screenshot, design, illustr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64FEB7-B552-71AD-3044-2E7445A0F0B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13102" y="1624808"/>
            <a:ext cx="7565795" cy="425575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Google Shape;363;p23">
            <a:extLst>
              <a:ext uri="{FF2B5EF4-FFF2-40B4-BE49-F238E27FC236}">
                <a16:creationId xmlns:a16="http://schemas.microsoft.com/office/drawing/2014/main" id="{51FA4708-5673-83E5-A820-CEA24333F5C6}"/>
              </a:ext>
            </a:extLst>
          </p:cNvPr>
          <p:cNvSpPr txBox="1"/>
          <p:nvPr/>
        </p:nvSpPr>
        <p:spPr>
          <a:xfrm>
            <a:off x="1917604" y="5999731"/>
            <a:ext cx="83567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u="sng" strike="noStrike" cap="none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https://www.youtube.com/watch?v=SN5-DnOHQmE</a:t>
            </a:r>
            <a:r>
              <a:rPr lang="en-US" sz="18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6"/>
          <p:cNvSpPr txBox="1">
            <a:spLocks noGrp="1"/>
          </p:cNvSpPr>
          <p:nvPr>
            <p:ph type="title"/>
          </p:nvPr>
        </p:nvSpPr>
        <p:spPr>
          <a:xfrm>
            <a:off x="504457" y="1002375"/>
            <a:ext cx="10807306" cy="644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Debate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16"/>
          <p:cNvSpPr txBox="1"/>
          <p:nvPr/>
        </p:nvSpPr>
        <p:spPr>
          <a:xfrm>
            <a:off x="499966" y="1805311"/>
            <a:ext cx="4337400" cy="1785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¿Alguna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has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sentado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estacionado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sol? </a:t>
            </a: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sentiste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¿Has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experimentado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algo similar?</a:t>
            </a: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pic>
        <p:nvPicPr>
          <p:cNvPr id="2" name="Google Shape;374;p2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B1EAC34-2F82-9FC0-FBE6-C5C6B07E1E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74003" y="1002375"/>
            <a:ext cx="6018031" cy="51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7"/>
          <p:cNvSpPr txBox="1"/>
          <p:nvPr/>
        </p:nvSpPr>
        <p:spPr>
          <a:xfrm>
            <a:off x="537884" y="1158388"/>
            <a:ext cx="5154091" cy="4631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científicos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coinciden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provocando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lo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calentamiento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 y lo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global. </a:t>
            </a: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Entre las </a:t>
            </a:r>
            <a:r>
              <a:rPr lang="en-US" sz="2000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liberan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2000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encuentran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2" indent="-236538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autobuses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funcionan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2" indent="-236538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Fábricas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2" indent="-236538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Centrales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eléctricas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2" indent="-236538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Calefacción</a:t>
            </a:r>
            <a:r>
              <a:rPr lang="en-US" sz="20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edificios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383;p25" title="AdobeStock_102591496.jpeg">
            <a:extLst>
              <a:ext uri="{FF2B5EF4-FFF2-40B4-BE49-F238E27FC236}">
                <a16:creationId xmlns:a16="http://schemas.microsoft.com/office/drawing/2014/main" id="{ADD9292A-F025-2CBD-899D-3CB8C4F503CB}"/>
              </a:ext>
            </a:extLst>
          </p:cNvPr>
          <p:cNvPicPr preferRelativeResize="0"/>
          <p:nvPr/>
        </p:nvPicPr>
        <p:blipFill rotWithShape="1">
          <a:blip r:embed="rId3"/>
          <a:srcRect l="14864" r="14854"/>
          <a:stretch/>
        </p:blipFill>
        <p:spPr>
          <a:xfrm>
            <a:off x="6304216" y="1158388"/>
            <a:ext cx="5349900" cy="5066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8"/>
          <p:cNvSpPr txBox="1"/>
          <p:nvPr/>
        </p:nvSpPr>
        <p:spPr>
          <a:xfrm>
            <a:off x="545567" y="1038563"/>
            <a:ext cx="5550433" cy="5062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centros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urbanos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Atlanta y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ciudades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importantes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Georgia,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experimentado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días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muy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calurosos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95 °F). En las zonas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urbanizadas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isla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ciudades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sean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cálidas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zonas rurales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circundantes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zonas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suelen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cobertura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arbórea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altamente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y, con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también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temperatura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zonas </a:t>
            </a:r>
            <a:r>
              <a:rPr lang="en-US" sz="2400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circundantes</a:t>
            </a:r>
            <a:r>
              <a:rPr lang="en-US" sz="240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7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391;p26" title="AdobeStock_224441001.jpeg">
            <a:extLst>
              <a:ext uri="{FF2B5EF4-FFF2-40B4-BE49-F238E27FC236}">
                <a16:creationId xmlns:a16="http://schemas.microsoft.com/office/drawing/2014/main" id="{D10A8ED2-FA30-57D3-4ABD-FEFE8EF9F8CC}"/>
              </a:ext>
            </a:extLst>
          </p:cNvPr>
          <p:cNvPicPr preferRelativeResize="0"/>
          <p:nvPr/>
        </p:nvPicPr>
        <p:blipFill rotWithShape="1">
          <a:blip r:embed="rId3"/>
          <a:srcRect l="16325" t="4176" r="16325"/>
          <a:stretch>
            <a:fillRect/>
          </a:stretch>
        </p:blipFill>
        <p:spPr>
          <a:xfrm>
            <a:off x="6304216" y="1158388"/>
            <a:ext cx="5342217" cy="5066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9"/>
          <p:cNvSpPr txBox="1"/>
          <p:nvPr/>
        </p:nvSpPr>
        <p:spPr>
          <a:xfrm>
            <a:off x="564000" y="1054846"/>
            <a:ext cx="5349900" cy="372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muchos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adversos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tales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60375" marR="0" lvl="2" indent="-3238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400"/>
              <a:buFont typeface="Arial"/>
              <a:buChar char="•"/>
            </a:pP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mar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debido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deshielo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glaciares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60375" marR="0" lvl="2" indent="-3238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400"/>
              <a:buFont typeface="Arial"/>
              <a:buChar char="•"/>
            </a:pP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Fenómenos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meteorológicos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extremos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huracanes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inundaciones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sequías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tornados).</a:t>
            </a: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60375" marR="0" lvl="2" indent="-3238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BAE24"/>
              </a:buClr>
              <a:buSzPts val="2400"/>
              <a:buFont typeface="Arial"/>
              <a:buChar char="•"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 olas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401;p27">
            <a:extLst>
              <a:ext uri="{FF2B5EF4-FFF2-40B4-BE49-F238E27FC236}">
                <a16:creationId xmlns:a16="http://schemas.microsoft.com/office/drawing/2014/main" id="{2AEBD350-CC2A-2F52-BFAA-0E9D0EBE9EBC}"/>
              </a:ext>
            </a:extLst>
          </p:cNvPr>
          <p:cNvPicPr preferRelativeResize="0"/>
          <p:nvPr/>
        </p:nvPicPr>
        <p:blipFill rotWithShape="1">
          <a:blip r:embed="rId3"/>
          <a:srcRect l="7227" t="4090"/>
          <a:stretch>
            <a:fillRect/>
          </a:stretch>
        </p:blipFill>
        <p:spPr>
          <a:xfrm>
            <a:off x="6304216" y="1158387"/>
            <a:ext cx="5349900" cy="50474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"/>
          <p:cNvSpPr txBox="1"/>
          <p:nvPr/>
        </p:nvSpPr>
        <p:spPr>
          <a:xfrm>
            <a:off x="872413" y="911668"/>
            <a:ext cx="509876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Observa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cómo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cambia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mapa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. </a:t>
            </a:r>
            <a:endParaRPr sz="4200" b="1" u="none" strike="noStrike" cap="none" dirty="0">
              <a:solidFill>
                <a:srgbClr val="1B75BC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endParaRPr sz="3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3600" b="1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observas</a:t>
            </a: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3600" b="1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te</a:t>
            </a: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u="none" strike="noStrike" cap="none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preguntas</a:t>
            </a:r>
            <a:r>
              <a:rPr lang="en-US" sz="3600" b="1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14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85;p10" descr="A screenshot of a computer screen&#10;&#10;Description automatically generated with low confidence">
            <a:hlinkClick r:id="rId3"/>
            <a:extLst>
              <a:ext uri="{FF2B5EF4-FFF2-40B4-BE49-F238E27FC236}">
                <a16:creationId xmlns:a16="http://schemas.microsoft.com/office/drawing/2014/main" id="{90455652-703C-3CFE-3B47-CE73A96D31A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87970" y="911668"/>
            <a:ext cx="5098769" cy="46653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6;p10">
            <a:extLst>
              <a:ext uri="{FF2B5EF4-FFF2-40B4-BE49-F238E27FC236}">
                <a16:creationId xmlns:a16="http://schemas.microsoft.com/office/drawing/2014/main" id="{44B62551-83DE-A4E9-B5D0-0A2EF1F815B4}"/>
              </a:ext>
            </a:extLst>
          </p:cNvPr>
          <p:cNvSpPr txBox="1"/>
          <p:nvPr/>
        </p:nvSpPr>
        <p:spPr>
          <a:xfrm>
            <a:off x="5604031" y="5714827"/>
            <a:ext cx="811239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https://climate.nasa.gov/interactives/climate-time-machine/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0"/>
          <p:cNvSpPr txBox="1"/>
          <p:nvPr/>
        </p:nvSpPr>
        <p:spPr>
          <a:xfrm>
            <a:off x="537875" y="1212675"/>
            <a:ext cx="5649983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humanas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medio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beneficiarnos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perjudicarnos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lang="en-US" sz="2400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repercusiones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cotidianas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(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desplazamos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522288" marR="0" lvl="0" indent="-411163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7A596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___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___.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522288" marR="0" lvl="0" indent="-411163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E7A596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largo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___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___.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pic>
        <p:nvPicPr>
          <p:cNvPr id="2" name="Google Shape;410;p28" descr="Woman walking cross country trail in autumn forest (Provided by Getty Images)">
            <a:extLst>
              <a:ext uri="{FF2B5EF4-FFF2-40B4-BE49-F238E27FC236}">
                <a16:creationId xmlns:a16="http://schemas.microsoft.com/office/drawing/2014/main" id="{3D049F98-87A4-54F8-D70F-807852299844}"/>
              </a:ext>
            </a:extLst>
          </p:cNvPr>
          <p:cNvPicPr preferRelativeResize="0"/>
          <p:nvPr/>
        </p:nvPicPr>
        <p:blipFill rotWithShape="1">
          <a:blip r:embed="rId3"/>
          <a:srcRect l="16302" r="16296" b="4313"/>
          <a:stretch>
            <a:fillRect/>
          </a:stretch>
        </p:blipFill>
        <p:spPr>
          <a:xfrm>
            <a:off x="6304216" y="1158388"/>
            <a:ext cx="5349900" cy="5066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1"/>
          <p:cNvSpPr txBox="1">
            <a:spLocks noGrp="1"/>
          </p:cNvSpPr>
          <p:nvPr>
            <p:ph type="title"/>
          </p:nvPr>
        </p:nvSpPr>
        <p:spPr>
          <a:xfrm>
            <a:off x="446762" y="890204"/>
            <a:ext cx="11173217" cy="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4"/>
              <a:buFont typeface="Arial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Clima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y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salud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: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comprender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impacto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humano</a:t>
            </a:r>
            <a:endParaRPr sz="4200" b="1" u="none" strike="noStrike" cap="none" dirty="0">
              <a:solidFill>
                <a:srgbClr val="1B75BC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4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4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4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Lato Black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sp>
        <p:nvSpPr>
          <p:cNvPr id="417" name="Google Shape;417;p21"/>
          <p:cNvSpPr txBox="1"/>
          <p:nvPr/>
        </p:nvSpPr>
        <p:spPr>
          <a:xfrm>
            <a:off x="446762" y="1681867"/>
            <a:ext cx="11298476" cy="418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Basándose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locales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retienen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un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viaje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10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millas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semana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eficaz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local y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Acciones</a:t>
            </a:r>
            <a:r>
              <a:rPr lang="en-US" sz="24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bicicleta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autobús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Fórmula</a:t>
            </a:r>
            <a:r>
              <a:rPr lang="en-US" sz="24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= factor ×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millas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×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viajes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factores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pasajero-milla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</a:t>
            </a:r>
            <a:r>
              <a:rPr lang="en-US" sz="24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24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Calcule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porcentaje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individual y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1, 2 y 3. 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2"/>
          <p:cNvSpPr txBox="1"/>
          <p:nvPr/>
        </p:nvSpPr>
        <p:spPr>
          <a:xfrm>
            <a:off x="1154261" y="640080"/>
            <a:ext cx="4766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22"/>
          <p:cNvSpPr txBox="1">
            <a:spLocks noGrp="1"/>
          </p:cNvSpPr>
          <p:nvPr>
            <p:ph type="title"/>
          </p:nvPr>
        </p:nvSpPr>
        <p:spPr>
          <a:xfrm>
            <a:off x="526093" y="874278"/>
            <a:ext cx="11073008" cy="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2"/>
              <a:buFont typeface="Arial"/>
              <a:buNone/>
            </a:pPr>
            <a:r>
              <a:rPr lang="en-US" sz="44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4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4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totales</a:t>
            </a:r>
            <a:r>
              <a:rPr lang="en-US" sz="44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4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4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4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4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4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4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</a:t>
            </a:r>
            <a:endParaRPr sz="4400" b="1" u="none" strike="noStrike" cap="none" dirty="0">
              <a:solidFill>
                <a:srgbClr val="1B75BC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2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2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2"/>
              <a:buFont typeface="Arial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Lato Black"/>
              <a:buNone/>
            </a:pPr>
            <a:endParaRPr sz="36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sp>
        <p:nvSpPr>
          <p:cNvPr id="428" name="Google Shape;428;p22"/>
          <p:cNvSpPr txBox="1"/>
          <p:nvPr/>
        </p:nvSpPr>
        <p:spPr>
          <a:xfrm>
            <a:off x="7716033" y="1377042"/>
            <a:ext cx="4384109" cy="4957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Industria: 23 %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Fábricas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producen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artículos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ropa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juguetes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alimentos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enlatados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Grandes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máquinas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fabrican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materiales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construcción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Residencial y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comercial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13 %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Calefacción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refrigeración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nuestros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hogares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Tiendas y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escuelas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energía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la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iluminación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electrodomésticos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Agricultura: 10 %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Tractores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otras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máquinas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agrícolas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combustible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426;p30">
            <a:extLst>
              <a:ext uri="{FF2B5EF4-FFF2-40B4-BE49-F238E27FC236}">
                <a16:creationId xmlns:a16="http://schemas.microsoft.com/office/drawing/2014/main" id="{3BFCDF6B-C497-12CF-944F-A9C9A762BC4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352" t="9995" r="4487" b="21684"/>
          <a:stretch/>
        </p:blipFill>
        <p:spPr>
          <a:xfrm>
            <a:off x="4155699" y="2224992"/>
            <a:ext cx="3287702" cy="28855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428;p22">
            <a:extLst>
              <a:ext uri="{FF2B5EF4-FFF2-40B4-BE49-F238E27FC236}">
                <a16:creationId xmlns:a16="http://schemas.microsoft.com/office/drawing/2014/main" id="{AF479CA9-E76D-F758-3F46-8AEE3F0AE368}"/>
              </a:ext>
            </a:extLst>
          </p:cNvPr>
          <p:cNvSpPr txBox="1"/>
          <p:nvPr/>
        </p:nvSpPr>
        <p:spPr>
          <a:xfrm>
            <a:off x="526093" y="1965780"/>
            <a:ext cx="5185775" cy="47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Transporte: 28 %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Coches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camiones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autobuses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funcionan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gasolina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diésel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Aviones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transportan</a:t>
            </a:r>
            <a:b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personas y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paquetes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Energía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eléctrica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25 %</a:t>
            </a:r>
            <a:endParaRPr sz="2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Centrales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eléctricas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queman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carbón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gas natural </a:t>
            </a:r>
            <a:b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electricidad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electricidad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utilizamos</a:t>
            </a:r>
            <a:br>
              <a:rPr lang="en-US" sz="1800" dirty="0"/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encender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luces,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televisores</a:t>
            </a:r>
            <a:b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ordenadores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3"/>
          <p:cNvSpPr txBox="1"/>
          <p:nvPr/>
        </p:nvSpPr>
        <p:spPr>
          <a:xfrm>
            <a:off x="1154261" y="640080"/>
            <a:ext cx="4766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437;p31" title="Screenshot 2025-09-14 at 9.16.54 PM.png">
            <a:extLst>
              <a:ext uri="{FF2B5EF4-FFF2-40B4-BE49-F238E27FC236}">
                <a16:creationId xmlns:a16="http://schemas.microsoft.com/office/drawing/2014/main" id="{A7E1DFEC-1E92-C697-7EB1-6C985A53B52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849" t="4796" r="3875" b="5335"/>
          <a:stretch>
            <a:fillRect/>
          </a:stretch>
        </p:blipFill>
        <p:spPr>
          <a:xfrm>
            <a:off x="1868384" y="1068779"/>
            <a:ext cx="8455231" cy="4987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4"/>
          <p:cNvSpPr txBox="1"/>
          <p:nvPr/>
        </p:nvSpPr>
        <p:spPr>
          <a:xfrm>
            <a:off x="1154261" y="640080"/>
            <a:ext cx="4766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446;p32" title="Screenshot 2025-09-14 at 9.17.20 PM.png">
            <a:extLst>
              <a:ext uri="{FF2B5EF4-FFF2-40B4-BE49-F238E27FC236}">
                <a16:creationId xmlns:a16="http://schemas.microsoft.com/office/drawing/2014/main" id="{94D97F4D-7D2B-6F97-4C99-8640F37E0FD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869" t="9627" r="2830" b="6833"/>
          <a:stretch>
            <a:fillRect/>
          </a:stretch>
        </p:blipFill>
        <p:spPr>
          <a:xfrm>
            <a:off x="1339932" y="1151907"/>
            <a:ext cx="9512135" cy="4857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5"/>
          <p:cNvSpPr txBox="1"/>
          <p:nvPr/>
        </p:nvSpPr>
        <p:spPr>
          <a:xfrm>
            <a:off x="576196" y="2354829"/>
            <a:ext cx="10471759" cy="2631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 responder a las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recuerde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2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779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FBAE24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simulación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hoy</a:t>
            </a:r>
            <a:endParaRPr sz="2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779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FBAE24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Cifras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pertinente</a:t>
            </a:r>
            <a:endParaRPr sz="2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779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FBAE24"/>
              </a:buClr>
              <a:buSzPts val="2600"/>
              <a:buFont typeface="Arial" panose="020B0604020202020204" pitchFamily="34" charset="0"/>
              <a:buChar char="•"/>
            </a:pP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Razonamientos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relacionen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2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afirmación</a:t>
            </a:r>
            <a:endParaRPr sz="2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453" name="Google Shape;453;p25"/>
          <p:cNvSpPr txBox="1"/>
          <p:nvPr/>
        </p:nvSpPr>
        <p:spPr>
          <a:xfrm>
            <a:off x="526093" y="882325"/>
            <a:ext cx="10736028" cy="1348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Formas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reducir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 las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+mn-lt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endParaRPr sz="4200" b="1" i="0" u="none" strike="noStrike" cap="none" dirty="0">
              <a:solidFill>
                <a:srgbClr val="1B75BC"/>
              </a:solidFill>
              <a:latin typeface="+mn-lt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/>
          <p:nvPr/>
        </p:nvSpPr>
        <p:spPr>
          <a:xfrm>
            <a:off x="505260" y="934416"/>
            <a:ext cx="5995747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¿Cómo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han</a:t>
            </a:r>
            <a:b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cambiado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las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temperaturas</a:t>
            </a:r>
            <a:b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globales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b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último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siglo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6;p11">
            <a:extLst>
              <a:ext uri="{FF2B5EF4-FFF2-40B4-BE49-F238E27FC236}">
                <a16:creationId xmlns:a16="http://schemas.microsoft.com/office/drawing/2014/main" id="{828DD599-AB12-BD0E-A1BB-34B8B9D4FEEC}"/>
              </a:ext>
            </a:extLst>
          </p:cNvPr>
          <p:cNvSpPr txBox="1"/>
          <p:nvPr/>
        </p:nvSpPr>
        <p:spPr>
          <a:xfrm>
            <a:off x="5691046" y="5738938"/>
            <a:ext cx="729290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https://climate.nasa.gov/interactives/climate-time-machine/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Google Shape;95;p11" descr="A screenshot of a computer screen&#10;&#10;Description automatically generated with low confidence">
            <a:hlinkClick r:id="rId3"/>
            <a:extLst>
              <a:ext uri="{FF2B5EF4-FFF2-40B4-BE49-F238E27FC236}">
                <a16:creationId xmlns:a16="http://schemas.microsoft.com/office/drawing/2014/main" id="{A01BC8AD-B5F0-0AF5-7C21-29D464555E3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2830" y="934416"/>
            <a:ext cx="5073909" cy="46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/>
        </p:nvSpPr>
        <p:spPr>
          <a:xfrm>
            <a:off x="505261" y="934416"/>
            <a:ext cx="559073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¿Cómo ha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cambiado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concentración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dióxido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carbono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las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últimas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décadas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05;p12">
            <a:hlinkClick r:id="rId3"/>
            <a:extLst>
              <a:ext uri="{FF2B5EF4-FFF2-40B4-BE49-F238E27FC236}">
                <a16:creationId xmlns:a16="http://schemas.microsoft.com/office/drawing/2014/main" id="{94180517-D362-76F7-86F4-3903A36DF88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2830" y="934416"/>
            <a:ext cx="5073909" cy="51375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06;p12">
            <a:extLst>
              <a:ext uri="{FF2B5EF4-FFF2-40B4-BE49-F238E27FC236}">
                <a16:creationId xmlns:a16="http://schemas.microsoft.com/office/drawing/2014/main" id="{5E544A78-BF62-AAAB-AD87-E03013E9DB34}"/>
              </a:ext>
            </a:extLst>
          </p:cNvPr>
          <p:cNvSpPr txBox="1"/>
          <p:nvPr/>
        </p:nvSpPr>
        <p:spPr>
          <a:xfrm>
            <a:off x="505261" y="5440162"/>
            <a:ext cx="7347203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https://climate.nasa.gov/interactives/climate-time-machine/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"/>
          <p:cNvSpPr txBox="1">
            <a:spLocks noGrp="1"/>
          </p:cNvSpPr>
          <p:nvPr>
            <p:ph type="title"/>
          </p:nvPr>
        </p:nvSpPr>
        <p:spPr>
          <a:xfrm>
            <a:off x="463582" y="854454"/>
            <a:ext cx="10528200" cy="6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Demostración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del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503502" y="1437113"/>
            <a:ext cx="11483906" cy="2015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profesor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asignará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un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236538" marR="0" lvl="0" indent="-2254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☀️ Luz solar →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colócate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frente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pared del sol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236538" marR="0" lvl="0" indent="-2254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🌍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calor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→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colócate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fila junto a la pared de la Tierra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236538" marR="0" lvl="0" indent="-22542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🌫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colócate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(solo 1 persona al principio)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117" name="Google Shape;117;p5"/>
          <p:cNvGrpSpPr/>
          <p:nvPr/>
        </p:nvGrpSpPr>
        <p:grpSpPr>
          <a:xfrm>
            <a:off x="2907914" y="3181610"/>
            <a:ext cx="6376171" cy="3108473"/>
            <a:chOff x="2418941" y="3219451"/>
            <a:chExt cx="6821715" cy="3325682"/>
          </a:xfrm>
        </p:grpSpPr>
        <p:grpSp>
          <p:nvGrpSpPr>
            <p:cNvPr id="118" name="Google Shape;118;p5"/>
            <p:cNvGrpSpPr/>
            <p:nvPr/>
          </p:nvGrpSpPr>
          <p:grpSpPr>
            <a:xfrm>
              <a:off x="2418941" y="3219451"/>
              <a:ext cx="6821715" cy="3325682"/>
              <a:chOff x="1393371" y="1678075"/>
              <a:chExt cx="9405258" cy="4242665"/>
            </a:xfrm>
          </p:grpSpPr>
          <p:grpSp>
            <p:nvGrpSpPr>
              <p:cNvPr id="119" name="Google Shape;119;p5"/>
              <p:cNvGrpSpPr/>
              <p:nvPr/>
            </p:nvGrpSpPr>
            <p:grpSpPr>
              <a:xfrm>
                <a:off x="1393371" y="1678075"/>
                <a:ext cx="9405258" cy="4242665"/>
                <a:chOff x="1393371" y="1678075"/>
                <a:chExt cx="9405258" cy="4242665"/>
              </a:xfrm>
            </p:grpSpPr>
            <p:sp>
              <p:nvSpPr>
                <p:cNvPr id="120" name="Google Shape;120;p5"/>
                <p:cNvSpPr/>
                <p:nvPr/>
              </p:nvSpPr>
              <p:spPr>
                <a:xfrm>
                  <a:off x="1393371" y="1678075"/>
                  <a:ext cx="9405258" cy="4242665"/>
                </a:xfrm>
                <a:prstGeom prst="rect">
                  <a:avLst/>
                </a:prstGeom>
                <a:solidFill>
                  <a:schemeClr val="lt1"/>
                </a:solidFill>
                <a:ln w="57150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u="none" strike="noStrike" cap="none" dirty="0">
                    <a:solidFill>
                      <a:schemeClr val="accent2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endParaRPr>
                </a:p>
              </p:txBody>
            </p:sp>
            <p:cxnSp>
              <p:nvCxnSpPr>
                <p:cNvPr id="121" name="Google Shape;121;p5"/>
                <p:cNvCxnSpPr>
                  <a:stCxn id="120" idx="0"/>
                  <a:endCxn id="120" idx="2"/>
                </p:cNvCxnSpPr>
                <p:nvPr/>
              </p:nvCxnSpPr>
              <p:spPr>
                <a:xfrm>
                  <a:off x="6096000" y="1678075"/>
                  <a:ext cx="0" cy="42426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2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sp>
              <p:nvSpPr>
                <p:cNvPr id="122" name="Google Shape;122;p5"/>
                <p:cNvSpPr/>
                <p:nvPr/>
              </p:nvSpPr>
              <p:spPr>
                <a:xfrm rot="5400000">
                  <a:off x="9987280" y="3586048"/>
                  <a:ext cx="914400" cy="426719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Tierra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3" name="Google Shape;123;p5"/>
                <p:cNvSpPr/>
                <p:nvPr/>
              </p:nvSpPr>
              <p:spPr>
                <a:xfrm rot="-5400000">
                  <a:off x="1290322" y="3586048"/>
                  <a:ext cx="914400" cy="426719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600"/>
                    <a:buFont typeface="Arial"/>
                    <a:buNone/>
                  </a:pPr>
                  <a:r>
                    <a:rPr lang="en-US" sz="16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Sol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24" name="Google Shape;124;p5"/>
              <p:cNvSpPr/>
              <p:nvPr/>
            </p:nvSpPr>
            <p:spPr>
              <a:xfrm>
                <a:off x="2176041" y="1851949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25" name="Google Shape;125;p5"/>
              <p:cNvSpPr/>
              <p:nvPr/>
            </p:nvSpPr>
            <p:spPr>
              <a:xfrm>
                <a:off x="2176041" y="2552069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26" name="Google Shape;126;p5"/>
              <p:cNvSpPr/>
              <p:nvPr/>
            </p:nvSpPr>
            <p:spPr>
              <a:xfrm>
                <a:off x="2176041" y="3252041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27" name="Google Shape;127;p5"/>
              <p:cNvSpPr/>
              <p:nvPr/>
            </p:nvSpPr>
            <p:spPr>
              <a:xfrm>
                <a:off x="2176041" y="3952013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28" name="Google Shape;128;p5"/>
              <p:cNvSpPr/>
              <p:nvPr/>
            </p:nvSpPr>
            <p:spPr>
              <a:xfrm>
                <a:off x="2176041" y="4651985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29" name="Google Shape;129;p5"/>
              <p:cNvSpPr/>
              <p:nvPr/>
            </p:nvSpPr>
            <p:spPr>
              <a:xfrm>
                <a:off x="2176041" y="5351957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0" name="Google Shape;130;p5"/>
              <p:cNvSpPr/>
              <p:nvPr/>
            </p:nvSpPr>
            <p:spPr>
              <a:xfrm>
                <a:off x="9673643" y="1851949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1" name="Google Shape;131;p5"/>
              <p:cNvSpPr/>
              <p:nvPr/>
            </p:nvSpPr>
            <p:spPr>
              <a:xfrm>
                <a:off x="9673643" y="2552069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2" name="Google Shape;132;p5"/>
              <p:cNvSpPr/>
              <p:nvPr/>
            </p:nvSpPr>
            <p:spPr>
              <a:xfrm>
                <a:off x="9673643" y="3252041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3" name="Google Shape;133;p5"/>
              <p:cNvSpPr/>
              <p:nvPr/>
            </p:nvSpPr>
            <p:spPr>
              <a:xfrm>
                <a:off x="9673643" y="3952013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4" name="Google Shape;134;p5"/>
              <p:cNvSpPr/>
              <p:nvPr/>
            </p:nvSpPr>
            <p:spPr>
              <a:xfrm>
                <a:off x="9673643" y="4651985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5" name="Google Shape;135;p5"/>
              <p:cNvSpPr/>
              <p:nvPr/>
            </p:nvSpPr>
            <p:spPr>
              <a:xfrm>
                <a:off x="9673643" y="5351957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36" name="Google Shape;136;p5"/>
              <p:cNvSpPr/>
              <p:nvPr/>
            </p:nvSpPr>
            <p:spPr>
              <a:xfrm>
                <a:off x="5887978" y="2233577"/>
                <a:ext cx="416687" cy="4166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137" name="Google Shape;137;p5"/>
            <p:cNvSpPr/>
            <p:nvPr/>
          </p:nvSpPr>
          <p:spPr>
            <a:xfrm rot="-5400000">
              <a:off x="4976776" y="4845321"/>
              <a:ext cx="1706047" cy="347413"/>
            </a:xfrm>
            <a:prstGeom prst="rect">
              <a:avLst/>
            </a:prstGeom>
            <a:solidFill>
              <a:srgbClr val="0070C0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u="none" strike="noStrike" cap="none" dirty="0" err="1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Atmósfera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"/>
          <p:cNvSpPr txBox="1">
            <a:spLocks noGrp="1"/>
          </p:cNvSpPr>
          <p:nvPr>
            <p:ph type="body" idx="1"/>
          </p:nvPr>
        </p:nvSpPr>
        <p:spPr>
          <a:xfrm>
            <a:off x="438674" y="878681"/>
            <a:ext cx="11314651" cy="1887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☀️ Luz solar → Camina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recta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pared del Sol hasta la pared de la Tierra (no es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carrera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🌫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Quédate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quieto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Tú 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bloqueas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luz solar.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146" name="Google Shape;146;p6"/>
          <p:cNvGrpSpPr/>
          <p:nvPr/>
        </p:nvGrpSpPr>
        <p:grpSpPr>
          <a:xfrm>
            <a:off x="2020392" y="2294200"/>
            <a:ext cx="8151216" cy="3685119"/>
            <a:chOff x="1393371" y="1678075"/>
            <a:chExt cx="9405258" cy="4242665"/>
          </a:xfrm>
        </p:grpSpPr>
        <p:grpSp>
          <p:nvGrpSpPr>
            <p:cNvPr id="147" name="Google Shape;147;p6"/>
            <p:cNvGrpSpPr/>
            <p:nvPr/>
          </p:nvGrpSpPr>
          <p:grpSpPr>
            <a:xfrm>
              <a:off x="1393371" y="1678075"/>
              <a:ext cx="9405258" cy="4242665"/>
              <a:chOff x="1393371" y="1678075"/>
              <a:chExt cx="9405258" cy="4242665"/>
            </a:xfrm>
          </p:grpSpPr>
          <p:sp>
            <p:nvSpPr>
              <p:cNvPr id="148" name="Google Shape;148;p6"/>
              <p:cNvSpPr/>
              <p:nvPr/>
            </p:nvSpPr>
            <p:spPr>
              <a:xfrm>
                <a:off x="1393371" y="1678075"/>
                <a:ext cx="9405258" cy="4242665"/>
              </a:xfrm>
              <a:prstGeom prst="rect">
                <a:avLst/>
              </a:prstGeom>
              <a:solidFill>
                <a:schemeClr val="lt1"/>
              </a:solidFill>
              <a:ln w="5715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accent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cxnSp>
            <p:nvCxnSpPr>
              <p:cNvPr id="149" name="Google Shape;149;p6"/>
              <p:cNvCxnSpPr>
                <a:stCxn id="148" idx="0"/>
                <a:endCxn id="148" idx="2"/>
              </p:cNvCxnSpPr>
              <p:nvPr/>
            </p:nvCxnSpPr>
            <p:spPr>
              <a:xfrm>
                <a:off x="6096000" y="1678075"/>
                <a:ext cx="0" cy="42426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150" name="Google Shape;150;p6"/>
              <p:cNvSpPr/>
              <p:nvPr/>
            </p:nvSpPr>
            <p:spPr>
              <a:xfrm rot="5400000">
                <a:off x="9987280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Tierra</a:t>
                </a:r>
                <a:endParaRPr sz="1600" u="none" strike="noStrike" cap="none" dirty="0">
                  <a:solidFill>
                    <a:srgbClr val="00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151" name="Google Shape;151;p6"/>
              <p:cNvSpPr/>
              <p:nvPr/>
            </p:nvSpPr>
            <p:spPr>
              <a:xfrm rot="-5400000">
                <a:off x="1290322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Sol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2" name="Google Shape;152;p6"/>
            <p:cNvSpPr/>
            <p:nvPr/>
          </p:nvSpPr>
          <p:spPr>
            <a:xfrm>
              <a:off x="2176041" y="185194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2176041" y="255206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2176041" y="3252041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2176041" y="3952013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2176041" y="4651985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2176041" y="5351957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9673643" y="185194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9673643" y="255206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9673643" y="3252041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61" name="Google Shape;161;p6"/>
            <p:cNvSpPr/>
            <p:nvPr/>
          </p:nvSpPr>
          <p:spPr>
            <a:xfrm>
              <a:off x="9673643" y="3952013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9673643" y="4651985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63" name="Google Shape;163;p6"/>
            <p:cNvSpPr/>
            <p:nvPr/>
          </p:nvSpPr>
          <p:spPr>
            <a:xfrm>
              <a:off x="9673643" y="5351957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cxnSp>
          <p:nvCxnSpPr>
            <p:cNvPr id="164" name="Google Shape;164;p6"/>
            <p:cNvCxnSpPr/>
            <p:nvPr/>
          </p:nvCxnSpPr>
          <p:spPr>
            <a:xfrm>
              <a:off x="2835797" y="5567422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5" name="Google Shape;165;p6"/>
            <p:cNvCxnSpPr/>
            <p:nvPr/>
          </p:nvCxnSpPr>
          <p:spPr>
            <a:xfrm>
              <a:off x="2835797" y="4863296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6" name="Google Shape;166;p6"/>
            <p:cNvCxnSpPr/>
            <p:nvPr/>
          </p:nvCxnSpPr>
          <p:spPr>
            <a:xfrm>
              <a:off x="2835797" y="4145665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7" name="Google Shape;167;p6"/>
            <p:cNvCxnSpPr/>
            <p:nvPr/>
          </p:nvCxnSpPr>
          <p:spPr>
            <a:xfrm>
              <a:off x="2835797" y="3464687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8" name="Google Shape;168;p6"/>
            <p:cNvCxnSpPr/>
            <p:nvPr/>
          </p:nvCxnSpPr>
          <p:spPr>
            <a:xfrm>
              <a:off x="2835797" y="2741121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9" name="Google Shape;169;p6"/>
            <p:cNvCxnSpPr/>
            <p:nvPr/>
          </p:nvCxnSpPr>
          <p:spPr>
            <a:xfrm>
              <a:off x="2835797" y="2064151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170" name="Google Shape;170;p6"/>
            <p:cNvSpPr/>
            <p:nvPr/>
          </p:nvSpPr>
          <p:spPr>
            <a:xfrm>
              <a:off x="5887656" y="2760413"/>
              <a:ext cx="416688" cy="4166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"/>
          <p:cNvSpPr txBox="1">
            <a:spLocks noGrp="1"/>
          </p:cNvSpPr>
          <p:nvPr>
            <p:ph type="body" idx="1"/>
          </p:nvPr>
        </p:nvSpPr>
        <p:spPr>
          <a:xfrm>
            <a:off x="459287" y="931486"/>
            <a:ext cx="11452965" cy="2970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☀️ Luz solar → Cuando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llegues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Tierra,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etiqueta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Quédate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Tierra.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🌍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Espera hasta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luz solar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toque. Luego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🌫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Intenta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brazos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permanece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inmóvil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(sin mover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pies).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179" name="Google Shape;179;p7"/>
          <p:cNvGrpSpPr/>
          <p:nvPr/>
        </p:nvGrpSpPr>
        <p:grpSpPr>
          <a:xfrm>
            <a:off x="2722098" y="2920277"/>
            <a:ext cx="6747804" cy="3255829"/>
            <a:chOff x="1393371" y="1678075"/>
            <a:chExt cx="9405258" cy="4242665"/>
          </a:xfrm>
        </p:grpSpPr>
        <p:grpSp>
          <p:nvGrpSpPr>
            <p:cNvPr id="180" name="Google Shape;180;p7"/>
            <p:cNvGrpSpPr/>
            <p:nvPr/>
          </p:nvGrpSpPr>
          <p:grpSpPr>
            <a:xfrm>
              <a:off x="1393371" y="1678075"/>
              <a:ext cx="9405258" cy="4242665"/>
              <a:chOff x="1393371" y="1678075"/>
              <a:chExt cx="9405258" cy="4242665"/>
            </a:xfrm>
          </p:grpSpPr>
          <p:sp>
            <p:nvSpPr>
              <p:cNvPr id="181" name="Google Shape;181;p7"/>
              <p:cNvSpPr/>
              <p:nvPr/>
            </p:nvSpPr>
            <p:spPr>
              <a:xfrm>
                <a:off x="1393371" y="1678075"/>
                <a:ext cx="9405258" cy="4242665"/>
              </a:xfrm>
              <a:prstGeom prst="rect">
                <a:avLst/>
              </a:prstGeom>
              <a:solidFill>
                <a:schemeClr val="lt1"/>
              </a:solidFill>
              <a:ln w="5715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accent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cxnSp>
            <p:nvCxnSpPr>
              <p:cNvPr id="182" name="Google Shape;182;p7"/>
              <p:cNvCxnSpPr>
                <a:stCxn id="181" idx="0"/>
                <a:endCxn id="181" idx="2"/>
              </p:cNvCxnSpPr>
              <p:nvPr/>
            </p:nvCxnSpPr>
            <p:spPr>
              <a:xfrm>
                <a:off x="6096000" y="1678075"/>
                <a:ext cx="0" cy="42426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183" name="Google Shape;183;p7"/>
              <p:cNvSpPr/>
              <p:nvPr/>
            </p:nvSpPr>
            <p:spPr>
              <a:xfrm rot="5400000">
                <a:off x="9987280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Tierra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84;p7"/>
              <p:cNvSpPr/>
              <p:nvPr/>
            </p:nvSpPr>
            <p:spPr>
              <a:xfrm rot="-5400000">
                <a:off x="1290322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Sol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85" name="Google Shape;185;p7"/>
            <p:cNvSpPr/>
            <p:nvPr/>
          </p:nvSpPr>
          <p:spPr>
            <a:xfrm>
              <a:off x="9587776" y="185194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9587776" y="255206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9587776" y="3252041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9587776" y="3952013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9587776" y="4651985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9587776" y="5351957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8944433" y="185194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8944433" y="255206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8944433" y="3252041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8944433" y="3952013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8944433" y="4651985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8944433" y="5351957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cxnSp>
          <p:nvCxnSpPr>
            <p:cNvPr id="197" name="Google Shape;197;p7"/>
            <p:cNvCxnSpPr/>
            <p:nvPr/>
          </p:nvCxnSpPr>
          <p:spPr>
            <a:xfrm rot="10800000">
              <a:off x="2106587" y="5567422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98" name="Google Shape;198;p7"/>
            <p:cNvCxnSpPr/>
            <p:nvPr/>
          </p:nvCxnSpPr>
          <p:spPr>
            <a:xfrm rot="10800000">
              <a:off x="2106587" y="4863296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99" name="Google Shape;199;p7"/>
            <p:cNvCxnSpPr/>
            <p:nvPr/>
          </p:nvCxnSpPr>
          <p:spPr>
            <a:xfrm rot="10800000">
              <a:off x="2106587" y="4145665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00" name="Google Shape;200;p7"/>
            <p:cNvCxnSpPr/>
            <p:nvPr/>
          </p:nvCxnSpPr>
          <p:spPr>
            <a:xfrm rot="10800000">
              <a:off x="2106587" y="3464687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01" name="Google Shape;201;p7"/>
            <p:cNvCxnSpPr/>
            <p:nvPr/>
          </p:nvCxnSpPr>
          <p:spPr>
            <a:xfrm rot="10800000">
              <a:off x="6304344" y="2741121"/>
              <a:ext cx="2480837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02" name="Google Shape;202;p7"/>
            <p:cNvCxnSpPr/>
            <p:nvPr/>
          </p:nvCxnSpPr>
          <p:spPr>
            <a:xfrm rot="10800000">
              <a:off x="2106587" y="2064151"/>
              <a:ext cx="6678593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03" name="Google Shape;203;p7"/>
            <p:cNvSpPr/>
            <p:nvPr/>
          </p:nvSpPr>
          <p:spPr>
            <a:xfrm>
              <a:off x="5887656" y="2760413"/>
              <a:ext cx="416688" cy="4166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 txBox="1">
            <a:spLocks noGrp="1"/>
          </p:cNvSpPr>
          <p:nvPr>
            <p:ph type="body" idx="1"/>
          </p:nvPr>
        </p:nvSpPr>
        <p:spPr>
          <a:xfrm>
            <a:off x="463463" y="754494"/>
            <a:ext cx="10446707" cy="174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ct val="34375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🌍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Si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eres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tocado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da media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vuelta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Tierra.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ct val="32805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🌍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→ Si no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llegan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tocar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caminando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Sol.</a:t>
            </a:r>
            <a:endParaRPr lang="en-US" sz="2000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7663" marR="0" lvl="0" indent="-3365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ct val="32805"/>
              <a:buFont typeface="Arial"/>
              <a:buNone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Comprobación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Cuántos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rayos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infrarrojos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llegaron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pared del Sol?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212" name="Google Shape;212;p8"/>
          <p:cNvGrpSpPr/>
          <p:nvPr/>
        </p:nvGrpSpPr>
        <p:grpSpPr>
          <a:xfrm>
            <a:off x="2641034" y="2656949"/>
            <a:ext cx="6909932" cy="3559473"/>
            <a:chOff x="1393371" y="1678075"/>
            <a:chExt cx="9405258" cy="4242665"/>
          </a:xfrm>
        </p:grpSpPr>
        <p:grpSp>
          <p:nvGrpSpPr>
            <p:cNvPr id="213" name="Google Shape;213;p8"/>
            <p:cNvGrpSpPr/>
            <p:nvPr/>
          </p:nvGrpSpPr>
          <p:grpSpPr>
            <a:xfrm>
              <a:off x="1393371" y="1678075"/>
              <a:ext cx="9405258" cy="4242665"/>
              <a:chOff x="1393371" y="1678075"/>
              <a:chExt cx="9405258" cy="4242665"/>
            </a:xfrm>
          </p:grpSpPr>
          <p:sp>
            <p:nvSpPr>
              <p:cNvPr id="214" name="Google Shape;214;p8"/>
              <p:cNvSpPr/>
              <p:nvPr/>
            </p:nvSpPr>
            <p:spPr>
              <a:xfrm>
                <a:off x="1393371" y="1678075"/>
                <a:ext cx="9405258" cy="4242665"/>
              </a:xfrm>
              <a:prstGeom prst="rect">
                <a:avLst/>
              </a:prstGeom>
              <a:solidFill>
                <a:schemeClr val="lt1"/>
              </a:solidFill>
              <a:ln w="5715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accent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cxnSp>
            <p:nvCxnSpPr>
              <p:cNvPr id="215" name="Google Shape;215;p8"/>
              <p:cNvCxnSpPr>
                <a:stCxn id="214" idx="0"/>
                <a:endCxn id="214" idx="2"/>
              </p:cNvCxnSpPr>
              <p:nvPr/>
            </p:nvCxnSpPr>
            <p:spPr>
              <a:xfrm>
                <a:off x="6096000" y="1678075"/>
                <a:ext cx="0" cy="42426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216" name="Google Shape;216;p8"/>
              <p:cNvSpPr/>
              <p:nvPr/>
            </p:nvSpPr>
            <p:spPr>
              <a:xfrm rot="5400000">
                <a:off x="9987280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Tierra</a:t>
                </a:r>
                <a:endParaRPr sz="2400" u="none" strike="noStrike" cap="none" dirty="0">
                  <a:solidFill>
                    <a:srgbClr val="00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17" name="Google Shape;217;p8"/>
              <p:cNvSpPr/>
              <p:nvPr/>
            </p:nvSpPr>
            <p:spPr>
              <a:xfrm rot="-5400000">
                <a:off x="1290322" y="3586048"/>
                <a:ext cx="914400" cy="426719"/>
              </a:xfrm>
              <a:prstGeom prst="rect">
                <a:avLst/>
              </a:prstGeom>
              <a:solidFill>
                <a:schemeClr val="lt1"/>
              </a:solidFill>
              <a:ln w="2857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u="none" strike="noStrike" cap="none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rPr>
                  <a:t>Sol</a:t>
                </a:r>
                <a:endParaRPr sz="2400" u="none" strike="noStrike" cap="none" dirty="0">
                  <a:solidFill>
                    <a:srgbClr val="00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218" name="Google Shape;218;p8"/>
            <p:cNvSpPr/>
            <p:nvPr/>
          </p:nvSpPr>
          <p:spPr>
            <a:xfrm>
              <a:off x="9587776" y="185194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9587776" y="2552069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9587776" y="3252041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9587776" y="3952013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9587776" y="4651985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9587776" y="5351957"/>
              <a:ext cx="416688" cy="4166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2120134" y="185194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8944433" y="2552069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2120134" y="3252041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2120134" y="3952013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2120134" y="4651985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2120134" y="5351957"/>
              <a:ext cx="416688" cy="4166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cxnSp>
          <p:nvCxnSpPr>
            <p:cNvPr id="230" name="Google Shape;230;p8"/>
            <p:cNvCxnSpPr/>
            <p:nvPr/>
          </p:nvCxnSpPr>
          <p:spPr>
            <a:xfrm>
              <a:off x="6304344" y="2741121"/>
              <a:ext cx="2480837" cy="0"/>
            </a:xfrm>
            <a:prstGeom prst="straightConnector1">
              <a:avLst/>
            </a:pr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31" name="Google Shape;231;p8"/>
            <p:cNvSpPr/>
            <p:nvPr/>
          </p:nvSpPr>
          <p:spPr>
            <a:xfrm>
              <a:off x="5887656" y="2760413"/>
              <a:ext cx="416688" cy="4166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"/>
          <p:cNvSpPr txBox="1">
            <a:spLocks noGrp="1"/>
          </p:cNvSpPr>
          <p:nvPr>
            <p:ph type="body" idx="1"/>
          </p:nvPr>
        </p:nvSpPr>
        <p:spPr>
          <a:xfrm>
            <a:off x="467384" y="947924"/>
            <a:ext cx="11181821" cy="1695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5B11F"/>
              </a:buClr>
              <a:buSzPts val="2200"/>
              <a:buFont typeface="Lato"/>
              <a:buChar char="•"/>
            </a:pP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vamos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hacerlo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nuevo,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añadiremos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mezcla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F5B11F"/>
              </a:buClr>
              <a:buSzPts val="2200"/>
              <a:buFont typeface="Lato"/>
              <a:buChar char="•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creemos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pasará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añadamos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juego? 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grpSp>
        <p:nvGrpSpPr>
          <p:cNvPr id="240" name="Google Shape;240;p9"/>
          <p:cNvGrpSpPr/>
          <p:nvPr/>
        </p:nvGrpSpPr>
        <p:grpSpPr>
          <a:xfrm>
            <a:off x="2574920" y="2591097"/>
            <a:ext cx="7042160" cy="3591834"/>
            <a:chOff x="2398643" y="2975372"/>
            <a:chExt cx="7474227" cy="3648719"/>
          </a:xfrm>
        </p:grpSpPr>
        <p:grpSp>
          <p:nvGrpSpPr>
            <p:cNvPr id="241" name="Google Shape;241;p9"/>
            <p:cNvGrpSpPr/>
            <p:nvPr/>
          </p:nvGrpSpPr>
          <p:grpSpPr>
            <a:xfrm>
              <a:off x="2398643" y="2975372"/>
              <a:ext cx="7474227" cy="3648719"/>
              <a:chOff x="1393371" y="1678075"/>
              <a:chExt cx="9405258" cy="4242665"/>
            </a:xfrm>
          </p:grpSpPr>
          <p:grpSp>
            <p:nvGrpSpPr>
              <p:cNvPr id="242" name="Google Shape;242;p9"/>
              <p:cNvGrpSpPr/>
              <p:nvPr/>
            </p:nvGrpSpPr>
            <p:grpSpPr>
              <a:xfrm>
                <a:off x="1393371" y="1678075"/>
                <a:ext cx="9405258" cy="4242665"/>
                <a:chOff x="1393371" y="1678075"/>
                <a:chExt cx="9405258" cy="4242665"/>
              </a:xfrm>
            </p:grpSpPr>
            <p:sp>
              <p:nvSpPr>
                <p:cNvPr id="243" name="Google Shape;243;p9"/>
                <p:cNvSpPr/>
                <p:nvPr/>
              </p:nvSpPr>
              <p:spPr>
                <a:xfrm>
                  <a:off x="1393371" y="1678075"/>
                  <a:ext cx="9405258" cy="4242665"/>
                </a:xfrm>
                <a:prstGeom prst="rect">
                  <a:avLst/>
                </a:prstGeom>
                <a:solidFill>
                  <a:schemeClr val="lt1"/>
                </a:solidFill>
                <a:ln w="57150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u="none" strike="noStrike" cap="none" dirty="0">
                    <a:solidFill>
                      <a:schemeClr val="accent2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  <a:sym typeface="Calibri"/>
                  </a:endParaRPr>
                </a:p>
              </p:txBody>
            </p:sp>
            <p:cxnSp>
              <p:nvCxnSpPr>
                <p:cNvPr id="244" name="Google Shape;244;p9"/>
                <p:cNvCxnSpPr>
                  <a:stCxn id="243" idx="0"/>
                  <a:endCxn id="243" idx="2"/>
                </p:cNvCxnSpPr>
                <p:nvPr/>
              </p:nvCxnSpPr>
              <p:spPr>
                <a:xfrm>
                  <a:off x="6096000" y="1678075"/>
                  <a:ext cx="0" cy="42426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2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sp>
              <p:nvSpPr>
                <p:cNvPr id="245" name="Google Shape;245;p9"/>
                <p:cNvSpPr/>
                <p:nvPr/>
              </p:nvSpPr>
              <p:spPr>
                <a:xfrm rot="5400000">
                  <a:off x="9987280" y="3586048"/>
                  <a:ext cx="914400" cy="426719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Tierra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6" name="Google Shape;246;p9"/>
                <p:cNvSpPr/>
                <p:nvPr/>
              </p:nvSpPr>
              <p:spPr>
                <a:xfrm rot="-5400000">
                  <a:off x="1290322" y="3586048"/>
                  <a:ext cx="914400" cy="426719"/>
                </a:xfrm>
                <a:prstGeom prst="rect">
                  <a:avLst/>
                </a:prstGeom>
                <a:solidFill>
                  <a:schemeClr val="lt1"/>
                </a:solidFill>
                <a:ln w="2857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600"/>
                    <a:buFont typeface="Arial"/>
                    <a:buNone/>
                  </a:pPr>
                  <a:r>
                    <a:rPr lang="en-US" sz="1600" u="none" strike="noStrike" cap="none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Sol</a:t>
                  </a: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47" name="Google Shape;247;p9"/>
              <p:cNvSpPr/>
              <p:nvPr/>
            </p:nvSpPr>
            <p:spPr>
              <a:xfrm>
                <a:off x="9587776" y="1851949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48" name="Google Shape;248;p9"/>
              <p:cNvSpPr/>
              <p:nvPr/>
            </p:nvSpPr>
            <p:spPr>
              <a:xfrm>
                <a:off x="9587776" y="2552069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49" name="Google Shape;249;p9"/>
              <p:cNvSpPr/>
              <p:nvPr/>
            </p:nvSpPr>
            <p:spPr>
              <a:xfrm>
                <a:off x="9587776" y="3252041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0" name="Google Shape;250;p9"/>
              <p:cNvSpPr/>
              <p:nvPr/>
            </p:nvSpPr>
            <p:spPr>
              <a:xfrm>
                <a:off x="9587776" y="3952013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1" name="Google Shape;251;p9"/>
              <p:cNvSpPr/>
              <p:nvPr/>
            </p:nvSpPr>
            <p:spPr>
              <a:xfrm>
                <a:off x="9587776" y="4651985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2" name="Google Shape;252;p9"/>
              <p:cNvSpPr/>
              <p:nvPr/>
            </p:nvSpPr>
            <p:spPr>
              <a:xfrm>
                <a:off x="9587776" y="5351957"/>
                <a:ext cx="416688" cy="416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3" name="Google Shape;253;p9"/>
              <p:cNvSpPr/>
              <p:nvPr/>
            </p:nvSpPr>
            <p:spPr>
              <a:xfrm>
                <a:off x="8944433" y="1851949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4" name="Google Shape;254;p9"/>
              <p:cNvSpPr/>
              <p:nvPr/>
            </p:nvSpPr>
            <p:spPr>
              <a:xfrm>
                <a:off x="8944433" y="2552069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5" name="Google Shape;255;p9"/>
              <p:cNvSpPr/>
              <p:nvPr/>
            </p:nvSpPr>
            <p:spPr>
              <a:xfrm>
                <a:off x="8944433" y="3252041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6" name="Google Shape;256;p9"/>
              <p:cNvSpPr/>
              <p:nvPr/>
            </p:nvSpPr>
            <p:spPr>
              <a:xfrm>
                <a:off x="8944433" y="3952013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7" name="Google Shape;257;p9"/>
              <p:cNvSpPr/>
              <p:nvPr/>
            </p:nvSpPr>
            <p:spPr>
              <a:xfrm>
                <a:off x="8944433" y="4651985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258" name="Google Shape;258;p9"/>
              <p:cNvSpPr/>
              <p:nvPr/>
            </p:nvSpPr>
            <p:spPr>
              <a:xfrm>
                <a:off x="8944433" y="5351957"/>
                <a:ext cx="416688" cy="416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cxnSp>
            <p:nvCxnSpPr>
              <p:cNvPr id="259" name="Google Shape;259;p9"/>
              <p:cNvCxnSpPr/>
              <p:nvPr/>
            </p:nvCxnSpPr>
            <p:spPr>
              <a:xfrm rot="10800000">
                <a:off x="2106587" y="5567422"/>
                <a:ext cx="6678593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60" name="Google Shape;260;p9"/>
              <p:cNvCxnSpPr/>
              <p:nvPr/>
            </p:nvCxnSpPr>
            <p:spPr>
              <a:xfrm rot="10800000">
                <a:off x="2106587" y="4863296"/>
                <a:ext cx="6678593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61" name="Google Shape;261;p9"/>
              <p:cNvCxnSpPr/>
              <p:nvPr/>
            </p:nvCxnSpPr>
            <p:spPr>
              <a:xfrm rot="10800000">
                <a:off x="2106587" y="4145665"/>
                <a:ext cx="6678593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62" name="Google Shape;262;p9"/>
              <p:cNvCxnSpPr/>
              <p:nvPr/>
            </p:nvCxnSpPr>
            <p:spPr>
              <a:xfrm rot="10800000">
                <a:off x="2106587" y="3464687"/>
                <a:ext cx="6678593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63" name="Google Shape;263;p9"/>
              <p:cNvCxnSpPr/>
              <p:nvPr/>
            </p:nvCxnSpPr>
            <p:spPr>
              <a:xfrm rot="10800000">
                <a:off x="6304344" y="2741121"/>
                <a:ext cx="2480837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264" name="Google Shape;264;p9"/>
              <p:cNvCxnSpPr/>
              <p:nvPr/>
            </p:nvCxnSpPr>
            <p:spPr>
              <a:xfrm rot="10800000">
                <a:off x="2106587" y="2064151"/>
                <a:ext cx="6678593" cy="0"/>
              </a:xfrm>
              <a:prstGeom prst="straightConnector1">
                <a:avLst/>
              </a:prstGeom>
              <a:noFill/>
              <a:ln w="762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265" name="Google Shape;265;p9"/>
              <p:cNvSpPr/>
              <p:nvPr/>
            </p:nvSpPr>
            <p:spPr>
              <a:xfrm>
                <a:off x="5887656" y="2760413"/>
                <a:ext cx="416688" cy="4166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266" name="Google Shape;266;p9"/>
            <p:cNvSpPr/>
            <p:nvPr/>
          </p:nvSpPr>
          <p:spPr>
            <a:xfrm>
              <a:off x="5950224" y="5187034"/>
              <a:ext cx="357809" cy="358354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67" name="Google Shape;267;p9"/>
            <p:cNvSpPr/>
            <p:nvPr/>
          </p:nvSpPr>
          <p:spPr>
            <a:xfrm>
              <a:off x="5943516" y="3393646"/>
              <a:ext cx="357809" cy="358354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268" name="Google Shape;268;p9"/>
            <p:cNvSpPr/>
            <p:nvPr/>
          </p:nvSpPr>
          <p:spPr>
            <a:xfrm>
              <a:off x="5970188" y="5872363"/>
              <a:ext cx="357809" cy="358354"/>
            </a:xfrm>
            <a:prstGeom prst="ellipse">
              <a:avLst/>
            </a:pr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15A29"/>
      </a:accent1>
      <a:accent2>
        <a:srgbClr val="1B75BC"/>
      </a:accent2>
      <a:accent3>
        <a:srgbClr val="8DC63F"/>
      </a:accent3>
      <a:accent4>
        <a:srgbClr val="FBAF3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683890C53E8A4A89D14C73F2741E5B" ma:contentTypeVersion="12" ma:contentTypeDescription="Create a new document." ma:contentTypeScope="" ma:versionID="049a49ac000d183bd641512d7ad73963">
  <xsd:schema xmlns:xsd="http://www.w3.org/2001/XMLSchema" xmlns:xs="http://www.w3.org/2001/XMLSchema" xmlns:p="http://schemas.microsoft.com/office/2006/metadata/properties" xmlns:ns2="74dc3a40-890b-4f8b-b8ed-58aba020899a" xmlns:ns3="38eecb3b-80c0-4dca-901d-6db9fab07931" targetNamespace="http://schemas.microsoft.com/office/2006/metadata/properties" ma:root="true" ma:fieldsID="37d2ebc1042ee46c9bc3e2331199a2fc" ns2:_="" ns3:_="">
    <xsd:import namespace="74dc3a40-890b-4f8b-b8ed-58aba020899a"/>
    <xsd:import namespace="38eecb3b-80c0-4dca-901d-6db9fab079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c3a40-890b-4f8b-b8ed-58aba0208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928028b-1cc5-45ee-9164-1a2f8d0dcd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ecb3b-80c0-4dca-901d-6db9fab079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4a4c814-a407-4dd0-8c26-d69325c30e52}" ma:internalName="TaxCatchAll" ma:showField="CatchAllData" ma:web="38eecb3b-80c0-4dca-901d-6db9fab079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dc3a40-890b-4f8b-b8ed-58aba020899a">
      <Terms xmlns="http://schemas.microsoft.com/office/infopath/2007/PartnerControls"/>
    </lcf76f155ced4ddcb4097134ff3c332f>
    <TaxCatchAll xmlns="38eecb3b-80c0-4dca-901d-6db9fab07931" xsi:nil="true"/>
  </documentManagement>
</p:properties>
</file>

<file path=customXml/itemProps1.xml><?xml version="1.0" encoding="utf-8"?>
<ds:datastoreItem xmlns:ds="http://schemas.openxmlformats.org/officeDocument/2006/customXml" ds:itemID="{8A46A1F2-14BB-4160-B5FA-0DA13A9BA82E}"/>
</file>

<file path=customXml/itemProps2.xml><?xml version="1.0" encoding="utf-8"?>
<ds:datastoreItem xmlns:ds="http://schemas.openxmlformats.org/officeDocument/2006/customXml" ds:itemID="{02CC0588-7CBA-4D56-976C-2B119FD7F196}"/>
</file>

<file path=customXml/itemProps3.xml><?xml version="1.0" encoding="utf-8"?>
<ds:datastoreItem xmlns:ds="http://schemas.openxmlformats.org/officeDocument/2006/customXml" ds:itemID="{7EB16EFB-CB4A-4D3C-B5E8-A4FC5259065D}"/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4548</Words>
  <Application>Microsoft Macintosh PowerPoint</Application>
  <PresentationFormat>Widescreen</PresentationFormat>
  <Paragraphs>278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Lato Black</vt:lpstr>
      <vt:lpstr>Calibri</vt:lpstr>
      <vt:lpstr>Lato</vt:lpstr>
      <vt:lpstr>Avenir</vt:lpstr>
      <vt:lpstr>1_Office Theme</vt:lpstr>
      <vt:lpstr>PowerPoint Presentation</vt:lpstr>
      <vt:lpstr>PowerPoint Presentation</vt:lpstr>
      <vt:lpstr>PowerPoint Presentation</vt:lpstr>
      <vt:lpstr>PowerPoint Presentation</vt:lpstr>
      <vt:lpstr>Demostración del efecto invernadero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Simulación del efecto invernadero</vt:lpstr>
      <vt:lpstr>PowerPoint Presentation</vt:lpstr>
      <vt:lpstr>PowerPoint Presentation</vt:lpstr>
      <vt:lpstr>PowerPoint Presentation</vt:lpstr>
      <vt:lpstr>PowerPoint Presentation</vt:lpstr>
      <vt:lpstr>Debate</vt:lpstr>
      <vt:lpstr>PowerPoint Presentation</vt:lpstr>
      <vt:lpstr>PowerPoint Presentation</vt:lpstr>
      <vt:lpstr>PowerPoint Presentation</vt:lpstr>
      <vt:lpstr>PowerPoint Presentation</vt:lpstr>
      <vt:lpstr>Clima y salud: comprender el impacto humano    </vt:lpstr>
      <vt:lpstr>Emisiones totales de gases de efecto invernadero en EE. UU.  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Barry Golivesky</cp:lastModifiedBy>
  <cp:revision>4</cp:revision>
  <dcterms:modified xsi:type="dcterms:W3CDTF">2026-01-27T19:36:57Z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0x010100E1683890C53E8A4A89D14C73F2741E5B</vt:lpwstr>
  </property>
</Properties>
</file>