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12192000" cy="6858000"/>
  <p:notesSz cx="6858000" cy="9144000"/>
  <p:embeddedFontLst>
    <p:embeddedFont>
      <p:font typeface="Avenir" panose="02000503020000020003" pitchFamily="2" charset="0"/>
      <p:regular r:id="rId22"/>
      <p:italic r:id="rId23"/>
    </p:embeddedFont>
    <p:embeddedFont>
      <p:font typeface="Lato" panose="020F0502020204030203" pitchFamily="34" charset="0"/>
      <p:regular r:id="rId24"/>
      <p:bold r:id="rId25"/>
      <p:italic r:id="rId26"/>
      <p:boldItalic r:id="rId27"/>
    </p:embeddedFont>
    <p:embeddedFont>
      <p:font typeface="Lato Black" panose="020F0502020204030203" pitchFamily="34" charset="0"/>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464A"/>
    <a:srgbClr val="1B7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61"/>
    <p:restoredTop sz="51823"/>
  </p:normalViewPr>
  <p:slideViewPr>
    <p:cSldViewPr snapToGrid="0" showGuides="1">
      <p:cViewPr varScale="1">
        <p:scale>
          <a:sx n="48" d="100"/>
          <a:sy n="48" d="100"/>
        </p:scale>
        <p:origin x="2696"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Haas" userId="2c4e8652-3669-437f-8c7e-6f1db24dc348" providerId="ADAL" clId="{F74A7F88-93E1-54D8-BCCD-8771232CBCE8}"/>
    <pc:docChg chg="undo custSel modSld">
      <pc:chgData name="Olivia Haas" userId="2c4e8652-3669-437f-8c7e-6f1db24dc348" providerId="ADAL" clId="{F74A7F88-93E1-54D8-BCCD-8771232CBCE8}" dt="2026-02-18T13:50:05.424" v="20" actId="11"/>
      <pc:docMkLst>
        <pc:docMk/>
      </pc:docMkLst>
      <pc:sldChg chg="modNotesTx">
        <pc:chgData name="Olivia Haas" userId="2c4e8652-3669-437f-8c7e-6f1db24dc348" providerId="ADAL" clId="{F74A7F88-93E1-54D8-BCCD-8771232CBCE8}" dt="2026-02-18T13:49:50.423" v="19" actId="11"/>
        <pc:sldMkLst>
          <pc:docMk/>
          <pc:sldMk cId="0" sldId="257"/>
        </pc:sldMkLst>
      </pc:sldChg>
      <pc:sldChg chg="modNotesTx">
        <pc:chgData name="Olivia Haas" userId="2c4e8652-3669-437f-8c7e-6f1db24dc348" providerId="ADAL" clId="{F74A7F88-93E1-54D8-BCCD-8771232CBCE8}" dt="2026-02-18T13:50:05.424" v="20" actId="11"/>
        <pc:sldMkLst>
          <pc:docMk/>
          <pc:sldMk cId="0"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rial" panose="020B0604020202020204" pitchFamily="34" charset="0"/>
                <a:cs typeface="Arial" panose="020B0604020202020204" pitchFamily="34" charset="0"/>
              </a:defRPr>
            </a:lvl1pPr>
          </a:lstStyle>
          <a:p>
            <a:pPr algn="r">
              <a:buSzPts val="1200"/>
            </a:pPr>
            <a:fld id="{00000000-1234-1234-1234-123412341234}" type="slidenum">
              <a:rPr lang="en-US" sz="1200" smtClean="0">
                <a:solidFill>
                  <a:schemeClr val="dk1"/>
                </a:solidFill>
                <a:ea typeface="Calibri"/>
                <a:sym typeface="Calibri"/>
              </a:rPr>
              <a:pPr algn="r">
                <a:buSzPts val="1200"/>
              </a:pPr>
              <a:t>‹#›</a:t>
            </a:fld>
            <a:endParaRPr lang="en-US"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t7Q7y_xjR5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i="1" dirty="0">
                <a:latin typeface="Lato"/>
                <a:ea typeface="Lato"/>
                <a:cs typeface="Lato"/>
                <a:sym typeface="Lato"/>
              </a:rPr>
              <a:t>Grades: </a:t>
            </a:r>
            <a:r>
              <a:rPr lang="en-US" sz="1100" dirty="0">
                <a:latin typeface="Lato"/>
                <a:ea typeface="Lato"/>
                <a:cs typeface="Lato"/>
                <a:sym typeface="Lato"/>
              </a:rPr>
              <a:t>K-2</a:t>
            </a:r>
            <a:r>
              <a:rPr lang="en-US" sz="1100" baseline="30000" dirty="0">
                <a:latin typeface="Lato"/>
                <a:ea typeface="Lato"/>
                <a:cs typeface="Lato"/>
                <a:sym typeface="Lato"/>
              </a:rPr>
              <a:t>nd</a:t>
            </a:r>
            <a:r>
              <a:rPr lang="en-US" sz="1100" dirty="0">
                <a:latin typeface="Lato"/>
                <a:ea typeface="Lato"/>
                <a:cs typeface="Lato"/>
                <a:sym typeface="Lato"/>
              </a:rPr>
              <a:t> </a:t>
            </a:r>
            <a:endParaRPr sz="1100" dirty="0">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i="1" dirty="0">
                <a:latin typeface="Lato"/>
                <a:ea typeface="Lato"/>
                <a:cs typeface="Lato"/>
                <a:sym typeface="Lato"/>
              </a:rPr>
              <a:t>Length of Lesson: </a:t>
            </a:r>
            <a:r>
              <a:rPr lang="en-US" sz="1100" dirty="0">
                <a:latin typeface="Lato"/>
                <a:ea typeface="Lato"/>
                <a:cs typeface="Lato"/>
                <a:sym typeface="Lato"/>
              </a:rPr>
              <a:t>Three class periods, each approximately 45 minutes</a:t>
            </a:r>
            <a:endParaRPr sz="1100" dirty="0">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i="1" dirty="0">
                <a:latin typeface="Lato"/>
                <a:ea typeface="Lato"/>
                <a:cs typeface="Lato"/>
                <a:sym typeface="Lato"/>
              </a:rPr>
              <a:t>Materials: </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Double-sided masking tape</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Half-gallon or larger milk cartons filled with sand (optional)</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White paper</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Markers, crayons, or colored pencils </a:t>
            </a:r>
            <a:endParaRPr sz="1100" dirty="0">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i="1" dirty="0">
                <a:latin typeface="Lato"/>
                <a:ea typeface="Lato"/>
                <a:cs typeface="Lato"/>
                <a:sym typeface="Lato"/>
              </a:rPr>
              <a:t>Student Handouts:</a:t>
            </a:r>
            <a:endParaRPr sz="1100" i="1"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Handout 1: Pollution Testers - Our Plan</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Handout 2: Pollution Testers - What We Found</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Handout 3: How Dirty is the Air We Breathe - My Idea to Help </a:t>
            </a:r>
            <a:endParaRPr sz="1100" dirty="0">
              <a:latin typeface="Lato"/>
              <a:ea typeface="Lato"/>
              <a:cs typeface="Lato"/>
              <a:sym typeface="Lato"/>
            </a:endParaRPr>
          </a:p>
          <a:p>
            <a:pPr marL="457200" lvl="0" indent="-298450" algn="l" rtl="0">
              <a:spcBef>
                <a:spcPts val="0"/>
              </a:spcBef>
              <a:spcAft>
                <a:spcPts val="0"/>
              </a:spcAft>
              <a:buClr>
                <a:schemeClr val="dk1"/>
              </a:buClr>
              <a:buSzPts val="1100"/>
              <a:buFont typeface="Lato"/>
              <a:buChar char="●"/>
            </a:pPr>
            <a:r>
              <a:rPr lang="en-US" sz="1100" dirty="0">
                <a:latin typeface="Lato"/>
                <a:ea typeface="Lato"/>
                <a:cs typeface="Lato"/>
                <a:sym typeface="Lato"/>
              </a:rPr>
              <a:t>Handout 4: Final Assessment - Clean Air at Our School</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112" name="Google Shape;112;p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p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14" name="Google Shape;11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Lato"/>
                <a:ea typeface="Lato"/>
                <a:cs typeface="Lato"/>
                <a:sym typeface="Lato"/>
              </a:rPr>
              <a:t>Take the class outside, and have the students place the milk cartons outdoors on posts, fences, walls, and/or windowsills in various locations. </a:t>
            </a:r>
            <a:endParaRPr sz="1100" dirty="0">
              <a:latin typeface="Lato"/>
              <a:ea typeface="Lato"/>
              <a:cs typeface="Lato"/>
              <a:sym typeface="Lato"/>
            </a:endParaRPr>
          </a:p>
          <a:p>
            <a:pPr marL="457200" lvl="0" indent="-298450" algn="l" rtl="0">
              <a:spcBef>
                <a:spcPts val="600"/>
              </a:spcBef>
              <a:spcAft>
                <a:spcPts val="0"/>
              </a:spcAft>
              <a:buClr>
                <a:schemeClr val="dk1"/>
              </a:buClr>
              <a:buSzPts val="1100"/>
              <a:buFont typeface="Lato"/>
              <a:buAutoNum type="arabicPeriod"/>
            </a:pPr>
            <a:r>
              <a:rPr lang="en-US" sz="1100" dirty="0">
                <a:latin typeface="Lato"/>
                <a:ea typeface="Lato"/>
                <a:cs typeface="Lato"/>
                <a:sym typeface="Lato"/>
              </a:rPr>
              <a:t>If possible, place some milk cartons or double-sided tape in a protected location away from roads. Try to pick places where the milk cartons won’t be knocked over by the weather, people, or animals.</a:t>
            </a:r>
            <a:endParaRPr sz="1100" dirty="0">
              <a:latin typeface="Lato"/>
              <a:ea typeface="Lato"/>
              <a:cs typeface="Lato"/>
              <a:sym typeface="Lato"/>
            </a:endParaRPr>
          </a:p>
          <a:p>
            <a:pPr marL="457200" lvl="0" indent="-298450" algn="l" rtl="0">
              <a:spcBef>
                <a:spcPts val="600"/>
              </a:spcBef>
              <a:spcAft>
                <a:spcPts val="0"/>
              </a:spcAft>
              <a:buClr>
                <a:schemeClr val="dk1"/>
              </a:buClr>
              <a:buSzPts val="1100"/>
              <a:buFont typeface="Lato"/>
              <a:buAutoNum type="arabicPeriod"/>
            </a:pPr>
            <a:r>
              <a:rPr lang="en-US" sz="1100" dirty="0">
                <a:latin typeface="Lato"/>
                <a:ea typeface="Lato"/>
                <a:cs typeface="Lato"/>
                <a:sym typeface="Lato"/>
              </a:rPr>
              <a:t>Leave the testers to collect air pollution for 24-72  hours.</a:t>
            </a:r>
            <a:endParaRPr dirty="0">
              <a:latin typeface="Arial" panose="020B0604020202020204" pitchFamily="34" charset="0"/>
              <a:cs typeface="Arial" panose="020B0604020202020204" pitchFamily="34" charset="0"/>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97" name="Google Shape;197;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p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99" name="Google Shape;19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Lato"/>
                <a:ea typeface="Lato"/>
                <a:cs typeface="Lato"/>
                <a:sym typeface="Lato"/>
              </a:rPr>
              <a:t>After 24-72 hours, collect the milk cartons and double-sided pieces of tape, and make labels of the tester locations. </a:t>
            </a:r>
            <a:endParaRPr sz="1100" dirty="0">
              <a:latin typeface="Lato"/>
              <a:ea typeface="Lato"/>
              <a:cs typeface="Lato"/>
              <a:sym typeface="Lato"/>
            </a:endParaRPr>
          </a:p>
          <a:p>
            <a:pPr marL="457200" lvl="0" indent="-298450" algn="l" rtl="0">
              <a:spcBef>
                <a:spcPts val="600"/>
              </a:spcBef>
              <a:spcAft>
                <a:spcPts val="0"/>
              </a:spcAft>
              <a:buClr>
                <a:schemeClr val="dk1"/>
              </a:buClr>
              <a:buSzPts val="1100"/>
              <a:buFont typeface="Lato"/>
              <a:buAutoNum type="arabicPeriod"/>
            </a:pPr>
            <a:r>
              <a:rPr lang="en-US" sz="1100" dirty="0">
                <a:latin typeface="Lato"/>
                <a:ea typeface="Lato"/>
                <a:cs typeface="Lato"/>
                <a:sym typeface="Lato"/>
              </a:rPr>
              <a:t>Have students remove the tape from the milk cartons and lay the tape, exposed side up, on white paper. Place location labels next to each corresponding sample.</a:t>
            </a:r>
            <a:endParaRPr sz="1100" dirty="0">
              <a:latin typeface="Lato"/>
              <a:ea typeface="Lato"/>
              <a:cs typeface="Lato"/>
              <a:sym typeface="Lato"/>
            </a:endParaRPr>
          </a:p>
          <a:p>
            <a:pPr marL="457200" lvl="0" indent="-298450" algn="l" rtl="0">
              <a:spcBef>
                <a:spcPts val="600"/>
              </a:spcBef>
              <a:spcAft>
                <a:spcPts val="600"/>
              </a:spcAft>
              <a:buClr>
                <a:schemeClr val="dk1"/>
              </a:buClr>
              <a:buSzPts val="1100"/>
              <a:buFont typeface="Lato"/>
              <a:buAutoNum type="arabicPeriod"/>
            </a:pPr>
            <a:r>
              <a:rPr lang="en-US" sz="1100" dirty="0">
                <a:latin typeface="Lato"/>
                <a:ea typeface="Lato"/>
                <a:cs typeface="Lato"/>
                <a:sym typeface="Lato"/>
              </a:rPr>
              <a:t>Have the class examine the air pollution collected on the testers. </a:t>
            </a:r>
            <a:endParaRPr sz="2200" dirty="0">
              <a:latin typeface="Arial" panose="020B0604020202020204" pitchFamily="34" charset="0"/>
              <a:cs typeface="Arial" panose="020B0604020202020204" pitchFamily="34" charset="0"/>
            </a:endParaRPr>
          </a:p>
        </p:txBody>
      </p:sp>
      <p:sp>
        <p:nvSpPr>
          <p:cNvPr id="209" name="Google Shape;209;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11" name="Google Shape;21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i="1" dirty="0">
                <a:latin typeface="Lato"/>
                <a:ea typeface="Lato"/>
                <a:cs typeface="Lato"/>
                <a:sym typeface="Lato"/>
              </a:rPr>
              <a:t>Video hyperlink: </a:t>
            </a:r>
            <a:r>
              <a:rPr lang="en-US" sz="1100" i="1" u="sng" dirty="0">
                <a:solidFill>
                  <a:srgbClr val="0000FF"/>
                </a:solidFill>
                <a:latin typeface="Lato"/>
                <a:ea typeface="Lato"/>
                <a:cs typeface="Lato"/>
                <a:sym typeface="Lato"/>
                <a:hlinkClick r:id="rId3">
                  <a:extLst>
                    <a:ext uri="{A12FA001-AC4F-418D-AE19-62706E023703}">
                      <ahyp:hlinkClr xmlns:ahyp="http://schemas.microsoft.com/office/drawing/2018/hyperlinkcolor" val="tx"/>
                    </a:ext>
                  </a:extLst>
                </a:hlinkClick>
              </a:rPr>
              <a:t>https://www.youtube.com/watch?v=t7Q7y_xjR5E</a:t>
            </a:r>
            <a:r>
              <a:rPr lang="en-US" sz="1100" i="1" dirty="0">
                <a:latin typeface="Lato"/>
                <a:ea typeface="Lato"/>
                <a:cs typeface="Lato"/>
                <a:sym typeface="Lato"/>
              </a:rPr>
              <a:t>. </a:t>
            </a:r>
            <a:br>
              <a:rPr lang="en-US" sz="1100" i="1" dirty="0">
                <a:latin typeface="Lato"/>
                <a:ea typeface="Lato"/>
                <a:cs typeface="Lato"/>
                <a:sym typeface="Lato"/>
              </a:rPr>
            </a:br>
            <a:r>
              <a:rPr lang="en-US" sz="1100" i="1" dirty="0">
                <a:latin typeface="Lato"/>
                <a:ea typeface="Lato"/>
                <a:cs typeface="Lato"/>
                <a:sym typeface="Lato"/>
              </a:rPr>
              <a:t>Video length: 2 minutes and 57 seconds.</a:t>
            </a:r>
            <a:endParaRPr sz="1800" dirty="0">
              <a:latin typeface="Arial" panose="020B0604020202020204" pitchFamily="34" charset="0"/>
              <a:cs typeface="Arial" panose="020B0604020202020204" pitchFamily="34" charset="0"/>
              <a:sym typeface="Calibri"/>
            </a:endParaRPr>
          </a:p>
        </p:txBody>
      </p:sp>
      <p:sp>
        <p:nvSpPr>
          <p:cNvPr id="282" name="Google Shape;282;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84" name="Google Shape;28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292" name="Google Shape;292;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3" name="Google Shape;293;p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94" name="Google Shape;29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600"/>
              </a:spcAft>
              <a:buClr>
                <a:schemeClr val="dk1"/>
              </a:buClr>
              <a:buSzPts val="1100"/>
              <a:buFont typeface="Lato"/>
              <a:buAutoNum type="arabicPeriod"/>
            </a:pPr>
            <a:r>
              <a:rPr lang="en-US" sz="1100" dirty="0">
                <a:latin typeface="Lato"/>
                <a:ea typeface="Lato"/>
                <a:cs typeface="Lato"/>
                <a:sym typeface="Lato"/>
              </a:rPr>
              <a:t>Show students the slide with pictures of human activities that cause air pollution. Ask students to share some of the possible causes of air pollution that they can think of. Summarize some of the human causes of air pollution the class has discussed: gas-powered lawn mowers, driving gas-powered vehicles, emissions from factories, burning waste, dust from construction and roads, etc.</a:t>
            </a:r>
            <a:endParaRPr dirty="0">
              <a:latin typeface="Arial" panose="020B0604020202020204" pitchFamily="34" charset="0"/>
              <a:cs typeface="Arial" panose="020B0604020202020204" pitchFamily="34" charset="0"/>
            </a:endParaRPr>
          </a:p>
        </p:txBody>
      </p:sp>
      <p:sp>
        <p:nvSpPr>
          <p:cNvPr id="307" name="Google Shape;307;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8" name="Google Shape;308;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09" name="Google Shape;30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7effcc5041_0_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g37effcc5041_0_8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600"/>
              </a:spcAft>
              <a:buClr>
                <a:schemeClr val="dk1"/>
              </a:buClr>
              <a:buSzPts val="1100"/>
              <a:buFont typeface="Lato"/>
              <a:buAutoNum type="arabicPeriod"/>
            </a:pPr>
            <a:r>
              <a:rPr lang="en-US" sz="1100" b="1" dirty="0">
                <a:solidFill>
                  <a:srgbClr val="002060"/>
                </a:solidFill>
                <a:latin typeface="Lato"/>
                <a:ea typeface="Lato"/>
                <a:cs typeface="Lato"/>
                <a:sym typeface="Lato"/>
              </a:rPr>
              <a:t>Ask students to think about (propose) simple solutions for school-day life: walking with an adult, bus/carpool, “no idling” in the car line, and turning off things when not in use. </a:t>
            </a:r>
            <a:endParaRPr dirty="0">
              <a:latin typeface="Arial" panose="020B0604020202020204" pitchFamily="34" charset="0"/>
              <a:cs typeface="Arial" panose="020B0604020202020204" pitchFamily="34" charset="0"/>
            </a:endParaRPr>
          </a:p>
        </p:txBody>
      </p:sp>
      <p:sp>
        <p:nvSpPr>
          <p:cNvPr id="319" name="Google Shape;319;g37effcc5041_0_85: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0" name="Google Shape;320;g37effcc5041_0_85: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21" name="Google Shape;321;g37effcc5041_0_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7effcc5041_0_1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g37effcc5041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00000"/>
              </a:lnSpc>
              <a:spcBef>
                <a:spcPts val="0"/>
              </a:spcBef>
              <a:spcAft>
                <a:spcPts val="0"/>
              </a:spcAft>
              <a:buClr>
                <a:schemeClr val="dk1"/>
              </a:buClr>
              <a:buSzPts val="1100"/>
              <a:buFont typeface="Lato"/>
              <a:buAutoNum type="arabicPeriod"/>
            </a:pPr>
            <a:r>
              <a:rPr lang="en-US" sz="1100" b="1">
                <a:solidFill>
                  <a:srgbClr val="002060"/>
                </a:solidFill>
                <a:latin typeface="Lato"/>
                <a:ea typeface="Lato"/>
                <a:cs typeface="Lato"/>
                <a:sym typeface="Lato"/>
              </a:rPr>
              <a:t>Draw and write one solution in the Student Handout: How Dirty is the Air We Breathe: My Idea to Help</a:t>
            </a:r>
            <a:endParaRPr sz="1100" b="1">
              <a:solidFill>
                <a:srgbClr val="002060"/>
              </a:solidFill>
              <a:latin typeface="Lato"/>
              <a:ea typeface="Lato"/>
              <a:cs typeface="Lato"/>
              <a:sym typeface="Lato"/>
            </a:endParaRPr>
          </a:p>
          <a:p>
            <a:pPr marL="457200" lvl="0" indent="-298450" algn="l" rtl="0">
              <a:spcBef>
                <a:spcPts val="600"/>
              </a:spcBef>
              <a:spcAft>
                <a:spcPts val="0"/>
              </a:spcAft>
              <a:buClr>
                <a:schemeClr val="dk1"/>
              </a:buClr>
              <a:buSzPts val="1100"/>
              <a:buFont typeface="Lato"/>
              <a:buAutoNum type="arabicPeriod"/>
            </a:pPr>
            <a:r>
              <a:rPr lang="en-US" sz="1100" b="1">
                <a:solidFill>
                  <a:srgbClr val="002060"/>
                </a:solidFill>
                <a:latin typeface="Lato"/>
                <a:ea typeface="Lato"/>
                <a:cs typeface="Lato"/>
                <a:sym typeface="Lato"/>
              </a:rPr>
              <a:t>Have students share their ideas in a whole-class discussion or with an elbow partner. </a:t>
            </a:r>
            <a:endParaRPr sz="1100" b="1">
              <a:solidFill>
                <a:srgbClr val="002060"/>
              </a:solidFill>
              <a:latin typeface="Lato"/>
              <a:ea typeface="Lato"/>
              <a:cs typeface="Lato"/>
              <a:sym typeface="Lato"/>
            </a:endParaRPr>
          </a:p>
          <a:p>
            <a:pPr marL="457200" lvl="0" indent="-298450" algn="l" rtl="0">
              <a:spcBef>
                <a:spcPts val="600"/>
              </a:spcBef>
              <a:spcAft>
                <a:spcPts val="600"/>
              </a:spcAft>
              <a:buClr>
                <a:schemeClr val="dk1"/>
              </a:buClr>
              <a:buSzPts val="1100"/>
              <a:buFont typeface="Lato"/>
              <a:buAutoNum type="arabicPeriod"/>
            </a:pPr>
            <a:r>
              <a:rPr lang="en-US" sz="1100" b="1">
                <a:solidFill>
                  <a:srgbClr val="002060"/>
                </a:solidFill>
                <a:latin typeface="Lato"/>
                <a:ea typeface="Lato"/>
                <a:cs typeface="Lato"/>
                <a:sym typeface="Lato"/>
              </a:rPr>
              <a:t>If time allows, consider creating a class book. Have each student draw and write one page to put into the class book. Title the book </a:t>
            </a:r>
            <a:r>
              <a:rPr lang="en-US" sz="1100" b="1" i="1">
                <a:solidFill>
                  <a:srgbClr val="002060"/>
                </a:solidFill>
                <a:latin typeface="Lato"/>
                <a:ea typeface="Lato"/>
                <a:cs typeface="Lato"/>
                <a:sym typeface="Lato"/>
              </a:rPr>
              <a:t>Solutions to Air Pollution</a:t>
            </a:r>
            <a:r>
              <a:rPr lang="en-US" sz="1100" b="1">
                <a:solidFill>
                  <a:srgbClr val="002060"/>
                </a:solidFill>
                <a:latin typeface="Lato"/>
                <a:ea typeface="Lato"/>
                <a:cs typeface="Lato"/>
                <a:sym typeface="Lato"/>
              </a:rPr>
              <a:t> and keep it on your class bookshelf. Read it aloud to the whole group. </a:t>
            </a:r>
            <a:endParaRPr sz="1100" b="1">
              <a:solidFill>
                <a:srgbClr val="002060"/>
              </a:solidFill>
              <a:latin typeface="Lato"/>
              <a:ea typeface="Lato"/>
              <a:cs typeface="Lato"/>
              <a:sym typeface="Lato"/>
            </a:endParaRPr>
          </a:p>
        </p:txBody>
      </p:sp>
      <p:sp>
        <p:nvSpPr>
          <p:cNvPr id="331" name="Google Shape;331;g37effcc5041_0_129: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g37effcc5041_0_129: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33" name="Google Shape;333;g37effcc5041_0_1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Lato"/>
                <a:ea typeface="Lato"/>
                <a:cs typeface="Lato"/>
                <a:sym typeface="Lato"/>
              </a:rPr>
              <a:t>Begin with a local image, like a picture of your school playground, the pickup line, or a nearby park. Ask: “What do you see in this picture?” Listen for possible answers such as trees, cars, sky, people. Ask students “What do you not see?" Listen for possible answers such as breathing, air is all around us, but we can't see it.</a:t>
            </a:r>
            <a:endParaRPr sz="1100" dirty="0">
              <a:latin typeface="Lato"/>
              <a:ea typeface="Lato"/>
              <a:cs typeface="Lato"/>
              <a:sym typeface="Lato"/>
            </a:endParaRPr>
          </a:p>
          <a:p>
            <a:pPr marL="457200" lvl="0" indent="-298450" algn="l" rtl="0">
              <a:spcBef>
                <a:spcPts val="1000"/>
              </a:spcBef>
              <a:spcAft>
                <a:spcPts val="0"/>
              </a:spcAft>
              <a:buClr>
                <a:schemeClr val="dk1"/>
              </a:buClr>
              <a:buSzPts val="1100"/>
              <a:buFont typeface="Lato"/>
              <a:buAutoNum type="arabicPeriod"/>
            </a:pPr>
            <a:r>
              <a:rPr lang="en-US" sz="1100" dirty="0">
                <a:latin typeface="Lato"/>
                <a:ea typeface="Lato"/>
                <a:cs typeface="Lato"/>
                <a:sym typeface="Lato"/>
              </a:rPr>
              <a:t>Ask students: </a:t>
            </a:r>
            <a:endParaRPr sz="1100" dirty="0">
              <a:latin typeface="Lato"/>
              <a:ea typeface="Lato"/>
              <a:cs typeface="Lato"/>
              <a:sym typeface="Lato"/>
            </a:endParaRPr>
          </a:p>
          <a:p>
            <a:pPr marL="914400" lvl="1" indent="-228600" algn="l" rtl="0">
              <a:spcBef>
                <a:spcPts val="0"/>
              </a:spcBef>
              <a:spcAft>
                <a:spcPts val="0"/>
              </a:spcAft>
              <a:buClr>
                <a:schemeClr val="dk1"/>
              </a:buClr>
              <a:buSzPts val="1100"/>
              <a:buFont typeface="Lato"/>
              <a:buNone/>
            </a:pPr>
            <a:r>
              <a:rPr lang="en-US" sz="1100" dirty="0">
                <a:latin typeface="Lato"/>
                <a:ea typeface="Lato"/>
                <a:cs typeface="Lato"/>
                <a:sym typeface="Lato"/>
              </a:rPr>
              <a:t>Have you ever smelled something strong outside? </a:t>
            </a:r>
            <a:endParaRPr sz="1100" dirty="0">
              <a:latin typeface="Lato"/>
              <a:ea typeface="Lato"/>
              <a:cs typeface="Lato"/>
              <a:sym typeface="Lato"/>
            </a:endParaRPr>
          </a:p>
          <a:p>
            <a:pPr marL="914400" lvl="1" indent="-228600" algn="l" rtl="0">
              <a:spcBef>
                <a:spcPts val="0"/>
              </a:spcBef>
              <a:spcAft>
                <a:spcPts val="0"/>
              </a:spcAft>
              <a:buClr>
                <a:schemeClr val="dk1"/>
              </a:buClr>
              <a:buSzPts val="1100"/>
              <a:buFont typeface="Lato"/>
              <a:buNone/>
            </a:pPr>
            <a:r>
              <a:rPr lang="en-US" sz="1100" dirty="0">
                <a:latin typeface="Lato"/>
                <a:ea typeface="Lato"/>
                <a:cs typeface="Lato"/>
                <a:sym typeface="Lato"/>
              </a:rPr>
              <a:t>Have you seen smoke or dust in the air? </a:t>
            </a:r>
            <a:endParaRPr sz="1100" dirty="0">
              <a:latin typeface="Lato"/>
              <a:ea typeface="Lato"/>
              <a:cs typeface="Lato"/>
              <a:sym typeface="Lato"/>
            </a:endParaRPr>
          </a:p>
          <a:p>
            <a:pPr marL="914400" lvl="1" indent="-228600" algn="l" rtl="0">
              <a:spcBef>
                <a:spcPts val="0"/>
              </a:spcBef>
              <a:spcAft>
                <a:spcPts val="0"/>
              </a:spcAft>
              <a:buClr>
                <a:schemeClr val="dk1"/>
              </a:buClr>
              <a:buSzPts val="1100"/>
              <a:buFont typeface="Lato"/>
              <a:buNone/>
            </a:pPr>
            <a:r>
              <a:rPr lang="en-US" sz="1100" dirty="0">
                <a:latin typeface="Lato"/>
                <a:ea typeface="Lato"/>
                <a:cs typeface="Lato"/>
                <a:sym typeface="Lato"/>
              </a:rPr>
              <a:t>Have you ever coughed or sneezed when walking by someone?</a:t>
            </a:r>
            <a:endParaRPr sz="1100" dirty="0">
              <a:latin typeface="Lato"/>
              <a:ea typeface="Lato"/>
              <a:cs typeface="Lato"/>
              <a:sym typeface="Lato"/>
            </a:endParaRPr>
          </a:p>
          <a:p>
            <a:pPr marL="457200" lvl="0" indent="0" algn="l" rtl="0">
              <a:spcBef>
                <a:spcPts val="0"/>
              </a:spcBef>
              <a:spcAft>
                <a:spcPts val="0"/>
              </a:spcAft>
              <a:buNone/>
            </a:pPr>
            <a:endParaRPr sz="1100" dirty="0">
              <a:latin typeface="Lato"/>
              <a:ea typeface="Lato"/>
              <a:cs typeface="Lato"/>
              <a:sym typeface="Lato"/>
            </a:endParaRPr>
          </a:p>
          <a:p>
            <a:pPr marL="457200" lvl="0" indent="0" algn="l" rtl="0">
              <a:spcBef>
                <a:spcPts val="0"/>
              </a:spcBef>
              <a:spcAft>
                <a:spcPts val="0"/>
              </a:spcAft>
              <a:buNone/>
            </a:pPr>
            <a:r>
              <a:rPr lang="en-US" sz="1100" dirty="0">
                <a:latin typeface="Lato"/>
                <a:ea typeface="Lato"/>
                <a:cs typeface="Lato"/>
                <a:sym typeface="Lato"/>
              </a:rPr>
              <a:t>Listen for possible answers such as sharing stories to build relevance and tap into their wealth of knowledge of lived experiences. </a:t>
            </a:r>
          </a:p>
          <a:p>
            <a:pPr marL="457200" lvl="0" indent="-298450" algn="l" rtl="0">
              <a:spcBef>
                <a:spcPts val="1000"/>
              </a:spcBef>
              <a:spcAft>
                <a:spcPts val="0"/>
              </a:spcAft>
              <a:buClr>
                <a:schemeClr val="dk1"/>
              </a:buClr>
              <a:buSzPts val="1100"/>
              <a:buFont typeface="+mj-lt"/>
              <a:buAutoNum type="arabicPeriod" startAt="3"/>
            </a:pPr>
            <a:r>
              <a:rPr lang="en-US" sz="1100" dirty="0">
                <a:latin typeface="Lato"/>
                <a:ea typeface="Lato"/>
                <a:cs typeface="Lato"/>
                <a:sym typeface="Lato"/>
              </a:rPr>
              <a:t>Use your senses to notice something in the air. Ask students, </a:t>
            </a:r>
          </a:p>
          <a:p>
            <a:pPr marL="457200" lvl="0" indent="0" algn="l" rtl="0">
              <a:spcBef>
                <a:spcPts val="1000"/>
              </a:spcBef>
              <a:spcAft>
                <a:spcPts val="0"/>
              </a:spcAft>
              <a:buNone/>
            </a:pPr>
            <a:r>
              <a:rPr lang="en-US" sz="1100" dirty="0">
                <a:latin typeface="Lato"/>
                <a:ea typeface="Lato"/>
                <a:cs typeface="Lato"/>
                <a:sym typeface="Lato"/>
              </a:rPr>
              <a:t>"What do you think might be floating in the air that we can't see?" Listen for possible answers such as germs, breath, etc.</a:t>
            </a:r>
            <a:endParaRPr sz="1100" dirty="0">
              <a:latin typeface="Lato"/>
              <a:ea typeface="Lato"/>
              <a:cs typeface="Lato"/>
              <a:sym typeface="Lato"/>
            </a:endParaRPr>
          </a:p>
          <a:p>
            <a:pPr marL="457200" lvl="0" indent="0" algn="l" rtl="0">
              <a:spcBef>
                <a:spcPts val="1000"/>
              </a:spcBef>
              <a:spcAft>
                <a:spcPts val="0"/>
              </a:spcAft>
              <a:buNone/>
            </a:pPr>
            <a:r>
              <a:rPr lang="en-US" sz="1100" dirty="0">
                <a:latin typeface="Lato"/>
                <a:ea typeface="Lato"/>
                <a:cs typeface="Lato"/>
                <a:sym typeface="Lato"/>
              </a:rPr>
              <a:t>"Do you think the air smells the same </a:t>
            </a:r>
            <a:r>
              <a:rPr lang="en-US" sz="1100" dirty="0" err="1">
                <a:latin typeface="Lato"/>
                <a:ea typeface="Lato"/>
                <a:cs typeface="Lato"/>
                <a:sym typeface="Lato"/>
              </a:rPr>
              <a:t>everywhere?"Listen</a:t>
            </a:r>
            <a:r>
              <a:rPr lang="en-US" sz="1100" dirty="0">
                <a:latin typeface="Lato"/>
                <a:ea typeface="Lato"/>
                <a:cs typeface="Lato"/>
                <a:sym typeface="Lato"/>
              </a:rPr>
              <a:t> for possible answers like maybe, yes/no.</a:t>
            </a:r>
            <a:endParaRPr sz="1100" dirty="0">
              <a:latin typeface="Lato"/>
              <a:ea typeface="Lato"/>
              <a:cs typeface="Lato"/>
              <a:sym typeface="Lato"/>
            </a:endParaRPr>
          </a:p>
          <a:p>
            <a:pPr marL="457200" lvl="0" indent="0" algn="l" rtl="0">
              <a:spcBef>
                <a:spcPts val="1000"/>
              </a:spcBef>
              <a:spcAft>
                <a:spcPts val="0"/>
              </a:spcAft>
              <a:buNone/>
            </a:pPr>
            <a:r>
              <a:rPr lang="en-US" sz="1100" dirty="0">
                <a:latin typeface="Lato"/>
                <a:ea typeface="Lato"/>
                <a:cs typeface="Lato"/>
                <a:sym typeface="Lato"/>
              </a:rPr>
              <a:t>"Where do you think the air might be clean or dirty around our school?" Listen for possible answers such as near the cafeteria, bus stop, car line, parking lot, dumpsters, construction, mowing, etc.</a:t>
            </a:r>
            <a:endParaRPr sz="1100" dirty="0">
              <a:latin typeface="Lato"/>
              <a:ea typeface="Lato"/>
              <a:cs typeface="Lato"/>
              <a:sym typeface="Lato"/>
            </a:endParaRPr>
          </a:p>
          <a:p>
            <a:pPr marL="457200" lvl="0" indent="-298450" algn="l" rtl="0">
              <a:spcBef>
                <a:spcPts val="1000"/>
              </a:spcBef>
              <a:spcAft>
                <a:spcPts val="0"/>
              </a:spcAft>
              <a:buClr>
                <a:schemeClr val="dk1"/>
              </a:buClr>
              <a:buSzPts val="1100"/>
              <a:buFont typeface="+mj-lt"/>
              <a:buAutoNum type="arabicPeriod" startAt="4"/>
            </a:pPr>
            <a:r>
              <a:rPr lang="en-US" sz="1100" dirty="0">
                <a:latin typeface="Lato"/>
                <a:ea typeface="Lato"/>
                <a:cs typeface="Lato"/>
                <a:sym typeface="Lato"/>
              </a:rPr>
              <a:t>Share with students that air is all around us, even though we can’t see it. Sometimes, the air can carry tiny things like dust, smoke, or gases. When there are too many of these things, we call it pollution. Pollution can make the air dirty and harder to breathe. We are going to explore more about air, what is in the air, and how it can make us feel inside.</a:t>
            </a:r>
            <a:endParaRPr sz="1100" dirty="0">
              <a:latin typeface="Lato"/>
              <a:ea typeface="Lato"/>
              <a:cs typeface="Lato"/>
              <a:sym typeface="Lato"/>
            </a:endParaRPr>
          </a:p>
          <a:p>
            <a:pPr marL="457200" lvl="0" indent="-298450" algn="l" rtl="0">
              <a:spcBef>
                <a:spcPts val="1000"/>
              </a:spcBef>
              <a:spcAft>
                <a:spcPts val="0"/>
              </a:spcAft>
              <a:buClr>
                <a:schemeClr val="dk1"/>
              </a:buClr>
              <a:buSzPts val="1100"/>
              <a:buFont typeface="Lato"/>
              <a:buAutoNum type="arabicPeriod" startAt="4"/>
            </a:pPr>
            <a:r>
              <a:rPr lang="en-US" sz="1100" dirty="0">
                <a:latin typeface="Lato"/>
                <a:ea typeface="Lato"/>
                <a:cs typeface="Lato"/>
                <a:sym typeface="Lato"/>
              </a:rPr>
              <a:t>Next, show students a picture of Atlanta on a clear day versus a smoggy day. </a:t>
            </a:r>
            <a:endParaRPr sz="1100" dirty="0">
              <a:latin typeface="Lato"/>
              <a:ea typeface="Lato"/>
              <a:cs typeface="Lato"/>
              <a:sym typeface="Lato"/>
            </a:endParaRPr>
          </a:p>
          <a:p>
            <a:pPr marL="457200" lvl="0" indent="-298450" algn="l" rtl="0">
              <a:spcBef>
                <a:spcPts val="1000"/>
              </a:spcBef>
              <a:spcAft>
                <a:spcPts val="0"/>
              </a:spcAft>
              <a:buClr>
                <a:schemeClr val="dk1"/>
              </a:buClr>
              <a:buSzPts val="1100"/>
              <a:buFont typeface="Lato"/>
              <a:buAutoNum type="arabicPeriod" startAt="4"/>
            </a:pPr>
            <a:r>
              <a:rPr lang="en-US" sz="1100" dirty="0">
                <a:latin typeface="Lato"/>
                <a:ea typeface="Lato"/>
                <a:cs typeface="Lato"/>
                <a:sym typeface="Lato"/>
              </a:rPr>
              <a:t>Facilitate a class discussion to probe students’ prior ideas about air pollution. Use the slides and ask what they think they know already and what questions they have about air pollution. </a:t>
            </a:r>
            <a:endParaRPr sz="1100" dirty="0">
              <a:latin typeface="Lato"/>
              <a:ea typeface="Lato"/>
              <a:cs typeface="Lato"/>
              <a:sym typeface="Lato"/>
            </a:endParaRPr>
          </a:p>
        </p:txBody>
      </p:sp>
      <p:sp>
        <p:nvSpPr>
          <p:cNvPr id="122" name="Google Shape;12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b="1" dirty="0">
                <a:solidFill>
                  <a:srgbClr val="FA6500"/>
                </a:solidFill>
                <a:latin typeface="Lato"/>
                <a:ea typeface="Lato"/>
                <a:cs typeface="Lato"/>
                <a:sym typeface="Lato"/>
              </a:rPr>
              <a:t>Can you see air pollution?</a:t>
            </a:r>
            <a:endParaRPr sz="1100" b="1" dirty="0">
              <a:solidFill>
                <a:srgbClr val="FA6500"/>
              </a:solidFill>
              <a:latin typeface="Lato"/>
              <a:ea typeface="Lato"/>
              <a:cs typeface="Lato"/>
              <a:sym typeface="Lato"/>
            </a:endParaRPr>
          </a:p>
          <a:p>
            <a:pPr marL="0" lvl="0" indent="0" algn="l" rtl="0">
              <a:spcBef>
                <a:spcPts val="0"/>
              </a:spcBef>
              <a:spcAft>
                <a:spcPts val="0"/>
              </a:spcAft>
              <a:buNone/>
            </a:pPr>
            <a:endParaRPr sz="1100" dirty="0">
              <a:latin typeface="Lato"/>
              <a:ea typeface="Lato"/>
              <a:cs typeface="Lato"/>
              <a:sym typeface="Lato"/>
            </a:endParaRPr>
          </a:p>
          <a:p>
            <a:pPr marL="0" lvl="0" indent="0" algn="l" rtl="0">
              <a:spcBef>
                <a:spcPts val="0"/>
              </a:spcBef>
              <a:spcAft>
                <a:spcPts val="0"/>
              </a:spcAft>
              <a:buNone/>
            </a:pPr>
            <a:r>
              <a:rPr lang="en-US" sz="1100" dirty="0">
                <a:latin typeface="Lato"/>
                <a:ea typeface="Lato"/>
                <a:cs typeface="Lato"/>
                <a:sym typeface="Lato"/>
              </a:rPr>
              <a:t>Answer: Most air pollution is totally invisible to us. However, when a lot of air pollution gets concentrated, it can be seen as something called smog. </a:t>
            </a:r>
            <a:br>
              <a:rPr lang="en-US" sz="1100" dirty="0">
                <a:latin typeface="Lato"/>
                <a:ea typeface="Lato"/>
                <a:cs typeface="Lato"/>
                <a:sym typeface="Lato"/>
              </a:rPr>
            </a:br>
            <a:endParaRPr sz="1100" dirty="0">
              <a:latin typeface="Lato"/>
              <a:ea typeface="Lato"/>
              <a:cs typeface="Lato"/>
              <a:sym typeface="Lato"/>
            </a:endParaRPr>
          </a:p>
          <a:p>
            <a:pPr marL="914400" lvl="0" indent="0" algn="l" rtl="0">
              <a:lnSpc>
                <a:spcPct val="100000"/>
              </a:lnSpc>
              <a:spcBef>
                <a:spcPts val="600"/>
              </a:spcBef>
              <a:spcAft>
                <a:spcPts val="0"/>
              </a:spcAft>
              <a:buSzPts val="1400"/>
              <a:buNone/>
            </a:pPr>
            <a:br>
              <a:rPr lang="en-US" sz="1100" dirty="0">
                <a:solidFill>
                  <a:srgbClr val="404040"/>
                </a:solidFill>
                <a:latin typeface="Lato"/>
                <a:ea typeface="Lato"/>
                <a:cs typeface="Lato"/>
                <a:sym typeface="Lato"/>
              </a:rPr>
            </a:br>
            <a:endParaRPr dirty="0">
              <a:latin typeface="Arial" panose="020B0604020202020204" pitchFamily="34" charset="0"/>
              <a:cs typeface="Arial" panose="020B0604020202020204" pitchFamily="34" charset="0"/>
            </a:endParaRPr>
          </a:p>
        </p:txBody>
      </p:sp>
      <p:sp>
        <p:nvSpPr>
          <p:cNvPr id="132" name="Google Shape;132;p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3" name="Google Shape;133;p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34" name="Google Shape;13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7effcc5041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g37effcc5041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b="1">
                <a:solidFill>
                  <a:srgbClr val="FA6500"/>
                </a:solidFill>
                <a:latin typeface="Lato"/>
                <a:ea typeface="Lato"/>
                <a:cs typeface="Lato"/>
                <a:sym typeface="Lato"/>
              </a:rPr>
              <a:t>When we look outside, the sky looks blue. So where is the dirty air?</a:t>
            </a:r>
            <a:endParaRPr sz="1100" b="1">
              <a:solidFill>
                <a:srgbClr val="FA6500"/>
              </a:solidFill>
              <a:latin typeface="Lato"/>
              <a:ea typeface="Lato"/>
              <a:cs typeface="Lato"/>
              <a:sym typeface="Lato"/>
            </a:endParaRPr>
          </a:p>
          <a:p>
            <a:pPr marL="0" lvl="0" indent="0" algn="l" rtl="0">
              <a:spcBef>
                <a:spcPts val="0"/>
              </a:spcBef>
              <a:spcAft>
                <a:spcPts val="0"/>
              </a:spcAft>
              <a:buNone/>
            </a:pPr>
            <a:endParaRPr sz="1100">
              <a:latin typeface="Lato"/>
              <a:ea typeface="Lato"/>
              <a:cs typeface="Lato"/>
              <a:sym typeface="Lato"/>
            </a:endParaRPr>
          </a:p>
          <a:p>
            <a:pPr marL="0" lvl="0" indent="0" algn="l" rtl="0">
              <a:spcBef>
                <a:spcPts val="0"/>
              </a:spcBef>
              <a:spcAft>
                <a:spcPts val="0"/>
              </a:spcAft>
              <a:buNone/>
            </a:pPr>
            <a:r>
              <a:rPr lang="en-US" sz="1100">
                <a:latin typeface="Lato"/>
                <a:ea typeface="Lato"/>
                <a:cs typeface="Lato"/>
                <a:sym typeface="Lato"/>
              </a:rPr>
              <a:t>Answer: The air pollution is in the atmosphere in invisible gases. </a:t>
            </a:r>
            <a:endParaRPr sz="1100">
              <a:latin typeface="Lato"/>
              <a:ea typeface="Lato"/>
              <a:cs typeface="Lato"/>
              <a:sym typeface="Lato"/>
            </a:endParaRPr>
          </a:p>
          <a:p>
            <a:pPr marL="1371600" lvl="0" indent="0" algn="l" rtl="0">
              <a:spcBef>
                <a:spcPts val="0"/>
              </a:spcBef>
              <a:spcAft>
                <a:spcPts val="0"/>
              </a:spcAft>
              <a:buClr>
                <a:schemeClr val="dk1"/>
              </a:buClr>
              <a:buSzPts val="1100"/>
              <a:buFont typeface="Arial"/>
              <a:buNone/>
            </a:pPr>
            <a:endParaRPr sz="1100">
              <a:latin typeface="Lato"/>
              <a:ea typeface="Lato"/>
              <a:cs typeface="Lato"/>
              <a:sym typeface="Lato"/>
            </a:endParaRPr>
          </a:p>
          <a:p>
            <a:pPr marL="914400" lvl="0" indent="0" algn="l" rtl="0">
              <a:spcBef>
                <a:spcPts val="600"/>
              </a:spcBef>
              <a:spcAft>
                <a:spcPts val="0"/>
              </a:spcAft>
              <a:buClr>
                <a:schemeClr val="dk1"/>
              </a:buClr>
              <a:buSzPts val="1400"/>
              <a:buFont typeface="Arial"/>
              <a:buNone/>
            </a:pPr>
            <a:endParaRPr sz="1100" b="1">
              <a:solidFill>
                <a:srgbClr val="FA6500"/>
              </a:solidFill>
              <a:latin typeface="Lato"/>
              <a:ea typeface="Lato"/>
              <a:cs typeface="Lato"/>
              <a:sym typeface="Lato"/>
            </a:endParaRPr>
          </a:p>
        </p:txBody>
      </p:sp>
      <p:sp>
        <p:nvSpPr>
          <p:cNvPr id="140" name="Google Shape;140;g37effcc5041_0_97: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g37effcc5041_0_97: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42" name="Google Shape;142;g37effcc5041_0_9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7effcc5041_0_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7effcc5041_0_10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b="1">
                <a:solidFill>
                  <a:srgbClr val="FA6500"/>
                </a:solidFill>
                <a:latin typeface="Lato"/>
                <a:ea typeface="Lato"/>
                <a:cs typeface="Lato"/>
                <a:sym typeface="Lato"/>
              </a:rPr>
              <a:t>Near our school, where might the air be clean or dirty? </a:t>
            </a:r>
            <a:r>
              <a:rPr lang="en-US" sz="1000">
                <a:latin typeface="Lato"/>
                <a:ea typeface="Lato"/>
                <a:cs typeface="Lato"/>
                <a:sym typeface="Lato"/>
              </a:rPr>
              <a:t>	</a:t>
            </a:r>
            <a:endParaRPr sz="1100" b="1">
              <a:solidFill>
                <a:srgbClr val="ED7D31"/>
              </a:solidFill>
              <a:latin typeface="Lato"/>
              <a:ea typeface="Lato"/>
              <a:cs typeface="Lato"/>
              <a:sym typeface="Lato"/>
            </a:endParaRPr>
          </a:p>
          <a:p>
            <a:pPr marL="0" lvl="0" indent="0" algn="l" rtl="0">
              <a:spcBef>
                <a:spcPts val="0"/>
              </a:spcBef>
              <a:spcAft>
                <a:spcPts val="0"/>
              </a:spcAft>
              <a:buNone/>
            </a:pPr>
            <a:endParaRPr sz="1100">
              <a:latin typeface="Lato"/>
              <a:ea typeface="Lato"/>
              <a:cs typeface="Lato"/>
              <a:sym typeface="Lato"/>
            </a:endParaRPr>
          </a:p>
          <a:p>
            <a:pPr marL="0" lvl="0" indent="0" algn="l" rtl="0">
              <a:spcBef>
                <a:spcPts val="0"/>
              </a:spcBef>
              <a:spcAft>
                <a:spcPts val="0"/>
              </a:spcAft>
              <a:buNone/>
            </a:pPr>
            <a:r>
              <a:rPr lang="en-US" sz="1100">
                <a:latin typeface="Lato"/>
                <a:ea typeface="Lato"/>
                <a:cs typeface="Lato"/>
                <a:sym typeface="Lato"/>
              </a:rPr>
              <a:t>Answer: Cleaner areas might be trees/garden area, playground away from cars, inner courtyard/back sidewalk, open field where air moves, others. Dirtier areas might be car line/parking lot, bus loop, along the street/traffic, near dumpsters/vents, by construction or mowing areas, others.</a:t>
            </a:r>
            <a:br>
              <a:rPr lang="en-US" sz="1100" i="1">
                <a:solidFill>
                  <a:srgbClr val="404040"/>
                </a:solidFill>
                <a:latin typeface="Lato"/>
                <a:ea typeface="Lato"/>
                <a:cs typeface="Lato"/>
                <a:sym typeface="Lato"/>
              </a:rPr>
            </a:br>
            <a:endParaRPr sz="1100" b="1">
              <a:solidFill>
                <a:srgbClr val="FA6500"/>
              </a:solidFill>
              <a:latin typeface="Lato"/>
              <a:ea typeface="Lato"/>
              <a:cs typeface="Lato"/>
              <a:sym typeface="Lato"/>
            </a:endParaRPr>
          </a:p>
        </p:txBody>
      </p:sp>
      <p:sp>
        <p:nvSpPr>
          <p:cNvPr id="149" name="Google Shape;149;g37effcc5041_0_105: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0" name="Google Shape;150;g37effcc5041_0_105: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51" name="Google Shape;151;g37effcc5041_0_10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7effcc5041_0_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7effcc5041_0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b="1">
                <a:solidFill>
                  <a:srgbClr val="674EA7"/>
                </a:solidFill>
                <a:latin typeface="Lato"/>
                <a:ea typeface="Lato"/>
                <a:cs typeface="Lato"/>
                <a:sym typeface="Lato"/>
              </a:rPr>
              <a:t>How might dirty air make us feel?</a:t>
            </a:r>
            <a:endParaRPr sz="1100" b="1">
              <a:solidFill>
                <a:srgbClr val="674EA7"/>
              </a:solidFill>
              <a:latin typeface="Lato"/>
              <a:ea typeface="Lato"/>
              <a:cs typeface="Lato"/>
              <a:sym typeface="Lato"/>
            </a:endParaRPr>
          </a:p>
          <a:p>
            <a:pPr marL="0" lvl="0" indent="0" algn="l" rtl="0">
              <a:spcBef>
                <a:spcPts val="0"/>
              </a:spcBef>
              <a:spcAft>
                <a:spcPts val="0"/>
              </a:spcAft>
              <a:buNone/>
            </a:pPr>
            <a:endParaRPr sz="1100">
              <a:latin typeface="Lato"/>
              <a:ea typeface="Lato"/>
              <a:cs typeface="Lato"/>
              <a:sym typeface="Lato"/>
            </a:endParaRPr>
          </a:p>
          <a:p>
            <a:pPr marL="0" lvl="0" indent="0" algn="l" rtl="0">
              <a:spcBef>
                <a:spcPts val="600"/>
              </a:spcBef>
              <a:spcAft>
                <a:spcPts val="0"/>
              </a:spcAft>
              <a:buNone/>
            </a:pPr>
            <a:r>
              <a:rPr lang="en-US" sz="1100">
                <a:latin typeface="Lato"/>
                <a:ea typeface="Lato"/>
                <a:cs typeface="Lato"/>
                <a:sym typeface="Lato"/>
              </a:rPr>
              <a:t>Answer: It might make us feel sick</a:t>
            </a:r>
            <a:r>
              <a:rPr lang="en-US" sz="1100" b="1">
                <a:latin typeface="Lato"/>
                <a:ea typeface="Lato"/>
                <a:cs typeface="Lato"/>
                <a:sym typeface="Lato"/>
              </a:rPr>
              <a:t>. </a:t>
            </a:r>
            <a:r>
              <a:rPr lang="en-US" sz="1100">
                <a:latin typeface="Lato"/>
                <a:ea typeface="Lato"/>
                <a:cs typeface="Lato"/>
                <a:sym typeface="Lato"/>
              </a:rPr>
              <a:t> Air pollution can damage people’s health and hurt their lungs and heart, and even cause cancer.  Asthma, a condition that makes it hard to breathe, can be triggered by air pollution.</a:t>
            </a:r>
            <a:endParaRPr sz="1000" b="1">
              <a:latin typeface="Lato"/>
              <a:ea typeface="Lato"/>
              <a:cs typeface="Lato"/>
              <a:sym typeface="Lato"/>
            </a:endParaRPr>
          </a:p>
          <a:p>
            <a:pPr marL="0" lvl="0" indent="0" algn="l" rtl="0">
              <a:spcBef>
                <a:spcPts val="600"/>
              </a:spcBef>
              <a:spcAft>
                <a:spcPts val="0"/>
              </a:spcAft>
              <a:buClr>
                <a:schemeClr val="dk1"/>
              </a:buClr>
              <a:buSzPts val="1100"/>
              <a:buFont typeface="Arial"/>
              <a:buNone/>
            </a:pPr>
            <a:endParaRPr sz="1100" b="1">
              <a:solidFill>
                <a:srgbClr val="404040"/>
              </a:solidFill>
              <a:latin typeface="Lato"/>
              <a:ea typeface="Lato"/>
              <a:cs typeface="Lato"/>
              <a:sym typeface="Lato"/>
            </a:endParaRPr>
          </a:p>
          <a:p>
            <a:pPr marL="914400" lvl="0" indent="0" algn="l" rtl="0">
              <a:spcBef>
                <a:spcPts val="600"/>
              </a:spcBef>
              <a:spcAft>
                <a:spcPts val="0"/>
              </a:spcAft>
              <a:buClr>
                <a:schemeClr val="dk1"/>
              </a:buClr>
              <a:buSzPts val="1400"/>
              <a:buFont typeface="Arial"/>
              <a:buNone/>
            </a:pPr>
            <a:endParaRPr sz="1100" b="1">
              <a:solidFill>
                <a:srgbClr val="674EA7"/>
              </a:solidFill>
              <a:latin typeface="Lato"/>
              <a:ea typeface="Lato"/>
              <a:cs typeface="Lato"/>
              <a:sym typeface="Lato"/>
            </a:endParaRPr>
          </a:p>
        </p:txBody>
      </p:sp>
      <p:sp>
        <p:nvSpPr>
          <p:cNvPr id="158" name="Google Shape;158;g37effcc5041_0_113: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g37effcc5041_0_113: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60" name="Google Shape;160;g37effcc5041_0_1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7effcc5041_0_1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7effcc5041_0_1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b="1">
                <a:solidFill>
                  <a:srgbClr val="674EA7"/>
                </a:solidFill>
                <a:latin typeface="Lato"/>
                <a:ea typeface="Lato"/>
                <a:cs typeface="Lato"/>
                <a:sym typeface="Lato"/>
              </a:rPr>
              <a:t>What could people do to keep the air clean?</a:t>
            </a:r>
            <a:endParaRPr sz="1100">
              <a:latin typeface="Lato"/>
              <a:ea typeface="Lato"/>
              <a:cs typeface="Lato"/>
              <a:sym typeface="Lato"/>
            </a:endParaRPr>
          </a:p>
          <a:p>
            <a:pPr marL="0" lvl="0" indent="0" algn="l" rtl="0">
              <a:spcBef>
                <a:spcPts val="600"/>
              </a:spcBef>
              <a:spcAft>
                <a:spcPts val="0"/>
              </a:spcAft>
              <a:buClr>
                <a:schemeClr val="dk1"/>
              </a:buClr>
              <a:buSzPts val="1400"/>
              <a:buFont typeface="Arial"/>
              <a:buNone/>
            </a:pPr>
            <a:r>
              <a:rPr lang="en-US" sz="1100">
                <a:latin typeface="Lato"/>
                <a:ea typeface="Lato"/>
                <a:cs typeface="Lato"/>
                <a:sym typeface="Lato"/>
              </a:rPr>
              <a:t>Answer: Turn off car engines (no idling), ride the bus or carpool, walk/bike with an adult for short trips, turn off lights/electronics to save energy, plant and care for trees/gardens, avoid burning leaves or trash, use rakes instead of leaf blowers, and others.</a:t>
            </a:r>
            <a:endParaRPr sz="1100" b="1">
              <a:solidFill>
                <a:srgbClr val="674EA7"/>
              </a:solidFill>
              <a:latin typeface="Lato"/>
              <a:ea typeface="Lato"/>
              <a:cs typeface="Lato"/>
              <a:sym typeface="Lato"/>
            </a:endParaRPr>
          </a:p>
        </p:txBody>
      </p:sp>
      <p:sp>
        <p:nvSpPr>
          <p:cNvPr id="167" name="Google Shape;167;g37effcc5041_0_121: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g37effcc5041_0_121: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69" name="Google Shape;169;g37effcc5041_0_1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Clr>
                <a:schemeClr val="dk1"/>
              </a:buClr>
              <a:buSzPts val="1100"/>
              <a:buFont typeface="Lato"/>
              <a:buAutoNum type="arabicPeriod"/>
            </a:pPr>
            <a:r>
              <a:rPr lang="en-US" sz="1100" dirty="0">
                <a:latin typeface="Lato"/>
                <a:ea typeface="Lato"/>
                <a:cs typeface="Lato"/>
                <a:sym typeface="Lato"/>
              </a:rPr>
              <a:t>Divide the students into groups. Provide double-sided masking tape and the sand-filled milk carton.  </a:t>
            </a:r>
            <a:endParaRPr sz="1100" dirty="0">
              <a:latin typeface="Lato"/>
              <a:ea typeface="Lato"/>
              <a:cs typeface="Lato"/>
              <a:sym typeface="Lato"/>
            </a:endParaRPr>
          </a:p>
          <a:p>
            <a:pPr marL="457200" lvl="0" indent="0" algn="l" rtl="0">
              <a:spcBef>
                <a:spcPts val="600"/>
              </a:spcBef>
              <a:spcAft>
                <a:spcPts val="0"/>
              </a:spcAft>
              <a:buNone/>
            </a:pPr>
            <a:r>
              <a:rPr lang="en-US" sz="1100" b="1" dirty="0">
                <a:latin typeface="Lato"/>
                <a:ea typeface="Lato"/>
                <a:cs typeface="Lato"/>
                <a:sym typeface="Lato"/>
              </a:rPr>
              <a:t>Note-</a:t>
            </a:r>
            <a:r>
              <a:rPr lang="en-US" sz="1100" dirty="0">
                <a:latin typeface="Lato"/>
                <a:ea typeface="Lato"/>
                <a:cs typeface="Lato"/>
                <a:sym typeface="Lato"/>
              </a:rPr>
              <a:t> Kindergarten and 1st grade teachers may consider providing pre-done pollution testers to save time. </a:t>
            </a:r>
            <a:endParaRPr sz="1100" dirty="0">
              <a:latin typeface="Lato"/>
              <a:ea typeface="Lato"/>
              <a:cs typeface="Lato"/>
              <a:sym typeface="Lato"/>
            </a:endParaRPr>
          </a:p>
          <a:p>
            <a:pPr marL="457200" lvl="0" indent="-298450" algn="l" rtl="0">
              <a:spcBef>
                <a:spcPts val="600"/>
              </a:spcBef>
              <a:spcAft>
                <a:spcPts val="0"/>
              </a:spcAft>
              <a:buClr>
                <a:schemeClr val="dk1"/>
              </a:buClr>
              <a:buSzPts val="1100"/>
              <a:buFont typeface="+mj-lt"/>
              <a:buAutoNum type="arabicPeriod" startAt="2"/>
            </a:pPr>
            <a:r>
              <a:rPr lang="en-US" sz="1100" dirty="0">
                <a:latin typeface="Lato"/>
                <a:ea typeface="Lato"/>
                <a:cs typeface="Lato"/>
                <a:sym typeface="Lato"/>
              </a:rPr>
              <a:t>Have each group wrap the tape around the sand-filled milk carton, and make sure the tape is securely attached. It may be useful to make one milk carton “air pollution tester” ahead of time to demonstrate to the students what the final setup will look like.</a:t>
            </a:r>
            <a:endParaRPr dirty="0">
              <a:latin typeface="Arial" panose="020B0604020202020204" pitchFamily="34" charset="0"/>
              <a:cs typeface="Arial" panose="020B0604020202020204" pitchFamily="34" charset="0"/>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76" name="Google Shape;176;p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78" name="Google Shape;17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7effcc504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37effcc504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Note - As an alternative tester, lightly spread petroleum jelly (Vaseline) on a paper plate. Punch a small hole, tie on a string/yarn, and hang it (face out) at the selected locations.</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187" name="Google Shape;187;g37effcc5041_0_1: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8" name="Google Shape;188;g37effcc5041_0_1: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89" name="Google Shape;189;g37effcc504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13"/>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82"/>
        <p:cNvGrpSpPr/>
        <p:nvPr/>
      </p:nvGrpSpPr>
      <p:grpSpPr>
        <a:xfrm>
          <a:off x="0" y="0"/>
          <a:ext cx="0" cy="0"/>
          <a:chOff x="0" y="0"/>
          <a:chExt cx="0" cy="0"/>
        </a:xfrm>
      </p:grpSpPr>
      <p:sp>
        <p:nvSpPr>
          <p:cNvPr id="83" name="Google Shape;83;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838"/>
              </a:buClr>
              <a:buSzPts val="3200"/>
              <a:buFont typeface="Avenir"/>
              <a:buNone/>
              <a:defRPr sz="3200" b="0" i="0">
                <a:latin typeface="Arial" panose="020B0604020202020204" pitchFamily="34" charset="0"/>
                <a:cs typeface="Arial" panose="020B0604020202020204" pitchFamily="34"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4" name="Google Shape;84;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A3838"/>
              </a:buClr>
              <a:buSzPts val="1600"/>
              <a:buNone/>
              <a:defRPr sz="1600" b="0" i="0">
                <a:latin typeface="Arial" panose="020B0604020202020204" pitchFamily="34" charset="0"/>
                <a:cs typeface="Arial" panose="020B0604020202020204" pitchFamily="34" charset="0"/>
              </a:defRPr>
            </a:lvl1pPr>
            <a:lvl2pPr marL="914400" lvl="1" indent="-228600" algn="l">
              <a:lnSpc>
                <a:spcPct val="90000"/>
              </a:lnSpc>
              <a:spcBef>
                <a:spcPts val="500"/>
              </a:spcBef>
              <a:spcAft>
                <a:spcPts val="0"/>
              </a:spcAft>
              <a:buClr>
                <a:srgbClr val="3A3838"/>
              </a:buClr>
              <a:buSzPts val="1400"/>
              <a:buNone/>
              <a:defRPr sz="1400"/>
            </a:lvl2pPr>
            <a:lvl3pPr marL="1371600" lvl="2" indent="-228600" algn="l">
              <a:lnSpc>
                <a:spcPct val="90000"/>
              </a:lnSpc>
              <a:spcBef>
                <a:spcPts val="500"/>
              </a:spcBef>
              <a:spcAft>
                <a:spcPts val="0"/>
              </a:spcAft>
              <a:buClr>
                <a:srgbClr val="3A3838"/>
              </a:buClr>
              <a:buSzPts val="1200"/>
              <a:buNone/>
              <a:defRPr sz="1200"/>
            </a:lvl3pPr>
            <a:lvl4pPr marL="1828800" lvl="3" indent="-228600" algn="l">
              <a:lnSpc>
                <a:spcPct val="90000"/>
              </a:lnSpc>
              <a:spcBef>
                <a:spcPts val="500"/>
              </a:spcBef>
              <a:spcAft>
                <a:spcPts val="0"/>
              </a:spcAft>
              <a:buClr>
                <a:srgbClr val="3A3838"/>
              </a:buClr>
              <a:buSzPts val="1000"/>
              <a:buNone/>
              <a:defRPr sz="1000"/>
            </a:lvl4pPr>
            <a:lvl5pPr marL="2286000" lvl="4" indent="-228600" algn="l">
              <a:lnSpc>
                <a:spcPct val="90000"/>
              </a:lnSpc>
              <a:spcBef>
                <a:spcPts val="500"/>
              </a:spcBef>
              <a:spcAft>
                <a:spcPts val="0"/>
              </a:spcAft>
              <a:buClr>
                <a:srgbClr val="3A3838"/>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85" name="Google Shape;8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6" name="Google Shape;8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7" name="Google Shape;8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6"/>
        <p:cNvGrpSpPr/>
        <p:nvPr/>
      </p:nvGrpSpPr>
      <p:grpSpPr>
        <a:xfrm>
          <a:off x="0" y="0"/>
          <a:ext cx="0" cy="0"/>
          <a:chOff x="0" y="0"/>
          <a:chExt cx="0" cy="0"/>
        </a:xfrm>
      </p:grpSpPr>
      <p:sp>
        <p:nvSpPr>
          <p:cNvPr id="97" name="Google Shape;97;p12"/>
          <p:cNvSpPr txBox="1">
            <a:spLocks noGrp="1"/>
          </p:cNvSpPr>
          <p:nvPr>
            <p:ph type="title"/>
          </p:nvPr>
        </p:nvSpPr>
        <p:spPr>
          <a:xfrm>
            <a:off x="838200" y="20805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A3838"/>
              </a:buClr>
              <a:buSzPts val="1800"/>
              <a:buNone/>
              <a:defRPr b="0" i="0">
                <a:latin typeface="Arial" panose="020B0604020202020204" pitchFamily="34" charset="0"/>
                <a:cs typeface="Arial" panose="020B0604020202020204" pitchFamily="34"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8" name="Google Shape;98;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A3838"/>
              </a:buClr>
              <a:buSzPts val="1800"/>
              <a:buChar char="•"/>
              <a:defRPr b="0" i="0">
                <a:latin typeface="Arial" panose="020B0604020202020204" pitchFamily="34" charset="0"/>
                <a:cs typeface="Arial" panose="020B0604020202020204" pitchFamily="34" charset="0"/>
              </a:defRPr>
            </a:lvl1pPr>
            <a:lvl2pPr marL="914400" lvl="1" indent="-342900" algn="l">
              <a:lnSpc>
                <a:spcPct val="90000"/>
              </a:lnSpc>
              <a:spcBef>
                <a:spcPts val="500"/>
              </a:spcBef>
              <a:spcAft>
                <a:spcPts val="0"/>
              </a:spcAft>
              <a:buClr>
                <a:srgbClr val="3A3838"/>
              </a:buClr>
              <a:buSzPts val="1800"/>
              <a:buChar char="•"/>
              <a:defRPr/>
            </a:lvl2pPr>
            <a:lvl3pPr marL="1371600" lvl="2" indent="-342900" algn="l">
              <a:lnSpc>
                <a:spcPct val="90000"/>
              </a:lnSpc>
              <a:spcBef>
                <a:spcPts val="500"/>
              </a:spcBef>
              <a:spcAft>
                <a:spcPts val="0"/>
              </a:spcAft>
              <a:buClr>
                <a:srgbClr val="3A3838"/>
              </a:buClr>
              <a:buSzPts val="1800"/>
              <a:buChar char="•"/>
              <a:defRPr/>
            </a:lvl3pPr>
            <a:lvl4pPr marL="1828800" lvl="3" indent="-342900" algn="l">
              <a:lnSpc>
                <a:spcPct val="90000"/>
              </a:lnSpc>
              <a:spcBef>
                <a:spcPts val="500"/>
              </a:spcBef>
              <a:spcAft>
                <a:spcPts val="0"/>
              </a:spcAft>
              <a:buClr>
                <a:srgbClr val="3A3838"/>
              </a:buClr>
              <a:buSzPts val="1800"/>
              <a:buChar char="•"/>
              <a:defRPr/>
            </a:lvl4pPr>
            <a:lvl5pPr marL="2286000" lvl="4" indent="-342900" algn="l">
              <a:lnSpc>
                <a:spcPct val="90000"/>
              </a:lnSpc>
              <a:spcBef>
                <a:spcPts val="500"/>
              </a:spcBef>
              <a:spcAft>
                <a:spcPts val="0"/>
              </a:spcAft>
              <a:buClr>
                <a:srgbClr val="3A3838"/>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9" name="Google Shape;99;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00" name="Google Shape;100;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01" name="Google Shape;101;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9"/>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9"/>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9"/>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0"/>
        <p:cNvGrpSpPr/>
        <p:nvPr/>
      </p:nvGrpSpPr>
      <p:grpSpPr>
        <a:xfrm>
          <a:off x="0" y="0"/>
          <a:ext cx="0" cy="0"/>
          <a:chOff x="0" y="0"/>
          <a:chExt cx="0" cy="0"/>
        </a:xfrm>
      </p:grpSpPr>
      <p:sp>
        <p:nvSpPr>
          <p:cNvPr id="51" name="Google Shape;51;p6"/>
          <p:cNvSpPr txBox="1">
            <a:spLocks noGrp="1"/>
          </p:cNvSpPr>
          <p:nvPr>
            <p:ph type="title"/>
          </p:nvPr>
        </p:nvSpPr>
        <p:spPr>
          <a:xfrm>
            <a:off x="831850" y="1709739"/>
            <a:ext cx="10515600" cy="243819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838"/>
              </a:buClr>
              <a:buSzPts val="6000"/>
              <a:buFont typeface="Avenir"/>
              <a:buNone/>
              <a:defRPr sz="6000" b="0" i="0">
                <a:latin typeface="Arial" panose="020B0604020202020204" pitchFamily="34" charset="0"/>
                <a:cs typeface="Arial" panose="020B0604020202020204" pitchFamily="34"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2" name="Google Shape;52;p6"/>
          <p:cNvSpPr txBox="1">
            <a:spLocks noGrp="1"/>
          </p:cNvSpPr>
          <p:nvPr>
            <p:ph type="body" idx="1"/>
          </p:nvPr>
        </p:nvSpPr>
        <p:spPr>
          <a:xfrm>
            <a:off x="831850" y="4962357"/>
            <a:ext cx="10515600" cy="9413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b="0" i="0">
                <a:solidFill>
                  <a:srgbClr val="888888"/>
                </a:solidFill>
                <a:latin typeface="Arial" panose="020B0604020202020204" pitchFamily="34" charset="0"/>
                <a:cs typeface="Arial" panose="020B0604020202020204" pitchFamily="34" charset="0"/>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dirty="0"/>
          </a:p>
        </p:txBody>
      </p:sp>
      <p:sp>
        <p:nvSpPr>
          <p:cNvPr id="53" name="Google Shape;5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4" name="Google Shape;5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2"/>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1"/>
        <p:cNvGrpSpPr/>
        <p:nvPr/>
      </p:nvGrpSpPr>
      <p:grpSpPr>
        <a:xfrm>
          <a:off x="0" y="0"/>
          <a:ext cx="0" cy="0"/>
          <a:chOff x="0" y="0"/>
          <a:chExt cx="0" cy="0"/>
        </a:xfrm>
      </p:grpSpPr>
      <p:sp>
        <p:nvSpPr>
          <p:cNvPr id="72" name="Google Shape;72;p9"/>
          <p:cNvSpPr txBox="1">
            <a:spLocks noGrp="1"/>
          </p:cNvSpPr>
          <p:nvPr>
            <p:ph type="title"/>
          </p:nvPr>
        </p:nvSpPr>
        <p:spPr>
          <a:xfrm>
            <a:off x="838200" y="10203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A3838"/>
              </a:buClr>
              <a:buSzPts val="1800"/>
              <a:buNone/>
              <a:defRPr b="0" i="0">
                <a:latin typeface="Arial" panose="020B0604020202020204" pitchFamily="34" charset="0"/>
                <a:cs typeface="Arial" panose="020B0604020202020204" pitchFamily="34"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3" name="Google Shape;73;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A3838"/>
              </a:buClr>
              <a:buSzPts val="1800"/>
              <a:buChar char="•"/>
              <a:defRPr b="0" i="0">
                <a:latin typeface="Arial" panose="020B0604020202020204" pitchFamily="34" charset="0"/>
                <a:cs typeface="Arial" panose="020B0604020202020204" pitchFamily="34" charset="0"/>
              </a:defRPr>
            </a:lvl1pPr>
            <a:lvl2pPr marL="914400" lvl="1" indent="-342900" algn="l">
              <a:lnSpc>
                <a:spcPct val="90000"/>
              </a:lnSpc>
              <a:spcBef>
                <a:spcPts val="500"/>
              </a:spcBef>
              <a:spcAft>
                <a:spcPts val="0"/>
              </a:spcAft>
              <a:buClr>
                <a:srgbClr val="3A3838"/>
              </a:buClr>
              <a:buSzPts val="1800"/>
              <a:buChar char="•"/>
              <a:defRPr/>
            </a:lvl2pPr>
            <a:lvl3pPr marL="1371600" lvl="2" indent="-342900" algn="l">
              <a:lnSpc>
                <a:spcPct val="90000"/>
              </a:lnSpc>
              <a:spcBef>
                <a:spcPts val="500"/>
              </a:spcBef>
              <a:spcAft>
                <a:spcPts val="0"/>
              </a:spcAft>
              <a:buClr>
                <a:srgbClr val="3A3838"/>
              </a:buClr>
              <a:buSzPts val="1800"/>
              <a:buChar char="•"/>
              <a:defRPr/>
            </a:lvl3pPr>
            <a:lvl4pPr marL="1828800" lvl="3" indent="-342900" algn="l">
              <a:lnSpc>
                <a:spcPct val="90000"/>
              </a:lnSpc>
              <a:spcBef>
                <a:spcPts val="500"/>
              </a:spcBef>
              <a:spcAft>
                <a:spcPts val="0"/>
              </a:spcAft>
              <a:buClr>
                <a:srgbClr val="3A3838"/>
              </a:buClr>
              <a:buSzPts val="1800"/>
              <a:buChar char="•"/>
              <a:defRPr/>
            </a:lvl4pPr>
            <a:lvl5pPr marL="2286000" lvl="4" indent="-342900" algn="l">
              <a:lnSpc>
                <a:spcPct val="90000"/>
              </a:lnSpc>
              <a:spcBef>
                <a:spcPts val="500"/>
              </a:spcBef>
              <a:spcAft>
                <a:spcPts val="0"/>
              </a:spcAft>
              <a:buClr>
                <a:srgbClr val="3A3838"/>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74" name="Google Shape;7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5"/>
        <p:cNvGrpSpPr/>
        <p:nvPr/>
      </p:nvGrpSpPr>
      <p:grpSpPr>
        <a:xfrm>
          <a:off x="0" y="0"/>
          <a:ext cx="0" cy="0"/>
          <a:chOff x="0" y="0"/>
          <a:chExt cx="0" cy="0"/>
        </a:xfrm>
      </p:grpSpPr>
      <p:sp>
        <p:nvSpPr>
          <p:cNvPr id="76" name="Google Shape;7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A3838"/>
              </a:buClr>
              <a:buSzPts val="3200"/>
              <a:buFont typeface="Avenir"/>
              <a:buNone/>
              <a:defRPr sz="3200" b="0" i="0">
                <a:latin typeface="Arial" panose="020B0604020202020204" pitchFamily="34" charset="0"/>
                <a:cs typeface="Arial" panose="020B0604020202020204" pitchFamily="34"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7" name="Google Shape;77;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3A3838"/>
              </a:buClr>
              <a:buSzPts val="3200"/>
              <a:buChar char="•"/>
              <a:defRPr sz="3200" b="0" i="0">
                <a:latin typeface="Arial" panose="020B0604020202020204" pitchFamily="34" charset="0"/>
                <a:cs typeface="Arial" panose="020B0604020202020204" pitchFamily="34" charset="0"/>
              </a:defRPr>
            </a:lvl1pPr>
            <a:lvl2pPr marL="914400" lvl="1" indent="-406400" algn="l">
              <a:lnSpc>
                <a:spcPct val="90000"/>
              </a:lnSpc>
              <a:spcBef>
                <a:spcPts val="500"/>
              </a:spcBef>
              <a:spcAft>
                <a:spcPts val="0"/>
              </a:spcAft>
              <a:buClr>
                <a:srgbClr val="3A3838"/>
              </a:buClr>
              <a:buSzPts val="2800"/>
              <a:buChar char="•"/>
              <a:defRPr sz="2800"/>
            </a:lvl2pPr>
            <a:lvl3pPr marL="1371600" lvl="2" indent="-381000" algn="l">
              <a:lnSpc>
                <a:spcPct val="90000"/>
              </a:lnSpc>
              <a:spcBef>
                <a:spcPts val="500"/>
              </a:spcBef>
              <a:spcAft>
                <a:spcPts val="0"/>
              </a:spcAft>
              <a:buClr>
                <a:srgbClr val="3A3838"/>
              </a:buClr>
              <a:buSzPts val="2400"/>
              <a:buChar char="•"/>
              <a:defRPr sz="2400"/>
            </a:lvl3pPr>
            <a:lvl4pPr marL="1828800" lvl="3" indent="-355600" algn="l">
              <a:lnSpc>
                <a:spcPct val="90000"/>
              </a:lnSpc>
              <a:spcBef>
                <a:spcPts val="500"/>
              </a:spcBef>
              <a:spcAft>
                <a:spcPts val="0"/>
              </a:spcAft>
              <a:buClr>
                <a:srgbClr val="3A3838"/>
              </a:buClr>
              <a:buSzPts val="2000"/>
              <a:buChar char="•"/>
              <a:defRPr sz="2000"/>
            </a:lvl4pPr>
            <a:lvl5pPr marL="2286000" lvl="4" indent="-355600" algn="l">
              <a:lnSpc>
                <a:spcPct val="90000"/>
              </a:lnSpc>
              <a:spcBef>
                <a:spcPts val="500"/>
              </a:spcBef>
              <a:spcAft>
                <a:spcPts val="0"/>
              </a:spcAft>
              <a:buClr>
                <a:srgbClr val="3A3838"/>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dirty="0"/>
          </a:p>
        </p:txBody>
      </p:sp>
      <p:sp>
        <p:nvSpPr>
          <p:cNvPr id="78" name="Google Shape;78;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A3838"/>
              </a:buClr>
              <a:buSzPts val="1600"/>
              <a:buNone/>
              <a:defRPr sz="1600" b="0" i="0">
                <a:latin typeface="Arial" panose="020B0604020202020204" pitchFamily="34" charset="0"/>
                <a:cs typeface="Arial" panose="020B0604020202020204" pitchFamily="34" charset="0"/>
              </a:defRPr>
            </a:lvl1pPr>
            <a:lvl2pPr marL="914400" lvl="1" indent="-228600" algn="l">
              <a:lnSpc>
                <a:spcPct val="90000"/>
              </a:lnSpc>
              <a:spcBef>
                <a:spcPts val="500"/>
              </a:spcBef>
              <a:spcAft>
                <a:spcPts val="0"/>
              </a:spcAft>
              <a:buClr>
                <a:srgbClr val="3A3838"/>
              </a:buClr>
              <a:buSzPts val="1400"/>
              <a:buNone/>
              <a:defRPr sz="1400"/>
            </a:lvl2pPr>
            <a:lvl3pPr marL="1371600" lvl="2" indent="-228600" algn="l">
              <a:lnSpc>
                <a:spcPct val="90000"/>
              </a:lnSpc>
              <a:spcBef>
                <a:spcPts val="500"/>
              </a:spcBef>
              <a:spcAft>
                <a:spcPts val="0"/>
              </a:spcAft>
              <a:buClr>
                <a:srgbClr val="3A3838"/>
              </a:buClr>
              <a:buSzPts val="1200"/>
              <a:buNone/>
              <a:defRPr sz="1200"/>
            </a:lvl3pPr>
            <a:lvl4pPr marL="1828800" lvl="3" indent="-228600" algn="l">
              <a:lnSpc>
                <a:spcPct val="90000"/>
              </a:lnSpc>
              <a:spcBef>
                <a:spcPts val="500"/>
              </a:spcBef>
              <a:spcAft>
                <a:spcPts val="0"/>
              </a:spcAft>
              <a:buClr>
                <a:srgbClr val="3A3838"/>
              </a:buClr>
              <a:buSzPts val="1000"/>
              <a:buNone/>
              <a:defRPr sz="1000"/>
            </a:lvl4pPr>
            <a:lvl5pPr marL="2286000" lvl="4" indent="-228600" algn="l">
              <a:lnSpc>
                <a:spcPct val="90000"/>
              </a:lnSpc>
              <a:spcBef>
                <a:spcPts val="500"/>
              </a:spcBef>
              <a:spcAft>
                <a:spcPts val="0"/>
              </a:spcAft>
              <a:buClr>
                <a:srgbClr val="3A3838"/>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79" name="Google Shape;7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0" name="Google Shape;8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1" name="Google Shape;8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2" name="Group 1">
            <a:extLst>
              <a:ext uri="{FF2B5EF4-FFF2-40B4-BE49-F238E27FC236}">
                <a16:creationId xmlns:a16="http://schemas.microsoft.com/office/drawing/2014/main" id="{9D75D494-6D80-9288-D922-EA6532E14FFD}"/>
              </a:ext>
            </a:extLst>
          </p:cNvPr>
          <p:cNvGrpSpPr/>
          <p:nvPr userDrawn="1"/>
        </p:nvGrpSpPr>
        <p:grpSpPr>
          <a:xfrm>
            <a:off x="504541" y="434343"/>
            <a:ext cx="11231495" cy="6143030"/>
            <a:chOff x="504541" y="434343"/>
            <a:chExt cx="11231495" cy="6143030"/>
          </a:xfrm>
        </p:grpSpPr>
        <p:grpSp>
          <p:nvGrpSpPr>
            <p:cNvPr id="3" name="Group 2">
              <a:extLst>
                <a:ext uri="{FF2B5EF4-FFF2-40B4-BE49-F238E27FC236}">
                  <a16:creationId xmlns:a16="http://schemas.microsoft.com/office/drawing/2014/main" id="{B581B2C4-A509-4FDB-8A53-66E2A0669FD7}"/>
                </a:ext>
              </a:extLst>
            </p:cNvPr>
            <p:cNvGrpSpPr/>
            <p:nvPr/>
          </p:nvGrpSpPr>
          <p:grpSpPr>
            <a:xfrm>
              <a:off x="3406140" y="506818"/>
              <a:ext cx="8281318" cy="262765"/>
              <a:chOff x="3406140" y="506818"/>
              <a:chExt cx="8281318" cy="262765"/>
            </a:xfrm>
          </p:grpSpPr>
          <p:cxnSp>
            <p:nvCxnSpPr>
              <p:cNvPr id="7" name="Straight Connector 6">
                <a:extLst>
                  <a:ext uri="{FF2B5EF4-FFF2-40B4-BE49-F238E27FC236}">
                    <a16:creationId xmlns:a16="http://schemas.microsoft.com/office/drawing/2014/main" id="{FD35E6A2-F254-3263-809B-23F79AC6BDF6}"/>
                  </a:ext>
                </a:extLst>
              </p:cNvPr>
              <p:cNvCxnSpPr>
                <a:cxnSpLocks/>
              </p:cNvCxnSpPr>
              <p:nvPr/>
            </p:nvCxnSpPr>
            <p:spPr>
              <a:xfrm>
                <a:off x="3406140" y="629668"/>
                <a:ext cx="5785051"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09168C61-0F99-E5B7-D949-D01CE2951F9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191191" y="506818"/>
                <a:ext cx="2496267" cy="262765"/>
              </a:xfrm>
              <a:prstGeom prst="rect">
                <a:avLst/>
              </a:prstGeom>
            </p:spPr>
          </p:pic>
        </p:grpSp>
        <p:sp>
          <p:nvSpPr>
            <p:cNvPr id="4" name="Google Shape;117;p13">
              <a:extLst>
                <a:ext uri="{FF2B5EF4-FFF2-40B4-BE49-F238E27FC236}">
                  <a16:creationId xmlns:a16="http://schemas.microsoft.com/office/drawing/2014/main" id="{9F554147-F984-7D78-709C-2443D7AB6B1C}"/>
                </a:ext>
              </a:extLst>
            </p:cNvPr>
            <p:cNvSpPr txBox="1">
              <a:spLocks/>
            </p:cNvSpPr>
            <p:nvPr/>
          </p:nvSpPr>
          <p:spPr>
            <a:xfrm>
              <a:off x="504542" y="434343"/>
              <a:ext cx="2993038" cy="2896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Font typeface="Lato Black"/>
                <a:buNone/>
              </a:pPr>
              <a:r>
                <a:rPr lang="en-US" sz="1400" b="1" dirty="0">
                  <a:solidFill>
                    <a:srgbClr val="54464A"/>
                  </a:solidFill>
                  <a:latin typeface="Arial" panose="020B0604020202020204" pitchFamily="34" charset="0"/>
                  <a:ea typeface="Lato Black"/>
                  <a:cs typeface="Arial" panose="020B0604020202020204" pitchFamily="34" charset="0"/>
                  <a:sym typeface="Lato Black"/>
                </a:rPr>
                <a:t>How Dirty is the Air We Breathe?</a:t>
              </a:r>
              <a:endParaRPr lang="en-US" sz="1400" b="1" dirty="0">
                <a:solidFill>
                  <a:srgbClr val="54464A"/>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FB70ADF1-30BB-CB36-818E-4C18C0E0E545}"/>
                </a:ext>
              </a:extLst>
            </p:cNvPr>
            <p:cNvCxnSpPr>
              <a:cxnSpLocks/>
            </p:cNvCxnSpPr>
            <p:nvPr/>
          </p:nvCxnSpPr>
          <p:spPr>
            <a:xfrm flipH="1">
              <a:off x="1648944" y="6493258"/>
              <a:ext cx="10087092"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6" name="Picture 5" descr="Logo, company name&#10;&#10;AI-generated content may be incorrect.">
              <a:extLst>
                <a:ext uri="{FF2B5EF4-FFF2-40B4-BE49-F238E27FC236}">
                  <a16:creationId xmlns:a16="http://schemas.microsoft.com/office/drawing/2014/main" id="{AF2730CD-5C0D-0113-55BF-CDD1186F5E24}"/>
                </a:ext>
              </a:extLst>
            </p:cNvPr>
            <p:cNvPicPr>
              <a:picLocks noChangeAspect="1"/>
            </p:cNvPicPr>
            <p:nvPr/>
          </p:nvPicPr>
          <p:blipFill>
            <a:blip r:embed="rId1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04541" y="5952296"/>
              <a:ext cx="1144403" cy="625077"/>
            </a:xfrm>
            <a:prstGeom prst="rect">
              <a:avLst/>
            </a:prstGeom>
          </p:spPr>
        </p:pic>
      </p:grpSp>
      <p:sp>
        <p:nvSpPr>
          <p:cNvPr id="10" name="Google Shape;10;p1"/>
          <p:cNvSpPr txBox="1">
            <a:spLocks noGrp="1"/>
          </p:cNvSpPr>
          <p:nvPr>
            <p:ph type="title"/>
          </p:nvPr>
        </p:nvSpPr>
        <p:spPr>
          <a:xfrm>
            <a:off x="838200" y="99652"/>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3A3838"/>
              </a:buClr>
              <a:buSzPts val="2800"/>
              <a:buFont typeface="Arial"/>
              <a:buChar char="•"/>
              <a:defRPr sz="2800" b="0" i="0" u="none" strike="noStrike" cap="none">
                <a:solidFill>
                  <a:srgbClr val="3A3838"/>
                </a:solidFill>
                <a:latin typeface="Avenir"/>
                <a:ea typeface="Avenir"/>
                <a:cs typeface="Avenir"/>
                <a:sym typeface="Avenir"/>
              </a:defRPr>
            </a:lvl1pPr>
            <a:lvl2pPr marL="914400" marR="0" lvl="1" indent="-381000" algn="l" rtl="0">
              <a:lnSpc>
                <a:spcPct val="90000"/>
              </a:lnSpc>
              <a:spcBef>
                <a:spcPts val="500"/>
              </a:spcBef>
              <a:spcAft>
                <a:spcPts val="0"/>
              </a:spcAft>
              <a:buClr>
                <a:srgbClr val="3A3838"/>
              </a:buClr>
              <a:buSzPts val="2400"/>
              <a:buFont typeface="Arial"/>
              <a:buChar char="•"/>
              <a:defRPr sz="2400" b="0" i="0" u="none" strike="noStrike" cap="none">
                <a:solidFill>
                  <a:srgbClr val="3A3838"/>
                </a:solidFill>
                <a:latin typeface="Avenir"/>
                <a:ea typeface="Avenir"/>
                <a:cs typeface="Avenir"/>
                <a:sym typeface="Avenir"/>
              </a:defRPr>
            </a:lvl2pPr>
            <a:lvl3pPr marL="1371600" marR="0" lvl="2" indent="-355600" algn="l" rtl="0">
              <a:lnSpc>
                <a:spcPct val="90000"/>
              </a:lnSpc>
              <a:spcBef>
                <a:spcPts val="500"/>
              </a:spcBef>
              <a:spcAft>
                <a:spcPts val="0"/>
              </a:spcAft>
              <a:buClr>
                <a:srgbClr val="3A3838"/>
              </a:buClr>
              <a:buSzPts val="2000"/>
              <a:buFont typeface="Arial"/>
              <a:buChar char="•"/>
              <a:defRPr sz="2000" b="0" i="0" u="none" strike="noStrike" cap="none">
                <a:solidFill>
                  <a:srgbClr val="3A3838"/>
                </a:solidFill>
                <a:latin typeface="Avenir"/>
                <a:ea typeface="Avenir"/>
                <a:cs typeface="Avenir"/>
                <a:sym typeface="Avenir"/>
              </a:defRPr>
            </a:lvl3pPr>
            <a:lvl4pPr marL="1828800" marR="0" lvl="3" indent="-342900" algn="l" rtl="0">
              <a:lnSpc>
                <a:spcPct val="90000"/>
              </a:lnSpc>
              <a:spcBef>
                <a:spcPts val="500"/>
              </a:spcBef>
              <a:spcAft>
                <a:spcPts val="0"/>
              </a:spcAft>
              <a:buClr>
                <a:srgbClr val="3A3838"/>
              </a:buClr>
              <a:buSzPts val="1800"/>
              <a:buFont typeface="Arial"/>
              <a:buChar char="•"/>
              <a:defRPr sz="1800" b="0" i="0" u="none" strike="noStrike" cap="none">
                <a:solidFill>
                  <a:srgbClr val="3A3838"/>
                </a:solidFill>
                <a:latin typeface="Avenir"/>
                <a:ea typeface="Avenir"/>
                <a:cs typeface="Avenir"/>
                <a:sym typeface="Avenir"/>
              </a:defRPr>
            </a:lvl4pPr>
            <a:lvl5pPr marL="2286000" marR="0" lvl="4" indent="-342900" algn="l" rtl="0">
              <a:lnSpc>
                <a:spcPct val="90000"/>
              </a:lnSpc>
              <a:spcBef>
                <a:spcPts val="500"/>
              </a:spcBef>
              <a:spcAft>
                <a:spcPts val="0"/>
              </a:spcAft>
              <a:buClr>
                <a:srgbClr val="3A3838"/>
              </a:buClr>
              <a:buSzPts val="1800"/>
              <a:buFont typeface="Arial"/>
              <a:buChar char="•"/>
              <a:defRPr sz="1800" b="0" i="0" u="none" strike="noStrike" cap="none">
                <a:solidFill>
                  <a:srgbClr val="3A3838"/>
                </a:solidFill>
                <a:latin typeface="Avenir"/>
                <a:ea typeface="Avenir"/>
                <a:cs typeface="Avenir"/>
                <a:sym typeface="Aveni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t7Q7y_xjR5E"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Rectangle 1">
            <a:extLst>
              <a:ext uri="{FF2B5EF4-FFF2-40B4-BE49-F238E27FC236}">
                <a16:creationId xmlns:a16="http://schemas.microsoft.com/office/drawing/2014/main" id="{A66BFC51-A014-2077-2D7B-11FB76365B5B}"/>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F219009-D88E-4070-6776-D5A93F9CE8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7157"/>
            <a:ext cx="12192000" cy="3949335"/>
          </a:xfrm>
          <a:prstGeom prst="rect">
            <a:avLst/>
          </a:prstGeom>
        </p:spPr>
      </p:pic>
      <p:sp>
        <p:nvSpPr>
          <p:cNvPr id="14" name="Rectangle 13">
            <a:extLst>
              <a:ext uri="{FF2B5EF4-FFF2-40B4-BE49-F238E27FC236}">
                <a16:creationId xmlns:a16="http://schemas.microsoft.com/office/drawing/2014/main" id="{2080C316-DA18-789F-8205-4ABBF23E03A6}"/>
              </a:ext>
            </a:extLst>
          </p:cNvPr>
          <p:cNvSpPr/>
          <p:nvPr/>
        </p:nvSpPr>
        <p:spPr>
          <a:xfrm>
            <a:off x="0" y="4068834"/>
            <a:ext cx="12192000" cy="28764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Google Shape;117;p13"/>
          <p:cNvSpPr txBox="1">
            <a:spLocks noGrp="1"/>
          </p:cNvSpPr>
          <p:nvPr>
            <p:ph type="title" idx="4294967295"/>
          </p:nvPr>
        </p:nvSpPr>
        <p:spPr>
          <a:xfrm>
            <a:off x="4716258" y="4415347"/>
            <a:ext cx="6346789" cy="1905596"/>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Clr>
                <a:schemeClr val="lt1"/>
              </a:buClr>
              <a:buSzPts val="4400"/>
              <a:buFont typeface="Lato Black"/>
              <a:buNone/>
            </a:pPr>
            <a:r>
              <a:rPr lang="en-US" sz="6000" b="1" dirty="0">
                <a:solidFill>
                  <a:srgbClr val="54464A"/>
                </a:solidFill>
                <a:latin typeface="Arial" panose="020B0604020202020204" pitchFamily="34" charset="0"/>
                <a:ea typeface="Lato Black"/>
                <a:cs typeface="Arial" panose="020B0604020202020204" pitchFamily="34" charset="0"/>
                <a:sym typeface="Lato Black"/>
              </a:rPr>
              <a:t>How Dirty is the </a:t>
            </a:r>
            <a:br>
              <a:rPr lang="en-US" sz="6000" b="1" dirty="0">
                <a:solidFill>
                  <a:srgbClr val="54464A"/>
                </a:solidFill>
                <a:latin typeface="Arial" panose="020B0604020202020204" pitchFamily="34" charset="0"/>
                <a:ea typeface="Lato Black"/>
                <a:cs typeface="Arial" panose="020B0604020202020204" pitchFamily="34" charset="0"/>
                <a:sym typeface="Lato Black"/>
              </a:rPr>
            </a:br>
            <a:r>
              <a:rPr lang="en-US" sz="6000" b="1" dirty="0">
                <a:solidFill>
                  <a:srgbClr val="54464A"/>
                </a:solidFill>
                <a:latin typeface="Arial" panose="020B0604020202020204" pitchFamily="34" charset="0"/>
                <a:ea typeface="Lato Black"/>
                <a:cs typeface="Arial" panose="020B0604020202020204" pitchFamily="34" charset="0"/>
                <a:sym typeface="Lato Black"/>
              </a:rPr>
              <a:t>Air We Breathe?</a:t>
            </a:r>
            <a:endParaRPr sz="6000" b="1" dirty="0">
              <a:solidFill>
                <a:srgbClr val="54464A"/>
              </a:solidFill>
              <a:latin typeface="Arial" panose="020B0604020202020204" pitchFamily="34" charset="0"/>
              <a:cs typeface="Arial" panose="020B0604020202020204" pitchFamily="34" charset="0"/>
            </a:endParaRPr>
          </a:p>
        </p:txBody>
      </p:sp>
      <p:pic>
        <p:nvPicPr>
          <p:cNvPr id="3" name="Picture 2" descr="Logo, company name&#10;&#10;AI-generated content may be incorrect.">
            <a:extLst>
              <a:ext uri="{FF2B5EF4-FFF2-40B4-BE49-F238E27FC236}">
                <a16:creationId xmlns:a16="http://schemas.microsoft.com/office/drawing/2014/main" id="{2EAE19E8-729C-4501-4542-F089B81CCA50}"/>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99095" y="4415347"/>
            <a:ext cx="2889534" cy="1905598"/>
          </a:xfrm>
          <a:prstGeom prst="rect">
            <a:avLst/>
          </a:prstGeom>
        </p:spPr>
      </p:pic>
      <p:cxnSp>
        <p:nvCxnSpPr>
          <p:cNvPr id="7" name="Straight Connector 6">
            <a:extLst>
              <a:ext uri="{FF2B5EF4-FFF2-40B4-BE49-F238E27FC236}">
                <a16:creationId xmlns:a16="http://schemas.microsoft.com/office/drawing/2014/main" id="{822B5E9A-63C7-4716-13CD-81A6B4A5CFED}"/>
              </a:ext>
            </a:extLst>
          </p:cNvPr>
          <p:cNvCxnSpPr>
            <a:cxnSpLocks/>
          </p:cNvCxnSpPr>
          <p:nvPr/>
        </p:nvCxnSpPr>
        <p:spPr>
          <a:xfrm>
            <a:off x="0" y="3911149"/>
            <a:ext cx="6020423" cy="0"/>
          </a:xfrm>
          <a:prstGeom prst="line">
            <a:avLst/>
          </a:prstGeom>
          <a:ln w="25400">
            <a:solidFill>
              <a:srgbClr val="54464A"/>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2"/>
          <p:cNvSpPr txBox="1">
            <a:spLocks noGrp="1"/>
          </p:cNvSpPr>
          <p:nvPr>
            <p:ph type="title" idx="4294967295"/>
          </p:nvPr>
        </p:nvSpPr>
        <p:spPr>
          <a:xfrm>
            <a:off x="608922" y="644480"/>
            <a:ext cx="1047232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Setting Up the Air Pollution Testers</a:t>
            </a:r>
            <a:endParaRPr b="1" dirty="0">
              <a:solidFill>
                <a:srgbClr val="1B75BC"/>
              </a:solidFill>
              <a:latin typeface="Arial" panose="020B0604020202020204" pitchFamily="34" charset="0"/>
              <a:cs typeface="Arial" panose="020B0604020202020204" pitchFamily="34" charset="0"/>
            </a:endParaRPr>
          </a:p>
        </p:txBody>
      </p:sp>
      <p:pic>
        <p:nvPicPr>
          <p:cNvPr id="202" name="Google Shape;202;p22" descr="A picture containing grass, outdoor, sky, park&#10;&#10;Description automatically generated"/>
          <p:cNvPicPr preferRelativeResize="0">
            <a:picLocks noGrp="1"/>
          </p:cNvPicPr>
          <p:nvPr>
            <p:ph type="body" idx="4294967295"/>
          </p:nvPr>
        </p:nvPicPr>
        <p:blipFill rotWithShape="1">
          <a:blip r:embed="rId3" cstate="screen">
            <a:alphaModFix/>
            <a:extLst>
              <a:ext uri="{28A0092B-C50C-407E-A947-70E740481C1C}">
                <a14:useLocalDpi xmlns:a14="http://schemas.microsoft.com/office/drawing/2010/main"/>
              </a:ext>
            </a:extLst>
          </a:blip>
          <a:srcRect/>
          <a:stretch/>
        </p:blipFill>
        <p:spPr>
          <a:xfrm>
            <a:off x="9171561" y="3867195"/>
            <a:ext cx="2320925" cy="2346325"/>
          </a:xfrm>
          <a:prstGeom prst="flowChartConnector">
            <a:avLst/>
          </a:prstGeom>
          <a:noFill/>
          <a:ln>
            <a:noFill/>
          </a:ln>
        </p:spPr>
      </p:pic>
      <p:pic>
        <p:nvPicPr>
          <p:cNvPr id="203" name="Google Shape;203;p22" descr="A picture containing outdoor, sky, ground, umbrella&#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t="-728" b="-1"/>
          <a:stretch/>
        </p:blipFill>
        <p:spPr>
          <a:xfrm>
            <a:off x="9252805" y="1180399"/>
            <a:ext cx="2538559" cy="2538289"/>
          </a:xfrm>
          <a:prstGeom prst="ellipse">
            <a:avLst/>
          </a:prstGeom>
          <a:noFill/>
          <a:ln>
            <a:noFill/>
          </a:ln>
        </p:spPr>
      </p:pic>
      <p:pic>
        <p:nvPicPr>
          <p:cNvPr id="204" name="Google Shape;204;p22" descr="A picture containing building, outdoor, step, ledge&#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122456" y="2529577"/>
            <a:ext cx="2320646" cy="2327110"/>
          </a:xfrm>
          <a:prstGeom prst="ellipse">
            <a:avLst/>
          </a:prstGeom>
          <a:noFill/>
          <a:ln>
            <a:noFill/>
          </a:ln>
        </p:spPr>
      </p:pic>
      <p:sp>
        <p:nvSpPr>
          <p:cNvPr id="205" name="Google Shape;205;p22"/>
          <p:cNvSpPr txBox="1"/>
          <p:nvPr/>
        </p:nvSpPr>
        <p:spPr>
          <a:xfrm>
            <a:off x="608922" y="1782479"/>
            <a:ext cx="6513534" cy="5075521"/>
          </a:xfrm>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600"/>
              </a:spcAft>
              <a:buClr>
                <a:srgbClr val="595959"/>
              </a:buClr>
              <a:buSzPts val="3000"/>
              <a:buFont typeface="Calibri"/>
              <a:buAutoNum type="arabicPeriod" startAt="3"/>
            </a:pPr>
            <a:r>
              <a:rPr lang="en-US" sz="3200" b="0" i="0" u="none" strike="noStrike" cap="none" dirty="0">
                <a:solidFill>
                  <a:srgbClr val="595959"/>
                </a:solidFill>
                <a:latin typeface="+mn-lt"/>
                <a:ea typeface="Lato"/>
                <a:cs typeface="Lato"/>
                <a:sym typeface="Lato"/>
              </a:rPr>
              <a:t>Place your milk carton outside and somewhere where you don’t think it will fall over or be knocked down. You can put it on a windowsill, near the playground, or near a fence. </a:t>
            </a:r>
            <a:endParaRPr sz="3200" b="0" i="0" u="none" strike="noStrike" cap="none" dirty="0">
              <a:solidFill>
                <a:srgbClr val="000000"/>
              </a:solidFill>
              <a:latin typeface="+mn-lt"/>
              <a:ea typeface="Arial"/>
              <a:cs typeface="Arial"/>
              <a:sym typeface="Arial"/>
            </a:endParaRPr>
          </a:p>
          <a:p>
            <a:pPr marL="514350" marR="0" lvl="0" indent="-514350" algn="l" rtl="0">
              <a:lnSpc>
                <a:spcPct val="100000"/>
              </a:lnSpc>
              <a:spcBef>
                <a:spcPts val="1200"/>
              </a:spcBef>
              <a:spcAft>
                <a:spcPts val="600"/>
              </a:spcAft>
              <a:buClr>
                <a:srgbClr val="595959"/>
              </a:buClr>
              <a:buSzPts val="3000"/>
              <a:buFont typeface="Calibri"/>
              <a:buAutoNum type="arabicPeriod" startAt="3"/>
            </a:pPr>
            <a:r>
              <a:rPr lang="en-US" sz="3200" b="0" i="0" u="none" strike="noStrike" cap="none" dirty="0">
                <a:solidFill>
                  <a:srgbClr val="595959"/>
                </a:solidFill>
                <a:latin typeface="+mn-lt"/>
                <a:ea typeface="Lato"/>
                <a:cs typeface="Lato"/>
                <a:sym typeface="Lato"/>
              </a:rPr>
              <a:t>We will leave the milk cartons outside for 24 hours.</a:t>
            </a:r>
            <a:endParaRPr sz="3200" b="0" i="0" u="none" strike="noStrike" cap="none" dirty="0">
              <a:solidFill>
                <a:srgbClr val="000000"/>
              </a:solidFill>
              <a:latin typeface="+mn-lt"/>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3"/>
          <p:cNvSpPr txBox="1">
            <a:spLocks noGrp="1"/>
          </p:cNvSpPr>
          <p:nvPr>
            <p:ph type="title" idx="4294967295"/>
          </p:nvPr>
        </p:nvSpPr>
        <p:spPr>
          <a:xfrm>
            <a:off x="539804" y="654350"/>
            <a:ext cx="1111239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Collecting Data and Discussion</a:t>
            </a:r>
            <a:endParaRPr dirty="0">
              <a:solidFill>
                <a:srgbClr val="1B75BC"/>
              </a:solidFill>
              <a:latin typeface="Arial" panose="020B0604020202020204" pitchFamily="34" charset="0"/>
              <a:cs typeface="Arial" panose="020B0604020202020204" pitchFamily="34" charset="0"/>
            </a:endParaRPr>
          </a:p>
        </p:txBody>
      </p:sp>
      <p:sp>
        <p:nvSpPr>
          <p:cNvPr id="214" name="Google Shape;214;p23"/>
          <p:cNvSpPr txBox="1"/>
          <p:nvPr/>
        </p:nvSpPr>
        <p:spPr>
          <a:xfrm>
            <a:off x="539804" y="1750422"/>
            <a:ext cx="6112701" cy="4375899"/>
          </a:xfrm>
          <a:prstGeom prst="rect">
            <a:avLst/>
          </a:prstGeom>
          <a:noFill/>
          <a:ln>
            <a:noFill/>
          </a:ln>
        </p:spPr>
        <p:txBody>
          <a:bodyPr spcFirstLastPara="1" wrap="square" lIns="91425" tIns="45700" rIns="91425" bIns="45700" anchor="t" anchorCtr="0">
            <a:normAutofit/>
          </a:bodyPr>
          <a:lstStyle/>
          <a:p>
            <a:pPr marL="514350" marR="0" lvl="0" indent="-514350" algn="l" rtl="0">
              <a:lnSpc>
                <a:spcPct val="100000"/>
              </a:lnSpc>
              <a:spcBef>
                <a:spcPts val="0"/>
              </a:spcBef>
              <a:spcAft>
                <a:spcPts val="600"/>
              </a:spcAft>
              <a:buClr>
                <a:srgbClr val="595959"/>
              </a:buClr>
              <a:buSzPct val="100000"/>
              <a:buFont typeface="Calibri"/>
              <a:buAutoNum type="arabicPeriod" startAt="5"/>
            </a:pPr>
            <a:r>
              <a:rPr lang="en-US" sz="3000" b="0" i="0" u="none" strike="noStrike" cap="none" dirty="0">
                <a:solidFill>
                  <a:srgbClr val="595959"/>
                </a:solidFill>
                <a:latin typeface="Arial" panose="020B0604020202020204" pitchFamily="34" charset="0"/>
                <a:ea typeface="Lato"/>
                <a:cs typeface="Arial" panose="020B0604020202020204" pitchFamily="34" charset="0"/>
                <a:sym typeface="Lato"/>
              </a:rPr>
              <a:t>Take the tape off the carton and lay the tape, dirty side up, on white paper. </a:t>
            </a:r>
            <a:endParaRPr sz="1400" b="0" i="0" u="none" strike="noStrike" cap="none" dirty="0">
              <a:solidFill>
                <a:srgbClr val="000000"/>
              </a:solidFill>
              <a:latin typeface="Arial" panose="020B0604020202020204" pitchFamily="34" charset="0"/>
              <a:cs typeface="Arial" panose="020B0604020202020204" pitchFamily="34" charset="0"/>
              <a:sym typeface="Arial"/>
            </a:endParaRPr>
          </a:p>
          <a:p>
            <a:pPr marL="514350" marR="0" lvl="0" indent="-514350" algn="l" rtl="0">
              <a:lnSpc>
                <a:spcPct val="100000"/>
              </a:lnSpc>
              <a:spcBef>
                <a:spcPts val="1200"/>
              </a:spcBef>
              <a:spcAft>
                <a:spcPts val="600"/>
              </a:spcAft>
              <a:buClr>
                <a:srgbClr val="595959"/>
              </a:buClr>
              <a:buSzPct val="100000"/>
              <a:buFont typeface="Calibri"/>
              <a:buAutoNum type="arabicPeriod" startAt="5"/>
            </a:pPr>
            <a:r>
              <a:rPr lang="en-US" sz="3000" b="0" i="0" u="none" strike="noStrike" cap="none" dirty="0">
                <a:solidFill>
                  <a:srgbClr val="595959"/>
                </a:solidFill>
                <a:latin typeface="Arial" panose="020B0604020202020204" pitchFamily="34" charset="0"/>
                <a:ea typeface="Lato"/>
                <a:cs typeface="Arial" panose="020B0604020202020204" pitchFamily="34" charset="0"/>
                <a:sym typeface="Lato"/>
              </a:rPr>
              <a:t>Write down the name of the testing location next to the tape.</a:t>
            </a:r>
            <a:endParaRPr sz="3000" b="0" i="0" u="none" strike="noStrike" cap="none" dirty="0">
              <a:solidFill>
                <a:srgbClr val="595959"/>
              </a:solidFill>
              <a:latin typeface="Arial" panose="020B0604020202020204" pitchFamily="34" charset="0"/>
              <a:ea typeface="Lato"/>
              <a:cs typeface="Arial" panose="020B0604020202020204" pitchFamily="34" charset="0"/>
              <a:sym typeface="Lato"/>
            </a:endParaRPr>
          </a:p>
          <a:p>
            <a:pPr marL="514350" marR="0" lvl="0" indent="-514350" algn="l" rtl="0">
              <a:lnSpc>
                <a:spcPct val="100000"/>
              </a:lnSpc>
              <a:spcBef>
                <a:spcPts val="1200"/>
              </a:spcBef>
              <a:spcAft>
                <a:spcPts val="600"/>
              </a:spcAft>
              <a:buClr>
                <a:srgbClr val="595959"/>
              </a:buClr>
              <a:buSzPct val="100000"/>
              <a:buFont typeface="Calibri"/>
              <a:buAutoNum type="arabicPeriod" startAt="5"/>
            </a:pPr>
            <a:r>
              <a:rPr lang="en-US" sz="3000" b="0" i="0" u="none" strike="noStrike" cap="none" dirty="0">
                <a:solidFill>
                  <a:srgbClr val="595959"/>
                </a:solidFill>
                <a:latin typeface="Arial" panose="020B0604020202020204" pitchFamily="34" charset="0"/>
                <a:ea typeface="Lato"/>
                <a:cs typeface="Arial" panose="020B0604020202020204" pitchFamily="34" charset="0"/>
                <a:sym typeface="Lato"/>
              </a:rPr>
              <a:t>What do you see? How dirty is your tape compared to that of other groups?  </a:t>
            </a:r>
            <a:endParaRPr sz="1400" b="0" i="0" u="none" strike="noStrike" cap="none" dirty="0">
              <a:solidFill>
                <a:srgbClr val="000000"/>
              </a:solidFill>
              <a:latin typeface="Arial" panose="020B0604020202020204" pitchFamily="34" charset="0"/>
              <a:cs typeface="Arial" panose="020B0604020202020204" pitchFamily="34" charset="0"/>
              <a:sym typeface="Arial"/>
            </a:endParaRPr>
          </a:p>
        </p:txBody>
      </p:sp>
      <p:grpSp>
        <p:nvGrpSpPr>
          <p:cNvPr id="215" name="Google Shape;215;p23"/>
          <p:cNvGrpSpPr/>
          <p:nvPr/>
        </p:nvGrpSpPr>
        <p:grpSpPr>
          <a:xfrm>
            <a:off x="7162796" y="2796209"/>
            <a:ext cx="43185" cy="542189"/>
            <a:chOff x="7162796" y="2796209"/>
            <a:chExt cx="43185" cy="542189"/>
          </a:xfrm>
        </p:grpSpPr>
        <p:grpSp>
          <p:nvGrpSpPr>
            <p:cNvPr id="216" name="Google Shape;216;p23"/>
            <p:cNvGrpSpPr/>
            <p:nvPr/>
          </p:nvGrpSpPr>
          <p:grpSpPr>
            <a:xfrm>
              <a:off x="7162799" y="2796209"/>
              <a:ext cx="43182" cy="61622"/>
              <a:chOff x="7162799" y="2796209"/>
              <a:chExt cx="43182" cy="61622"/>
            </a:xfrm>
          </p:grpSpPr>
          <p:cxnSp>
            <p:nvCxnSpPr>
              <p:cNvPr id="217" name="Google Shape;217;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18" name="Google Shape;218;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19" name="Google Shape;219;p23"/>
            <p:cNvGrpSpPr/>
            <p:nvPr/>
          </p:nvGrpSpPr>
          <p:grpSpPr>
            <a:xfrm>
              <a:off x="7162799" y="2857830"/>
              <a:ext cx="43182" cy="61622"/>
              <a:chOff x="7162799" y="2796209"/>
              <a:chExt cx="43182" cy="61622"/>
            </a:xfrm>
          </p:grpSpPr>
          <p:cxnSp>
            <p:nvCxnSpPr>
              <p:cNvPr id="220" name="Google Shape;220;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21" name="Google Shape;221;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22" name="Google Shape;222;p23"/>
            <p:cNvGrpSpPr/>
            <p:nvPr/>
          </p:nvGrpSpPr>
          <p:grpSpPr>
            <a:xfrm>
              <a:off x="7162798" y="2917798"/>
              <a:ext cx="43182" cy="61622"/>
              <a:chOff x="7162799" y="2796209"/>
              <a:chExt cx="43182" cy="61622"/>
            </a:xfrm>
          </p:grpSpPr>
          <p:cxnSp>
            <p:nvCxnSpPr>
              <p:cNvPr id="223" name="Google Shape;223;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24" name="Google Shape;224;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25" name="Google Shape;225;p23"/>
            <p:cNvGrpSpPr/>
            <p:nvPr/>
          </p:nvGrpSpPr>
          <p:grpSpPr>
            <a:xfrm>
              <a:off x="7162799" y="2977765"/>
              <a:ext cx="43182" cy="61622"/>
              <a:chOff x="7162799" y="2796209"/>
              <a:chExt cx="43182" cy="61622"/>
            </a:xfrm>
          </p:grpSpPr>
          <p:cxnSp>
            <p:nvCxnSpPr>
              <p:cNvPr id="226" name="Google Shape;226;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27" name="Google Shape;227;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28" name="Google Shape;228;p23"/>
            <p:cNvGrpSpPr/>
            <p:nvPr/>
          </p:nvGrpSpPr>
          <p:grpSpPr>
            <a:xfrm>
              <a:off x="7162799" y="3037732"/>
              <a:ext cx="43182" cy="61622"/>
              <a:chOff x="7162799" y="2796209"/>
              <a:chExt cx="43182" cy="61622"/>
            </a:xfrm>
          </p:grpSpPr>
          <p:cxnSp>
            <p:nvCxnSpPr>
              <p:cNvPr id="229" name="Google Shape;229;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30" name="Google Shape;230;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31" name="Google Shape;231;p23"/>
            <p:cNvGrpSpPr/>
            <p:nvPr/>
          </p:nvGrpSpPr>
          <p:grpSpPr>
            <a:xfrm>
              <a:off x="7162797" y="3097699"/>
              <a:ext cx="43182" cy="61622"/>
              <a:chOff x="7162799" y="2796209"/>
              <a:chExt cx="43182" cy="61622"/>
            </a:xfrm>
          </p:grpSpPr>
          <p:cxnSp>
            <p:nvCxnSpPr>
              <p:cNvPr id="232" name="Google Shape;232;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33" name="Google Shape;233;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34" name="Google Shape;234;p23"/>
            <p:cNvGrpSpPr/>
            <p:nvPr/>
          </p:nvGrpSpPr>
          <p:grpSpPr>
            <a:xfrm>
              <a:off x="7162796" y="3156011"/>
              <a:ext cx="43182" cy="61622"/>
              <a:chOff x="7162799" y="2796209"/>
              <a:chExt cx="43182" cy="61622"/>
            </a:xfrm>
          </p:grpSpPr>
          <p:cxnSp>
            <p:nvCxnSpPr>
              <p:cNvPr id="235" name="Google Shape;235;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36" name="Google Shape;236;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37" name="Google Shape;237;p23"/>
            <p:cNvGrpSpPr/>
            <p:nvPr/>
          </p:nvGrpSpPr>
          <p:grpSpPr>
            <a:xfrm>
              <a:off x="7162799" y="3217633"/>
              <a:ext cx="43182" cy="61622"/>
              <a:chOff x="7162799" y="2796209"/>
              <a:chExt cx="43182" cy="61622"/>
            </a:xfrm>
          </p:grpSpPr>
          <p:cxnSp>
            <p:nvCxnSpPr>
              <p:cNvPr id="238" name="Google Shape;238;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39" name="Google Shape;239;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40" name="Google Shape;240;p23"/>
            <p:cNvGrpSpPr/>
            <p:nvPr/>
          </p:nvGrpSpPr>
          <p:grpSpPr>
            <a:xfrm>
              <a:off x="7162799" y="3276776"/>
              <a:ext cx="43182" cy="61622"/>
              <a:chOff x="7162799" y="2796209"/>
              <a:chExt cx="43182" cy="61622"/>
            </a:xfrm>
          </p:grpSpPr>
          <p:cxnSp>
            <p:nvCxnSpPr>
              <p:cNvPr id="241" name="Google Shape;241;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42" name="Google Shape;242;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grpSp>
        <p:nvGrpSpPr>
          <p:cNvPr id="243" name="Google Shape;243;p23"/>
          <p:cNvGrpSpPr/>
          <p:nvPr/>
        </p:nvGrpSpPr>
        <p:grpSpPr>
          <a:xfrm rot="10800000">
            <a:off x="9125073" y="2799418"/>
            <a:ext cx="43185" cy="542189"/>
            <a:chOff x="7162796" y="2796209"/>
            <a:chExt cx="43185" cy="542189"/>
          </a:xfrm>
        </p:grpSpPr>
        <p:grpSp>
          <p:nvGrpSpPr>
            <p:cNvPr id="244" name="Google Shape;244;p23"/>
            <p:cNvGrpSpPr/>
            <p:nvPr/>
          </p:nvGrpSpPr>
          <p:grpSpPr>
            <a:xfrm>
              <a:off x="7162799" y="2796209"/>
              <a:ext cx="43182" cy="61622"/>
              <a:chOff x="7162799" y="2796209"/>
              <a:chExt cx="43182" cy="61622"/>
            </a:xfrm>
          </p:grpSpPr>
          <p:cxnSp>
            <p:nvCxnSpPr>
              <p:cNvPr id="245" name="Google Shape;245;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46" name="Google Shape;246;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47" name="Google Shape;247;p23"/>
            <p:cNvGrpSpPr/>
            <p:nvPr/>
          </p:nvGrpSpPr>
          <p:grpSpPr>
            <a:xfrm>
              <a:off x="7162799" y="2857830"/>
              <a:ext cx="43182" cy="61622"/>
              <a:chOff x="7162799" y="2796209"/>
              <a:chExt cx="43182" cy="61622"/>
            </a:xfrm>
          </p:grpSpPr>
          <p:cxnSp>
            <p:nvCxnSpPr>
              <p:cNvPr id="248" name="Google Shape;248;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49" name="Google Shape;249;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50" name="Google Shape;250;p23"/>
            <p:cNvGrpSpPr/>
            <p:nvPr/>
          </p:nvGrpSpPr>
          <p:grpSpPr>
            <a:xfrm>
              <a:off x="7162798" y="2917798"/>
              <a:ext cx="43182" cy="61622"/>
              <a:chOff x="7162799" y="2796209"/>
              <a:chExt cx="43182" cy="61622"/>
            </a:xfrm>
          </p:grpSpPr>
          <p:cxnSp>
            <p:nvCxnSpPr>
              <p:cNvPr id="251" name="Google Shape;251;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52" name="Google Shape;252;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53" name="Google Shape;253;p23"/>
            <p:cNvGrpSpPr/>
            <p:nvPr/>
          </p:nvGrpSpPr>
          <p:grpSpPr>
            <a:xfrm>
              <a:off x="7162799" y="2977765"/>
              <a:ext cx="43182" cy="61622"/>
              <a:chOff x="7162799" y="2796209"/>
              <a:chExt cx="43182" cy="61622"/>
            </a:xfrm>
          </p:grpSpPr>
          <p:cxnSp>
            <p:nvCxnSpPr>
              <p:cNvPr id="254" name="Google Shape;254;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55" name="Google Shape;255;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56" name="Google Shape;256;p23"/>
            <p:cNvGrpSpPr/>
            <p:nvPr/>
          </p:nvGrpSpPr>
          <p:grpSpPr>
            <a:xfrm>
              <a:off x="7162799" y="3037732"/>
              <a:ext cx="43182" cy="61622"/>
              <a:chOff x="7162799" y="2796209"/>
              <a:chExt cx="43182" cy="61622"/>
            </a:xfrm>
          </p:grpSpPr>
          <p:cxnSp>
            <p:nvCxnSpPr>
              <p:cNvPr id="257" name="Google Shape;257;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58" name="Google Shape;258;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59" name="Google Shape;259;p23"/>
            <p:cNvGrpSpPr/>
            <p:nvPr/>
          </p:nvGrpSpPr>
          <p:grpSpPr>
            <a:xfrm>
              <a:off x="7162797" y="3097699"/>
              <a:ext cx="43182" cy="61622"/>
              <a:chOff x="7162799" y="2796209"/>
              <a:chExt cx="43182" cy="61622"/>
            </a:xfrm>
          </p:grpSpPr>
          <p:cxnSp>
            <p:nvCxnSpPr>
              <p:cNvPr id="260" name="Google Shape;260;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61" name="Google Shape;261;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62" name="Google Shape;262;p23"/>
            <p:cNvGrpSpPr/>
            <p:nvPr/>
          </p:nvGrpSpPr>
          <p:grpSpPr>
            <a:xfrm>
              <a:off x="7162796" y="3156011"/>
              <a:ext cx="43182" cy="61622"/>
              <a:chOff x="7162799" y="2796209"/>
              <a:chExt cx="43182" cy="61622"/>
            </a:xfrm>
          </p:grpSpPr>
          <p:cxnSp>
            <p:nvCxnSpPr>
              <p:cNvPr id="263" name="Google Shape;263;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64" name="Google Shape;264;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65" name="Google Shape;265;p23"/>
            <p:cNvGrpSpPr/>
            <p:nvPr/>
          </p:nvGrpSpPr>
          <p:grpSpPr>
            <a:xfrm>
              <a:off x="7162799" y="3217633"/>
              <a:ext cx="43182" cy="61622"/>
              <a:chOff x="7162799" y="2796209"/>
              <a:chExt cx="43182" cy="61622"/>
            </a:xfrm>
          </p:grpSpPr>
          <p:cxnSp>
            <p:nvCxnSpPr>
              <p:cNvPr id="266" name="Google Shape;266;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67" name="Google Shape;267;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nvGrpSpPr>
            <p:cNvPr id="268" name="Google Shape;268;p23"/>
            <p:cNvGrpSpPr/>
            <p:nvPr/>
          </p:nvGrpSpPr>
          <p:grpSpPr>
            <a:xfrm>
              <a:off x="7162799" y="3276776"/>
              <a:ext cx="43182" cy="61622"/>
              <a:chOff x="7162799" y="2796209"/>
              <a:chExt cx="43182" cy="61622"/>
            </a:xfrm>
          </p:grpSpPr>
          <p:cxnSp>
            <p:nvCxnSpPr>
              <p:cNvPr id="269" name="Google Shape;269;p23"/>
              <p:cNvCxnSpPr/>
              <p:nvPr/>
            </p:nvCxnSpPr>
            <p:spPr>
              <a:xfrm>
                <a:off x="7162799" y="2796209"/>
                <a:ext cx="43181" cy="30811"/>
              </a:xfrm>
              <a:prstGeom prst="straightConnector1">
                <a:avLst/>
              </a:prstGeom>
              <a:noFill/>
              <a:ln w="9525" cap="flat" cmpd="sng">
                <a:solidFill>
                  <a:srgbClr val="3A3838"/>
                </a:solidFill>
                <a:prstDash val="solid"/>
                <a:miter lim="800000"/>
                <a:headEnd type="none" w="sm" len="sm"/>
                <a:tailEnd type="none" w="sm" len="sm"/>
              </a:ln>
            </p:spPr>
          </p:cxnSp>
          <p:cxnSp>
            <p:nvCxnSpPr>
              <p:cNvPr id="270" name="Google Shape;270;p23"/>
              <p:cNvCxnSpPr/>
              <p:nvPr/>
            </p:nvCxnSpPr>
            <p:spPr>
              <a:xfrm flipH="1">
                <a:off x="7162799" y="2827020"/>
                <a:ext cx="43182" cy="30811"/>
              </a:xfrm>
              <a:prstGeom prst="straightConnector1">
                <a:avLst/>
              </a:prstGeom>
              <a:noFill/>
              <a:ln w="9525" cap="flat" cmpd="sng">
                <a:solidFill>
                  <a:srgbClr val="3A3838"/>
                </a:solidFill>
                <a:prstDash val="solid"/>
                <a:miter lim="800000"/>
                <a:headEnd type="none" w="sm" len="sm"/>
                <a:tailEnd type="none" w="sm" len="sm"/>
              </a:ln>
            </p:spPr>
          </p:cxnSp>
        </p:grpSp>
      </p:grpSp>
      <p:cxnSp>
        <p:nvCxnSpPr>
          <p:cNvPr id="271" name="Google Shape;271;p23"/>
          <p:cNvCxnSpPr/>
          <p:nvPr/>
        </p:nvCxnSpPr>
        <p:spPr>
          <a:xfrm>
            <a:off x="7162799" y="2796209"/>
            <a:ext cx="2001078" cy="0"/>
          </a:xfrm>
          <a:prstGeom prst="straightConnector1">
            <a:avLst/>
          </a:prstGeom>
          <a:noFill/>
          <a:ln w="9525" cap="flat" cmpd="sng">
            <a:solidFill>
              <a:srgbClr val="3A3838"/>
            </a:solidFill>
            <a:prstDash val="solid"/>
            <a:miter lim="800000"/>
            <a:headEnd type="none" w="sm" len="sm"/>
            <a:tailEnd type="none" w="sm" len="sm"/>
          </a:ln>
        </p:spPr>
      </p:cxnSp>
      <p:cxnSp>
        <p:nvCxnSpPr>
          <p:cNvPr id="272" name="Google Shape;272;p23"/>
          <p:cNvCxnSpPr/>
          <p:nvPr/>
        </p:nvCxnSpPr>
        <p:spPr>
          <a:xfrm>
            <a:off x="7162799" y="3337653"/>
            <a:ext cx="2001078" cy="0"/>
          </a:xfrm>
          <a:prstGeom prst="straightConnector1">
            <a:avLst/>
          </a:prstGeom>
          <a:noFill/>
          <a:ln w="9525" cap="flat" cmpd="sng">
            <a:solidFill>
              <a:srgbClr val="3A3838"/>
            </a:solidFill>
            <a:prstDash val="solid"/>
            <a:miter lim="800000"/>
            <a:headEnd type="none" w="sm" len="sm"/>
            <a:tailEnd type="none" w="sm" len="sm"/>
          </a:ln>
        </p:spPr>
      </p:cxnSp>
      <p:grpSp>
        <p:nvGrpSpPr>
          <p:cNvPr id="273" name="Google Shape;273;p23"/>
          <p:cNvGrpSpPr/>
          <p:nvPr/>
        </p:nvGrpSpPr>
        <p:grpSpPr>
          <a:xfrm>
            <a:off x="7162794" y="2123260"/>
            <a:ext cx="4996428" cy="3806342"/>
            <a:chOff x="6546572" y="2222574"/>
            <a:chExt cx="4996428" cy="3806342"/>
          </a:xfrm>
        </p:grpSpPr>
        <p:sp>
          <p:nvSpPr>
            <p:cNvPr id="274" name="Google Shape;274;p23"/>
            <p:cNvSpPr/>
            <p:nvPr/>
          </p:nvSpPr>
          <p:spPr>
            <a:xfrm>
              <a:off x="6546572" y="2222574"/>
              <a:ext cx="3233531" cy="3806342"/>
            </a:xfrm>
            <a:prstGeom prst="rect">
              <a:avLst/>
            </a:prstGeom>
            <a:solidFill>
              <a:schemeClr val="lt1"/>
            </a:solidFill>
            <a:ln w="12700" cap="flat" cmpd="sng">
              <a:solidFill>
                <a:schemeClr val="dk1"/>
              </a:solid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75" name="Google Shape;275;p23"/>
            <p:cNvSpPr/>
            <p:nvPr/>
          </p:nvSpPr>
          <p:spPr>
            <a:xfrm>
              <a:off x="7205977" y="2796209"/>
              <a:ext cx="1919100" cy="537488"/>
            </a:xfrm>
            <a:prstGeom prst="rect">
              <a:avLst/>
            </a:prstGeom>
            <a:solidFill>
              <a:schemeClr val="lt2"/>
            </a:solidFill>
            <a:ln w="3175">
              <a:solidFill>
                <a:schemeClr val="tx2">
                  <a:lumMod val="90000"/>
                </a:schemeClr>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00"/>
                <a:buFont typeface="Arial"/>
                <a:buNone/>
              </a:pPr>
              <a:endParaRPr sz="6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76" name="Google Shape;276;p23"/>
            <p:cNvSpPr txBox="1"/>
            <p:nvPr/>
          </p:nvSpPr>
          <p:spPr>
            <a:xfrm>
              <a:off x="7289540" y="3486298"/>
              <a:ext cx="1747594"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solidFill>
                    <a:schemeClr val="dk1"/>
                  </a:solidFill>
                  <a:latin typeface="Arial" panose="020B0604020202020204" pitchFamily="34" charset="0"/>
                  <a:ea typeface="Calibri"/>
                  <a:cs typeface="Arial" panose="020B0604020202020204" pitchFamily="34" charset="0"/>
                  <a:sym typeface="Calibri"/>
                </a:rPr>
                <a:t>Location:</a:t>
              </a:r>
              <a:endParaRPr sz="14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ourier New" panose="02070309020205020404" pitchFamily="49" charset="0"/>
                  <a:ea typeface="Dancing Script"/>
                  <a:cs typeface="Courier New" panose="02070309020205020404" pitchFamily="49" charset="0"/>
                  <a:sym typeface="Dancing Script"/>
                </a:rPr>
                <a:t>Playground</a:t>
              </a:r>
              <a:endParaRPr sz="1400" b="0" i="0" u="none" strike="noStrike" cap="none" dirty="0">
                <a:solidFill>
                  <a:srgbClr val="000000"/>
                </a:solidFill>
                <a:latin typeface="Courier New" panose="02070309020205020404" pitchFamily="49" charset="0"/>
                <a:cs typeface="Courier New" panose="02070309020205020404" pitchFamily="49" charset="0"/>
                <a:sym typeface="Arial"/>
              </a:endParaRPr>
            </a:p>
          </p:txBody>
        </p:sp>
        <p:cxnSp>
          <p:nvCxnSpPr>
            <p:cNvPr id="277" name="Google Shape;277;p23"/>
            <p:cNvCxnSpPr/>
            <p:nvPr/>
          </p:nvCxnSpPr>
          <p:spPr>
            <a:xfrm flipH="1">
              <a:off x="9276080" y="2590800"/>
              <a:ext cx="1341120" cy="446932"/>
            </a:xfrm>
            <a:prstGeom prst="straightConnector1">
              <a:avLst/>
            </a:prstGeom>
            <a:noFill/>
            <a:ln w="38100" cap="flat" cmpd="sng">
              <a:solidFill>
                <a:schemeClr val="accent2"/>
              </a:solidFill>
              <a:prstDash val="solid"/>
              <a:miter lim="800000"/>
              <a:headEnd type="none" w="sm" len="sm"/>
              <a:tailEnd type="triangle" w="med" len="med"/>
            </a:ln>
          </p:spPr>
        </p:cxnSp>
        <p:sp>
          <p:nvSpPr>
            <p:cNvPr id="278" name="Google Shape;278;p23"/>
            <p:cNvSpPr txBox="1"/>
            <p:nvPr/>
          </p:nvSpPr>
          <p:spPr>
            <a:xfrm>
              <a:off x="10650888" y="2334544"/>
              <a:ext cx="89211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chemeClr val="accent2"/>
                  </a:solidFill>
                  <a:latin typeface="Arial" panose="020B0604020202020204" pitchFamily="34" charset="0"/>
                  <a:ea typeface="Calibri"/>
                  <a:cs typeface="Arial" panose="020B0604020202020204" pitchFamily="34" charset="0"/>
                  <a:sym typeface="Calibri"/>
                </a:rPr>
                <a:t>Tape</a:t>
              </a:r>
              <a:endParaRPr sz="14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24"/>
          <p:cNvSpPr txBox="1">
            <a:spLocks noGrp="1"/>
          </p:cNvSpPr>
          <p:nvPr>
            <p:ph type="title" idx="4294967295"/>
          </p:nvPr>
        </p:nvSpPr>
        <p:spPr>
          <a:xfrm>
            <a:off x="632460" y="661470"/>
            <a:ext cx="110490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What is Air Pollution? </a:t>
            </a:r>
            <a:endParaRPr dirty="0">
              <a:solidFill>
                <a:srgbClr val="1B75BC"/>
              </a:solidFill>
              <a:latin typeface="Arial" panose="020B0604020202020204" pitchFamily="34" charset="0"/>
              <a:cs typeface="Arial" panose="020B0604020202020204" pitchFamily="34" charset="0"/>
            </a:endParaRPr>
          </a:p>
        </p:txBody>
      </p:sp>
      <p:pic>
        <p:nvPicPr>
          <p:cNvPr id="287" name="Google Shape;287;p24" descr="A cartoon of a child with smoke coming out of his head&#10;&#10;Description automatically generated with low confidence">
            <a:hlinkClick r:id="rId3"/>
          </p:cNvPr>
          <p:cNvPicPr preferRelativeResize="0"/>
          <p:nvPr/>
        </p:nvPicPr>
        <p:blipFill rotWithShape="1">
          <a:blip r:embed="rId4">
            <a:alphaModFix/>
          </a:blip>
          <a:srcRect/>
          <a:stretch/>
        </p:blipFill>
        <p:spPr>
          <a:xfrm>
            <a:off x="2467407" y="1738683"/>
            <a:ext cx="7257185" cy="4081191"/>
          </a:xfrm>
          <a:prstGeom prst="rect">
            <a:avLst/>
          </a:prstGeom>
          <a:noFill/>
          <a:ln>
            <a:noFill/>
          </a:ln>
          <a:effectLst>
            <a:outerShdw blurRad="50800" dist="38100" dir="2700000" algn="tl" rotWithShape="0">
              <a:prstClr val="black">
                <a:alpha val="40000"/>
              </a:prstClr>
            </a:outerShdw>
          </a:effectLst>
        </p:spPr>
      </p:pic>
      <p:sp>
        <p:nvSpPr>
          <p:cNvPr id="288" name="Google Shape;288;p24"/>
          <p:cNvSpPr txBox="1"/>
          <p:nvPr/>
        </p:nvSpPr>
        <p:spPr>
          <a:xfrm>
            <a:off x="3049002" y="5931854"/>
            <a:ext cx="609399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u="sng" strike="noStrike" cap="none" dirty="0">
                <a:solidFill>
                  <a:srgbClr val="0000FF"/>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https://www.youtube.com/watch?v=t7Q7y_xjR5E</a:t>
            </a: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5"/>
          <p:cNvSpPr txBox="1">
            <a:spLocks noGrp="1"/>
          </p:cNvSpPr>
          <p:nvPr>
            <p:ph type="title" idx="4294967295"/>
          </p:nvPr>
        </p:nvSpPr>
        <p:spPr>
          <a:xfrm>
            <a:off x="605790" y="654296"/>
            <a:ext cx="11064240" cy="131921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595959"/>
              </a:buClr>
              <a:buSzPts val="4400"/>
              <a:buFont typeface="Lato Black"/>
              <a:buNone/>
            </a:pPr>
            <a:r>
              <a:rPr lang="en-US" sz="4400" b="1" dirty="0">
                <a:solidFill>
                  <a:srgbClr val="1B75BC"/>
                </a:solidFill>
                <a:latin typeface="Arial" panose="020B0604020202020204" pitchFamily="34" charset="0"/>
                <a:ea typeface="Lato Black"/>
                <a:cs typeface="Arial" panose="020B0604020202020204" pitchFamily="34" charset="0"/>
                <a:sym typeface="Lato Black"/>
              </a:rPr>
              <a:t>Causes of Air Pollution</a:t>
            </a:r>
            <a:endParaRPr b="1" dirty="0">
              <a:solidFill>
                <a:srgbClr val="1B75BC"/>
              </a:solidFill>
              <a:latin typeface="Arial" panose="020B0604020202020204" pitchFamily="34" charset="0"/>
              <a:cs typeface="Arial" panose="020B0604020202020204" pitchFamily="34" charset="0"/>
            </a:endParaRPr>
          </a:p>
        </p:txBody>
      </p:sp>
      <p:pic>
        <p:nvPicPr>
          <p:cNvPr id="303" name="Google Shape;303;p25" descr="Smoke from factory"/>
          <p:cNvPicPr preferRelativeResize="0"/>
          <p:nvPr/>
        </p:nvPicPr>
        <p:blipFill rotWithShape="1">
          <a:blip r:embed="rId3" cstate="screen">
            <a:alphaModFix/>
            <a:extLst>
              <a:ext uri="{28A0092B-C50C-407E-A947-70E740481C1C}">
                <a14:useLocalDpi xmlns:a14="http://schemas.microsoft.com/office/drawing/2010/main"/>
              </a:ext>
            </a:extLst>
          </a:blip>
          <a:srcRect l="-124" b="-1"/>
          <a:stretch>
            <a:fillRect/>
          </a:stretch>
        </p:blipFill>
        <p:spPr>
          <a:xfrm>
            <a:off x="2209800" y="1973509"/>
            <a:ext cx="7772400" cy="4046925"/>
          </a:xfrm>
          <a:prstGeom prst="roundRect">
            <a:avLst>
              <a:gd name="adj" fmla="val 0"/>
            </a:avLst>
          </a:prstGeom>
          <a:ln>
            <a:noFill/>
          </a:ln>
          <a:effectLst/>
          <a:scene3d>
            <a:camera prst="orthographicFront"/>
            <a:lightRig rig="contrasting" dir="t">
              <a:rot lat="0" lon="0" rev="4200000"/>
            </a:lightRig>
          </a:scene3d>
          <a:sp3d prstMaterial="plastic">
            <a:contourClr>
              <a:srgbClr val="969696"/>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6"/>
          <p:cNvSpPr txBox="1">
            <a:spLocks noGrp="1"/>
          </p:cNvSpPr>
          <p:nvPr>
            <p:ph type="title" idx="4294967295"/>
          </p:nvPr>
        </p:nvSpPr>
        <p:spPr>
          <a:xfrm>
            <a:off x="622482" y="639583"/>
            <a:ext cx="11058978" cy="109777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Examples of Air Pollution</a:t>
            </a:r>
            <a:endParaRPr b="1" dirty="0">
              <a:solidFill>
                <a:srgbClr val="1B75BC"/>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35C3C999-FA09-2EB7-3C7B-966ED66BF524}"/>
              </a:ext>
            </a:extLst>
          </p:cNvPr>
          <p:cNvGrpSpPr/>
          <p:nvPr/>
        </p:nvGrpSpPr>
        <p:grpSpPr>
          <a:xfrm>
            <a:off x="2603653" y="1737360"/>
            <a:ext cx="6984694" cy="4564968"/>
            <a:chOff x="2479377" y="1541621"/>
            <a:chExt cx="7214233" cy="4714987"/>
          </a:xfrm>
        </p:grpSpPr>
        <p:pic>
          <p:nvPicPr>
            <p:cNvPr id="313" name="Google Shape;313;p26" title="AdobeStock_419079940.jpeg"/>
            <p:cNvPicPr preferRelativeResize="0"/>
            <p:nvPr/>
          </p:nvPicPr>
          <p:blipFill rotWithShape="1">
            <a:blip r:embed="rId3" cstate="screen">
              <a:alphaModFix/>
              <a:extLst>
                <a:ext uri="{28A0092B-C50C-407E-A947-70E740481C1C}">
                  <a14:useLocalDpi xmlns:a14="http://schemas.microsoft.com/office/drawing/2010/main"/>
                </a:ext>
              </a:extLst>
            </a:blip>
            <a:srcRect/>
            <a:stretch>
              <a:fillRect/>
            </a:stretch>
          </p:blipFill>
          <p:spPr>
            <a:xfrm>
              <a:off x="2479377" y="1541621"/>
              <a:ext cx="3540459" cy="2295234"/>
            </a:xfrm>
            <a:prstGeom prst="rect">
              <a:avLst/>
            </a:prstGeom>
            <a:noFill/>
            <a:ln>
              <a:noFill/>
            </a:ln>
          </p:spPr>
        </p:pic>
        <p:pic>
          <p:nvPicPr>
            <p:cNvPr id="312" name="Google Shape;312;p26"/>
            <p:cNvPicPr preferRelativeResize="0"/>
            <p:nvPr/>
          </p:nvPicPr>
          <p:blipFill rotWithShape="1">
            <a:blip r:embed="rId4" cstate="screen">
              <a:alphaModFix/>
              <a:extLst>
                <a:ext uri="{28A0092B-C50C-407E-A947-70E740481C1C}">
                  <a14:useLocalDpi xmlns:a14="http://schemas.microsoft.com/office/drawing/2010/main"/>
                </a:ext>
              </a:extLst>
            </a:blip>
            <a:srcRect/>
            <a:stretch>
              <a:fillRect/>
            </a:stretch>
          </p:blipFill>
          <p:spPr>
            <a:xfrm>
              <a:off x="6153150" y="1542059"/>
              <a:ext cx="3540459" cy="2294796"/>
            </a:xfrm>
            <a:prstGeom prst="rect">
              <a:avLst/>
            </a:prstGeom>
            <a:noFill/>
            <a:ln>
              <a:noFill/>
            </a:ln>
          </p:spPr>
        </p:pic>
        <p:pic>
          <p:nvPicPr>
            <p:cNvPr id="314" name="Google Shape;314;p26" title="AdobeStock_246771088.jpeg"/>
            <p:cNvPicPr preferRelativeResize="0"/>
            <p:nvPr/>
          </p:nvPicPr>
          <p:blipFill rotWithShape="1">
            <a:blip r:embed="rId5" cstate="screen">
              <a:alphaModFix/>
              <a:extLst>
                <a:ext uri="{28A0092B-C50C-407E-A947-70E740481C1C}">
                  <a14:useLocalDpi xmlns:a14="http://schemas.microsoft.com/office/drawing/2010/main"/>
                </a:ext>
              </a:extLst>
            </a:blip>
            <a:srcRect/>
            <a:stretch>
              <a:fillRect/>
            </a:stretch>
          </p:blipFill>
          <p:spPr>
            <a:xfrm>
              <a:off x="2479378" y="3961373"/>
              <a:ext cx="3540458" cy="2295235"/>
            </a:xfrm>
            <a:prstGeom prst="rect">
              <a:avLst/>
            </a:prstGeom>
            <a:noFill/>
            <a:ln>
              <a:noFill/>
            </a:ln>
          </p:spPr>
        </p:pic>
        <p:pic>
          <p:nvPicPr>
            <p:cNvPr id="315" name="Google Shape;315;p26" title="AdobeStock_29227755.jpeg"/>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153151" y="3961812"/>
              <a:ext cx="3540459" cy="2294796"/>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7"/>
          <p:cNvSpPr txBox="1">
            <a:spLocks noGrp="1"/>
          </p:cNvSpPr>
          <p:nvPr>
            <p:ph type="title" idx="4294967295"/>
          </p:nvPr>
        </p:nvSpPr>
        <p:spPr>
          <a:xfrm>
            <a:off x="633912" y="661670"/>
            <a:ext cx="11047548" cy="106426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Solutions to Air Pollution</a:t>
            </a:r>
            <a:endParaRPr b="1" dirty="0">
              <a:solidFill>
                <a:srgbClr val="1B75BC"/>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2C66D2DF-D8F6-BD45-C735-BB4658CD4B1C}"/>
              </a:ext>
            </a:extLst>
          </p:cNvPr>
          <p:cNvGrpSpPr/>
          <p:nvPr/>
        </p:nvGrpSpPr>
        <p:grpSpPr>
          <a:xfrm>
            <a:off x="2602748" y="1725930"/>
            <a:ext cx="6986503" cy="4572969"/>
            <a:chOff x="2602748" y="1737360"/>
            <a:chExt cx="6986503" cy="4572969"/>
          </a:xfrm>
        </p:grpSpPr>
        <p:pic>
          <p:nvPicPr>
            <p:cNvPr id="324" name="Google Shape;324;p27" title="AdobeStock_766988281.jpe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160536" y="1737360"/>
              <a:ext cx="3428715" cy="2224010"/>
            </a:xfrm>
            <a:prstGeom prst="rect">
              <a:avLst/>
            </a:prstGeom>
            <a:noFill/>
            <a:ln>
              <a:noFill/>
            </a:ln>
          </p:spPr>
        </p:pic>
        <p:pic>
          <p:nvPicPr>
            <p:cNvPr id="325" name="Google Shape;325;p27" descr="A picture containing tree, outdoor, person, helmet&#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a:fillRect/>
            </a:stretch>
          </p:blipFill>
          <p:spPr>
            <a:xfrm>
              <a:off x="2602748" y="1737360"/>
              <a:ext cx="3428715" cy="2223291"/>
            </a:xfrm>
            <a:prstGeom prst="rect">
              <a:avLst/>
            </a:prstGeom>
            <a:noFill/>
            <a:ln>
              <a:noFill/>
            </a:ln>
          </p:spPr>
        </p:pic>
        <p:pic>
          <p:nvPicPr>
            <p:cNvPr id="326" name="Google Shape;326;p27" descr="A picture containing wall, person, indoo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a:fillRect/>
            </a:stretch>
          </p:blipFill>
          <p:spPr>
            <a:xfrm>
              <a:off x="2602748" y="4087038"/>
              <a:ext cx="3428715" cy="2223291"/>
            </a:xfrm>
            <a:prstGeom prst="rect">
              <a:avLst/>
            </a:prstGeom>
            <a:noFill/>
            <a:ln>
              <a:noFill/>
            </a:ln>
          </p:spPr>
        </p:pic>
        <p:pic>
          <p:nvPicPr>
            <p:cNvPr id="327" name="Google Shape;327;p27"/>
            <p:cNvPicPr preferRelativeResize="0"/>
            <p:nvPr/>
          </p:nvPicPr>
          <p:blipFill rotWithShape="1">
            <a:blip r:embed="rId6" cstate="screen">
              <a:alphaModFix/>
              <a:extLst>
                <a:ext uri="{28A0092B-C50C-407E-A947-70E740481C1C}">
                  <a14:useLocalDpi xmlns:a14="http://schemas.microsoft.com/office/drawing/2010/main"/>
                </a:ext>
              </a:extLst>
            </a:blip>
            <a:srcRect/>
            <a:stretch>
              <a:fillRect/>
            </a:stretch>
          </p:blipFill>
          <p:spPr>
            <a:xfrm>
              <a:off x="6160536" y="4087038"/>
              <a:ext cx="3428715" cy="2223291"/>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28"/>
          <p:cNvSpPr txBox="1">
            <a:spLocks noGrp="1"/>
          </p:cNvSpPr>
          <p:nvPr>
            <p:ph type="title" idx="4294967295"/>
          </p:nvPr>
        </p:nvSpPr>
        <p:spPr>
          <a:xfrm>
            <a:off x="568337" y="650240"/>
            <a:ext cx="11055325" cy="113342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595959"/>
              </a:buClr>
              <a:buSzPts val="3600"/>
              <a:buFont typeface="Lato Black"/>
              <a:buNone/>
            </a:pPr>
            <a:r>
              <a:rPr lang="en-US" b="1" dirty="0">
                <a:solidFill>
                  <a:srgbClr val="1B75BC"/>
                </a:solidFill>
                <a:latin typeface="Arial" panose="020B0604020202020204" pitchFamily="34" charset="0"/>
                <a:ea typeface="Lato Black"/>
                <a:cs typeface="Arial" panose="020B0604020202020204" pitchFamily="34" charset="0"/>
                <a:sym typeface="Lato Black"/>
              </a:rPr>
              <a:t>My Idea to Help</a:t>
            </a:r>
            <a:endParaRPr b="1" dirty="0">
              <a:solidFill>
                <a:srgbClr val="1B75BC"/>
              </a:solidFill>
              <a:latin typeface="Arial" panose="020B0604020202020204" pitchFamily="34" charset="0"/>
              <a:cs typeface="Arial" panose="020B0604020202020204" pitchFamily="34" charset="0"/>
            </a:endParaRPr>
          </a:p>
        </p:txBody>
      </p:sp>
      <p:pic>
        <p:nvPicPr>
          <p:cNvPr id="3" name="Picture 2" descr="Graphical user interface, text, application&#10;&#10;AI-generated content may be incorrect.">
            <a:extLst>
              <a:ext uri="{FF2B5EF4-FFF2-40B4-BE49-F238E27FC236}">
                <a16:creationId xmlns:a16="http://schemas.microsoft.com/office/drawing/2014/main" id="{3DA30E29-9EA0-ED44-2F11-1F9613A4AA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3347" y="1783662"/>
            <a:ext cx="5725304" cy="4424098"/>
          </a:xfrm>
          <a:prstGeom prst="rect">
            <a:avLst/>
          </a:prstGeom>
          <a:ln w="6350">
            <a:solidFill>
              <a:schemeClr val="tx2">
                <a:lumMod val="50000"/>
              </a:schemeClr>
            </a:solidFill>
          </a:ln>
          <a:effectLst>
            <a:outerShdw blurRad="50800" dist="38100" dir="2700000" algn="tl" rotWithShape="0">
              <a:prstClr val="black">
                <a:alpha val="40000"/>
              </a:prst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4"/>
          <p:cNvSpPr txBox="1">
            <a:spLocks noGrp="1"/>
          </p:cNvSpPr>
          <p:nvPr>
            <p:ph type="ctrTitle" idx="4294967295"/>
          </p:nvPr>
        </p:nvSpPr>
        <p:spPr>
          <a:xfrm>
            <a:off x="887562" y="1478471"/>
            <a:ext cx="10416876" cy="51411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595959"/>
              </a:buClr>
              <a:buSzPts val="2800"/>
              <a:buFont typeface="Lato"/>
              <a:buNone/>
            </a:pPr>
            <a:r>
              <a:rPr lang="en-US" sz="4200" b="1" i="0" u="none" strike="noStrike" cap="none" dirty="0">
                <a:solidFill>
                  <a:srgbClr val="1B75BC"/>
                </a:solidFill>
                <a:latin typeface="+mn-lt"/>
                <a:ea typeface="Lato"/>
                <a:cs typeface="Lato"/>
                <a:sym typeface="Lato"/>
              </a:rPr>
              <a:t>What do you know about air pollution? Where does it come from? </a:t>
            </a:r>
            <a:endParaRPr sz="4200" b="1" u="none" strike="noStrike" cap="none" dirty="0">
              <a:solidFill>
                <a:srgbClr val="1B75BC"/>
              </a:solidFill>
              <a:latin typeface="+mn-lt"/>
              <a:cs typeface="Arial" panose="020B0604020202020204" pitchFamily="34" charset="0"/>
              <a:sym typeface="Avenir"/>
            </a:endParaRPr>
          </a:p>
        </p:txBody>
      </p:sp>
      <p:pic>
        <p:nvPicPr>
          <p:cNvPr id="125" name="Google Shape;125;p14" descr="A picture containing building, sky, metropolitan area, city&#10;&#10;Description automatically generated"/>
          <p:cNvPicPr preferRelativeResize="0">
            <a:picLocks noGrp="1"/>
          </p:cNvPicPr>
          <p:nvPr>
            <p:ph type="body" idx="4294967295"/>
          </p:nvPr>
        </p:nvPicPr>
        <p:blipFill rotWithShape="1">
          <a:blip r:embed="rId3" cstate="screen">
            <a:alphaModFix/>
            <a:extLst>
              <a:ext uri="{28A0092B-C50C-407E-A947-70E740481C1C}">
                <a14:useLocalDpi xmlns:a14="http://schemas.microsoft.com/office/drawing/2010/main"/>
              </a:ext>
            </a:extLst>
          </a:blip>
          <a:srcRect/>
          <a:stretch>
            <a:fillRect/>
          </a:stretch>
        </p:blipFill>
        <p:spPr>
          <a:xfrm>
            <a:off x="481681" y="2624443"/>
            <a:ext cx="5518449" cy="3102900"/>
          </a:xfrm>
          <a:prstGeom prst="rect">
            <a:avLst/>
          </a:prstGeom>
          <a:noFill/>
          <a:ln>
            <a:noFill/>
          </a:ln>
        </p:spPr>
      </p:pic>
      <p:sp>
        <p:nvSpPr>
          <p:cNvPr id="126" name="Google Shape;126;p14"/>
          <p:cNvSpPr txBox="1"/>
          <p:nvPr/>
        </p:nvSpPr>
        <p:spPr>
          <a:xfrm>
            <a:off x="1524236" y="5961992"/>
            <a:ext cx="352916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u="none" strike="noStrike" cap="none" dirty="0">
                <a:solidFill>
                  <a:schemeClr val="lt1"/>
                </a:solidFill>
                <a:latin typeface="Arial" panose="020B0604020202020204" pitchFamily="34" charset="0"/>
                <a:ea typeface="Lato Black"/>
                <a:cs typeface="Arial" panose="020B0604020202020204" pitchFamily="34" charset="0"/>
                <a:sym typeface="Lato Black"/>
              </a:rPr>
              <a:t>Midtown Atlanta</a:t>
            </a:r>
            <a:endParaRPr sz="1400" b="0" i="0" u="none" strike="noStrike" cap="none" dirty="0">
              <a:solidFill>
                <a:srgbClr val="000000"/>
              </a:solidFill>
              <a:latin typeface="Arial"/>
              <a:ea typeface="Arial"/>
              <a:cs typeface="Arial"/>
              <a:sym typeface="Arial"/>
            </a:endParaRPr>
          </a:p>
        </p:txBody>
      </p:sp>
      <p:pic>
        <p:nvPicPr>
          <p:cNvPr id="128" name="Google Shape;128;p14" title="578218868_1140x641.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194727" y="2624443"/>
            <a:ext cx="5518449" cy="3102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5"/>
          <p:cNvSpPr txBox="1">
            <a:spLocks noGrp="1"/>
          </p:cNvSpPr>
          <p:nvPr>
            <p:ph type="body" idx="4294967295"/>
          </p:nvPr>
        </p:nvSpPr>
        <p:spPr>
          <a:xfrm>
            <a:off x="1466100" y="3102125"/>
            <a:ext cx="9259800" cy="67665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2800"/>
              <a:buNone/>
            </a:pPr>
            <a:r>
              <a:rPr lang="en-US" sz="4200" b="1" dirty="0">
                <a:solidFill>
                  <a:srgbClr val="1B75BC"/>
                </a:solidFill>
                <a:latin typeface="Arial" panose="020B0604020202020204" pitchFamily="34" charset="0"/>
                <a:ea typeface="Lato"/>
                <a:cs typeface="Arial" panose="020B0604020202020204" pitchFamily="34" charset="0"/>
                <a:sym typeface="Lato"/>
              </a:rPr>
              <a:t>Can you see air pollution?</a:t>
            </a:r>
            <a:endParaRPr sz="28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6"/>
          <p:cNvSpPr txBox="1">
            <a:spLocks noGrp="1"/>
          </p:cNvSpPr>
          <p:nvPr>
            <p:ph type="body" idx="4294967295"/>
          </p:nvPr>
        </p:nvSpPr>
        <p:spPr>
          <a:xfrm>
            <a:off x="0" y="2476006"/>
            <a:ext cx="12191999" cy="190598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2800"/>
              <a:buNone/>
            </a:pPr>
            <a:r>
              <a:rPr lang="en-US" sz="4200" b="1" dirty="0">
                <a:solidFill>
                  <a:srgbClr val="1B75BC"/>
                </a:solidFill>
                <a:latin typeface="+mj-lt"/>
                <a:ea typeface="Lato"/>
                <a:cs typeface="Lato"/>
                <a:sym typeface="Lato"/>
              </a:rPr>
              <a:t>When we look outside,</a:t>
            </a:r>
            <a:br>
              <a:rPr lang="en-US" sz="4200" b="1" dirty="0">
                <a:solidFill>
                  <a:srgbClr val="1B75BC"/>
                </a:solidFill>
                <a:latin typeface="+mj-lt"/>
                <a:ea typeface="Lato"/>
                <a:cs typeface="Lato"/>
                <a:sym typeface="Lato"/>
              </a:rPr>
            </a:br>
            <a:r>
              <a:rPr lang="en-US" sz="4200" b="1" dirty="0">
                <a:solidFill>
                  <a:srgbClr val="1B75BC"/>
                </a:solidFill>
                <a:latin typeface="+mj-lt"/>
                <a:ea typeface="Lato"/>
                <a:cs typeface="Lato"/>
                <a:sym typeface="Lato"/>
              </a:rPr>
              <a:t>the sky looks blue.</a:t>
            </a:r>
            <a:br>
              <a:rPr lang="en-US" sz="4200" b="1" dirty="0">
                <a:solidFill>
                  <a:srgbClr val="1B75BC"/>
                </a:solidFill>
                <a:latin typeface="+mj-lt"/>
                <a:ea typeface="Lato"/>
                <a:cs typeface="Lato"/>
                <a:sym typeface="Lato"/>
              </a:rPr>
            </a:br>
            <a:r>
              <a:rPr lang="en-US" sz="4200" b="1" dirty="0">
                <a:solidFill>
                  <a:srgbClr val="1B75BC"/>
                </a:solidFill>
                <a:latin typeface="+mj-lt"/>
                <a:ea typeface="Lato"/>
                <a:cs typeface="Lato"/>
                <a:sym typeface="Lato"/>
              </a:rPr>
              <a:t>So where is the dirty air?</a:t>
            </a:r>
            <a:endParaRPr sz="4200" b="1" dirty="0">
              <a:solidFill>
                <a:srgbClr val="1B75BC"/>
              </a:solidFill>
              <a:latin typeface="+mj-lt"/>
              <a:cs typeface="Arial" panose="020B0604020202020204" pitchFamily="34" charset="0"/>
            </a:endParaRPr>
          </a:p>
          <a:p>
            <a:pPr marL="685800" lvl="1" indent="-50800" algn="l" rtl="0">
              <a:lnSpc>
                <a:spcPct val="110000"/>
              </a:lnSpc>
              <a:spcBef>
                <a:spcPts val="1700"/>
              </a:spcBef>
              <a:spcAft>
                <a:spcPts val="0"/>
              </a:spcAft>
              <a:buClr>
                <a:srgbClr val="3A3838"/>
              </a:buClr>
              <a:buSzPts val="2800"/>
              <a:buNone/>
            </a:pPr>
            <a:endParaRPr sz="2800" dirty="0">
              <a:latin typeface="Arial" panose="020B0604020202020204" pitchFamily="34" charset="0"/>
              <a:cs typeface="Arial" panose="020B0604020202020204" pitchFamily="34" charset="0"/>
            </a:endParaRPr>
          </a:p>
        </p:txBody>
      </p:sp>
      <p:sp>
        <p:nvSpPr>
          <p:cNvPr id="145" name="Google Shape;145;p16"/>
          <p:cNvSpPr txBox="1"/>
          <p:nvPr/>
        </p:nvSpPr>
        <p:spPr>
          <a:xfrm>
            <a:off x="915673" y="637401"/>
            <a:ext cx="4840200" cy="789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7"/>
          <p:cNvSpPr txBox="1">
            <a:spLocks noGrp="1"/>
          </p:cNvSpPr>
          <p:nvPr>
            <p:ph type="body" idx="4294967295"/>
          </p:nvPr>
        </p:nvSpPr>
        <p:spPr>
          <a:xfrm>
            <a:off x="1466100" y="2692534"/>
            <a:ext cx="9259800" cy="1472932"/>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200"/>
              </a:spcBef>
              <a:spcAft>
                <a:spcPts val="0"/>
              </a:spcAft>
              <a:buSzPts val="2800"/>
              <a:buNone/>
            </a:pPr>
            <a:r>
              <a:rPr lang="en-US" sz="4200" b="1" dirty="0">
                <a:solidFill>
                  <a:srgbClr val="1B75BC"/>
                </a:solidFill>
                <a:latin typeface="+mn-lt"/>
                <a:ea typeface="Lato"/>
                <a:cs typeface="Lato"/>
                <a:sym typeface="Lato"/>
              </a:rPr>
              <a:t>Near our school, where might the air be clean or dirty?</a:t>
            </a:r>
            <a:endParaRPr sz="2800" b="1" dirty="0">
              <a:solidFill>
                <a:srgbClr val="1B75BC"/>
              </a:solidFill>
              <a:latin typeface="+mn-lt"/>
              <a:cs typeface="Arial" panose="020B0604020202020204" pitchFamily="34" charset="0"/>
            </a:endParaRPr>
          </a:p>
        </p:txBody>
      </p:sp>
      <p:sp>
        <p:nvSpPr>
          <p:cNvPr id="154" name="Google Shape;154;p17"/>
          <p:cNvSpPr txBox="1"/>
          <p:nvPr/>
        </p:nvSpPr>
        <p:spPr>
          <a:xfrm>
            <a:off x="915673" y="637401"/>
            <a:ext cx="4840200" cy="789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8"/>
          <p:cNvSpPr txBox="1">
            <a:spLocks noGrp="1"/>
          </p:cNvSpPr>
          <p:nvPr>
            <p:ph type="body" idx="4294967295"/>
          </p:nvPr>
        </p:nvSpPr>
        <p:spPr>
          <a:xfrm>
            <a:off x="1466100" y="2989664"/>
            <a:ext cx="9259800" cy="835944"/>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1200"/>
              </a:spcBef>
              <a:spcAft>
                <a:spcPts val="0"/>
              </a:spcAft>
              <a:buSzPts val="2800"/>
              <a:buNone/>
            </a:pPr>
            <a:r>
              <a:rPr lang="en-US" sz="4200" b="1" dirty="0">
                <a:solidFill>
                  <a:srgbClr val="1B75BC"/>
                </a:solidFill>
                <a:latin typeface="+mn-lt"/>
                <a:ea typeface="Lato"/>
                <a:cs typeface="Lato"/>
                <a:sym typeface="Lato"/>
              </a:rPr>
              <a:t>How might dirty air make us feel?</a:t>
            </a:r>
            <a:endParaRPr sz="4200" b="1" dirty="0">
              <a:solidFill>
                <a:srgbClr val="1B75BC"/>
              </a:solidFill>
              <a:latin typeface="+mn-lt"/>
              <a:cs typeface="Arial" panose="020B0604020202020204" pitchFamily="34" charset="0"/>
            </a:endParaRPr>
          </a:p>
        </p:txBody>
      </p:sp>
      <p:sp>
        <p:nvSpPr>
          <p:cNvPr id="163" name="Google Shape;163;p18"/>
          <p:cNvSpPr txBox="1"/>
          <p:nvPr/>
        </p:nvSpPr>
        <p:spPr>
          <a:xfrm>
            <a:off x="915673" y="637401"/>
            <a:ext cx="4840200" cy="789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9"/>
          <p:cNvSpPr txBox="1">
            <a:spLocks noGrp="1"/>
          </p:cNvSpPr>
          <p:nvPr>
            <p:ph type="body" idx="4294967295"/>
          </p:nvPr>
        </p:nvSpPr>
        <p:spPr>
          <a:xfrm>
            <a:off x="2454516" y="2670533"/>
            <a:ext cx="7282967" cy="1537912"/>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200"/>
              </a:spcBef>
              <a:spcAft>
                <a:spcPts val="0"/>
              </a:spcAft>
              <a:buSzPts val="2800"/>
              <a:buNone/>
            </a:pPr>
            <a:r>
              <a:rPr lang="en-US" sz="4200" b="1" dirty="0">
                <a:solidFill>
                  <a:srgbClr val="1B75BC"/>
                </a:solidFill>
                <a:latin typeface="Arial" panose="020B0604020202020204" pitchFamily="34" charset="0"/>
                <a:ea typeface="Lato"/>
                <a:cs typeface="Arial" panose="020B0604020202020204" pitchFamily="34" charset="0"/>
                <a:sym typeface="Lato"/>
              </a:rPr>
              <a:t>What could people do to keep the air clean?</a:t>
            </a:r>
            <a:endParaRPr sz="4200" b="1" dirty="0">
              <a:solidFill>
                <a:srgbClr val="1B75BC"/>
              </a:solidFill>
              <a:latin typeface="Arial" panose="020B0604020202020204" pitchFamily="34" charset="0"/>
              <a:cs typeface="Arial" panose="020B0604020202020204" pitchFamily="34" charset="0"/>
            </a:endParaRPr>
          </a:p>
          <a:p>
            <a:pPr marL="685800" lvl="1" indent="-50800" algn="l" rtl="0">
              <a:lnSpc>
                <a:spcPct val="110000"/>
              </a:lnSpc>
              <a:spcBef>
                <a:spcPts val="1700"/>
              </a:spcBef>
              <a:spcAft>
                <a:spcPts val="0"/>
              </a:spcAft>
              <a:buClr>
                <a:srgbClr val="3A3838"/>
              </a:buClr>
              <a:buSzPts val="2800"/>
              <a:buNone/>
            </a:pPr>
            <a:endParaRPr sz="2800" dirty="0">
              <a:latin typeface="Arial" panose="020B0604020202020204" pitchFamily="34" charset="0"/>
              <a:cs typeface="Arial" panose="020B0604020202020204" pitchFamily="34" charset="0"/>
            </a:endParaRPr>
          </a:p>
        </p:txBody>
      </p:sp>
      <p:sp>
        <p:nvSpPr>
          <p:cNvPr id="172" name="Google Shape;172;p19"/>
          <p:cNvSpPr txBox="1"/>
          <p:nvPr/>
        </p:nvSpPr>
        <p:spPr>
          <a:xfrm>
            <a:off x="915673" y="637401"/>
            <a:ext cx="4840200" cy="789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p20"/>
          <p:cNvSpPr txBox="1">
            <a:spLocks noGrp="1"/>
          </p:cNvSpPr>
          <p:nvPr>
            <p:ph type="title" idx="4294967295"/>
          </p:nvPr>
        </p:nvSpPr>
        <p:spPr>
          <a:xfrm>
            <a:off x="551146" y="645195"/>
            <a:ext cx="8975284"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Creating Air Pollution Testers</a:t>
            </a:r>
            <a:endParaRPr b="1" dirty="0">
              <a:solidFill>
                <a:srgbClr val="1B75BC"/>
              </a:solidFill>
              <a:latin typeface="Arial" panose="020B0604020202020204" pitchFamily="34" charset="0"/>
              <a:cs typeface="Arial" panose="020B0604020202020204" pitchFamily="34" charset="0"/>
            </a:endParaRPr>
          </a:p>
        </p:txBody>
      </p:sp>
      <p:sp>
        <p:nvSpPr>
          <p:cNvPr id="183" name="Google Shape;183;p20"/>
          <p:cNvSpPr txBox="1"/>
          <p:nvPr/>
        </p:nvSpPr>
        <p:spPr>
          <a:xfrm>
            <a:off x="551146" y="1977794"/>
            <a:ext cx="5917207" cy="3297944"/>
          </a:xfrm>
          <a:prstGeom prst="rect">
            <a:avLst/>
          </a:prstGeom>
          <a:noFill/>
          <a:ln>
            <a:noFill/>
          </a:ln>
        </p:spPr>
        <p:txBody>
          <a:bodyPr spcFirstLastPara="1" wrap="square" lIns="91425" tIns="45700" rIns="91425" bIns="45700" anchor="t" anchorCtr="0">
            <a:normAutofit/>
          </a:bodyPr>
          <a:lstStyle/>
          <a:p>
            <a:pPr marL="457200" marR="0" lvl="0" indent="-457200" algn="l" rtl="0">
              <a:lnSpc>
                <a:spcPct val="100000"/>
              </a:lnSpc>
              <a:spcBef>
                <a:spcPts val="0"/>
              </a:spcBef>
              <a:spcAft>
                <a:spcPts val="600"/>
              </a:spcAft>
              <a:buClr>
                <a:srgbClr val="595959"/>
              </a:buClr>
              <a:buSzPts val="3000"/>
              <a:buFont typeface="Calibri"/>
              <a:buAutoNum type="arabicPeriod"/>
            </a:pPr>
            <a:r>
              <a:rPr lang="en-US" sz="3200" b="0" i="0" u="none" strike="noStrike" cap="none" dirty="0">
                <a:solidFill>
                  <a:srgbClr val="595959"/>
                </a:solidFill>
                <a:latin typeface="Arial" panose="020B0604020202020204" pitchFamily="34" charset="0"/>
                <a:ea typeface="Lato"/>
                <a:cs typeface="Arial" panose="020B0604020202020204" pitchFamily="34" charset="0"/>
                <a:sym typeface="Lato"/>
              </a:rPr>
              <a:t>Wait for the teacher to give your group a milk carton and some doubled-sided tape. </a:t>
            </a:r>
            <a:endParaRPr sz="3200" b="0" i="0" u="none" strike="noStrike" cap="none" dirty="0">
              <a:solidFill>
                <a:srgbClr val="000000"/>
              </a:solidFill>
              <a:latin typeface="Arial" panose="020B0604020202020204" pitchFamily="34" charset="0"/>
              <a:cs typeface="Arial" panose="020B0604020202020204" pitchFamily="34" charset="0"/>
              <a:sym typeface="Arial"/>
            </a:endParaRPr>
          </a:p>
          <a:p>
            <a:pPr marL="457200" marR="0" lvl="0" indent="-457200" algn="l" rtl="0">
              <a:lnSpc>
                <a:spcPct val="100000"/>
              </a:lnSpc>
              <a:spcBef>
                <a:spcPts val="1200"/>
              </a:spcBef>
              <a:spcAft>
                <a:spcPts val="0"/>
              </a:spcAft>
              <a:buClr>
                <a:srgbClr val="595959"/>
              </a:buClr>
              <a:buSzPts val="3000"/>
              <a:buFont typeface="Calibri"/>
              <a:buAutoNum type="arabicPeriod"/>
            </a:pPr>
            <a:r>
              <a:rPr lang="en-US" sz="3200" b="0" i="0" u="none" strike="noStrike" cap="none" dirty="0">
                <a:solidFill>
                  <a:srgbClr val="595959"/>
                </a:solidFill>
                <a:latin typeface="Arial" panose="020B0604020202020204" pitchFamily="34" charset="0"/>
                <a:ea typeface="Lato"/>
                <a:cs typeface="Arial" panose="020B0604020202020204" pitchFamily="34" charset="0"/>
                <a:sym typeface="Lato"/>
              </a:rPr>
              <a:t>Wrap the tape around the sand-filled milk carton and make sure it’s on there tight!</a:t>
            </a:r>
            <a:endParaRPr sz="3200" b="0" i="0" u="none" strike="noStrike" cap="none" dirty="0">
              <a:solidFill>
                <a:srgbClr val="000000"/>
              </a:solidFill>
              <a:latin typeface="Arial" panose="020B0604020202020204" pitchFamily="34" charset="0"/>
              <a:cs typeface="Arial" panose="020B0604020202020204" pitchFamily="34" charset="0"/>
              <a:sym typeface="Arial"/>
            </a:endParaRPr>
          </a:p>
        </p:txBody>
      </p:sp>
      <p:pic>
        <p:nvPicPr>
          <p:cNvPr id="180" name="Google Shape;180;p20" descr="Logo&#10;&#10;Description automatically generated"/>
          <p:cNvPicPr preferRelativeResize="0"/>
          <p:nvPr/>
        </p:nvPicPr>
        <p:blipFill rotWithShape="1">
          <a:blip r:embed="rId3">
            <a:alphaModFix/>
          </a:blip>
          <a:srcRect/>
          <a:stretch/>
        </p:blipFill>
        <p:spPr>
          <a:xfrm>
            <a:off x="6643436" y="2558128"/>
            <a:ext cx="2732761" cy="3757547"/>
          </a:xfrm>
          <a:prstGeom prst="rect">
            <a:avLst/>
          </a:prstGeom>
          <a:noFill/>
          <a:ln>
            <a:noFill/>
          </a:ln>
        </p:spPr>
      </p:pic>
      <p:pic>
        <p:nvPicPr>
          <p:cNvPr id="182" name="Google Shape;182;p20" descr="A picture containing text, container, box&#10;&#10;Description automatically generated"/>
          <p:cNvPicPr preferRelativeResize="0">
            <a:picLocks noGrp="1"/>
          </p:cNvPicPr>
          <p:nvPr>
            <p:ph type="body" idx="4294967295"/>
          </p:nvPr>
        </p:nvPicPr>
        <p:blipFill rotWithShape="1">
          <a:blip r:embed="rId4">
            <a:alphaModFix/>
          </a:blip>
          <a:srcRect/>
          <a:stretch/>
        </p:blipFill>
        <p:spPr>
          <a:xfrm>
            <a:off x="8766856" y="1074637"/>
            <a:ext cx="2478087" cy="4201101"/>
          </a:xfrm>
          <a:prstGeom prst="rect">
            <a:avLst/>
          </a:prstGeom>
          <a:noFill/>
          <a:ln w="9525" cap="flat" cmpd="sng">
            <a:solidFill>
              <a:schemeClr val="lt1"/>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1"/>
          <p:cNvSpPr txBox="1">
            <a:spLocks noGrp="1"/>
          </p:cNvSpPr>
          <p:nvPr>
            <p:ph type="title" idx="4294967295"/>
          </p:nvPr>
        </p:nvSpPr>
        <p:spPr>
          <a:xfrm>
            <a:off x="604157" y="642049"/>
            <a:ext cx="8616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3600"/>
              <a:buFont typeface="Lato Black"/>
              <a:buNone/>
            </a:pPr>
            <a:r>
              <a:rPr lang="en-US" sz="3600" b="1" dirty="0">
                <a:solidFill>
                  <a:srgbClr val="1B75BC"/>
                </a:solidFill>
                <a:latin typeface="Arial" panose="020B0604020202020204" pitchFamily="34" charset="0"/>
                <a:ea typeface="Lato Black"/>
                <a:cs typeface="Arial" panose="020B0604020202020204" pitchFamily="34" charset="0"/>
                <a:sym typeface="Lato Black"/>
              </a:rPr>
              <a:t>Example of a Pollution Tester</a:t>
            </a:r>
            <a:endParaRPr b="1" dirty="0">
              <a:solidFill>
                <a:srgbClr val="1B75BC"/>
              </a:solidFill>
              <a:latin typeface="Arial" panose="020B0604020202020204" pitchFamily="34" charset="0"/>
              <a:cs typeface="Arial" panose="020B0604020202020204" pitchFamily="34" charset="0"/>
            </a:endParaRPr>
          </a:p>
        </p:txBody>
      </p:sp>
      <p:pic>
        <p:nvPicPr>
          <p:cNvPr id="192" name="Google Shape;192;p21" title="IMG_9673.jp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344023" y="1737360"/>
            <a:ext cx="3434954" cy="4579926"/>
          </a:xfrm>
          <a:prstGeom prst="rect">
            <a:avLst/>
          </a:prstGeom>
          <a:noFill/>
          <a:ln>
            <a:noFill/>
          </a:ln>
        </p:spPr>
      </p:pic>
      <p:pic>
        <p:nvPicPr>
          <p:cNvPr id="193" name="Google Shape;193;p21" title="IMG_9674.jp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413025" y="1737360"/>
            <a:ext cx="3434955" cy="4579932"/>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GCO">
      <a:dk1>
        <a:srgbClr val="000000"/>
      </a:dk1>
      <a:lt1>
        <a:srgbClr val="FFFFFF"/>
      </a:lt1>
      <a:dk2>
        <a:srgbClr val="44546A"/>
      </a:dk2>
      <a:lt2>
        <a:srgbClr val="E7E6E6"/>
      </a:lt2>
      <a:accent1>
        <a:srgbClr val="F15A29"/>
      </a:accent1>
      <a:accent2>
        <a:srgbClr val="1B75BC"/>
      </a:accent2>
      <a:accent3>
        <a:srgbClr val="8DC63F"/>
      </a:accent3>
      <a:accent4>
        <a:srgbClr val="FBAF3F"/>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1683890C53E8A4A89D14C73F2741E5B" ma:contentTypeVersion="12" ma:contentTypeDescription="Create a new document." ma:contentTypeScope="" ma:versionID="049a49ac000d183bd641512d7ad73963">
  <xsd:schema xmlns:xsd="http://www.w3.org/2001/XMLSchema" xmlns:xs="http://www.w3.org/2001/XMLSchema" xmlns:p="http://schemas.microsoft.com/office/2006/metadata/properties" xmlns:ns2="74dc3a40-890b-4f8b-b8ed-58aba020899a" xmlns:ns3="38eecb3b-80c0-4dca-901d-6db9fab07931" targetNamespace="http://schemas.microsoft.com/office/2006/metadata/properties" ma:root="true" ma:fieldsID="37d2ebc1042ee46c9bc3e2331199a2fc" ns2:_="" ns3:_="">
    <xsd:import namespace="74dc3a40-890b-4f8b-b8ed-58aba020899a"/>
    <xsd:import namespace="38eecb3b-80c0-4dca-901d-6db9fab079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dc3a40-890b-4f8b-b8ed-58aba020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28028b-1cc5-45ee-9164-1a2f8d0dcd5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eecb3b-80c0-4dca-901d-6db9fab079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4a4c814-a407-4dd0-8c26-d69325c30e52}" ma:internalName="TaxCatchAll" ma:showField="CatchAllData" ma:web="38eecb3b-80c0-4dca-901d-6db9fab07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4dc3a40-890b-4f8b-b8ed-58aba020899a">
      <Terms xmlns="http://schemas.microsoft.com/office/infopath/2007/PartnerControls"/>
    </lcf76f155ced4ddcb4097134ff3c332f>
    <TaxCatchAll xmlns="38eecb3b-80c0-4dca-901d-6db9fab079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FE98AB-3841-4F17-A357-F2D9A88025B6}"/>
</file>

<file path=customXml/itemProps2.xml><?xml version="1.0" encoding="utf-8"?>
<ds:datastoreItem xmlns:ds="http://schemas.openxmlformats.org/officeDocument/2006/customXml" ds:itemID="{62BABCCC-88A0-4EDF-B4DE-785D30DE6A4E}">
  <ds:schemaRefs>
    <ds:schemaRef ds:uri="http://purl.org/dc/terms/"/>
    <ds:schemaRef ds:uri="http://schemas.openxmlformats.org/package/2006/metadata/core-properties"/>
    <ds:schemaRef ds:uri="http://purl.org/dc/elements/1.1/"/>
    <ds:schemaRef ds:uri="74dc3a40-890b-4f8b-b8ed-58aba020899a"/>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DC4B2A95-3AF7-4962-9BEF-20B3290530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TotalTime>
  <Words>1502</Words>
  <Application>Microsoft Macintosh PowerPoint</Application>
  <PresentationFormat>Widescreen</PresentationFormat>
  <Paragraphs>100</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Lato</vt:lpstr>
      <vt:lpstr>Avenir</vt:lpstr>
      <vt:lpstr>Lato Black</vt:lpstr>
      <vt:lpstr>Courier New</vt:lpstr>
      <vt:lpstr>1_Office Theme</vt:lpstr>
      <vt:lpstr>How Dirty is the  Air We Breathe?</vt:lpstr>
      <vt:lpstr>What do you know about air pollution? Where does it come from? </vt:lpstr>
      <vt:lpstr>PowerPoint Presentation</vt:lpstr>
      <vt:lpstr>PowerPoint Presentation</vt:lpstr>
      <vt:lpstr>PowerPoint Presentation</vt:lpstr>
      <vt:lpstr>PowerPoint Presentation</vt:lpstr>
      <vt:lpstr>PowerPoint Presentation</vt:lpstr>
      <vt:lpstr>Creating Air Pollution Testers</vt:lpstr>
      <vt:lpstr>Example of a Pollution Tester</vt:lpstr>
      <vt:lpstr>Setting Up the Air Pollution Testers</vt:lpstr>
      <vt:lpstr>Collecting Data and Discussion</vt:lpstr>
      <vt:lpstr>What is Air Pollution? </vt:lpstr>
      <vt:lpstr>Causes of Air Pollution</vt:lpstr>
      <vt:lpstr>Examples of Air Pollution</vt:lpstr>
      <vt:lpstr>Solutions to Air Pollution</vt:lpstr>
      <vt:lpstr>My Idea to Help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Olivia Haas</cp:lastModifiedBy>
  <cp:revision>3</cp:revision>
  <dcterms:modified xsi:type="dcterms:W3CDTF">2026-02-18T13:50:07Z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0x010100E1683890C53E8A4A89D14C73F2741E5B</vt:lpwstr>
  </property>
</Properties>
</file>