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21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12192000" cy="6858000"/>
  <p:notesSz cx="6858000" cy="9144000"/>
  <p:embeddedFontLst>
    <p:embeddedFont>
      <p:font typeface="Avenir" panose="02000503020000020003" pitchFamily="2" charset="0"/>
      <p:regular r:id="rId22"/>
      <p:italic r:id="rId23"/>
    </p:embeddedFont>
    <p:embeddedFont>
      <p:font typeface="Lato" panose="020F0502020204030203" pitchFamily="34" charset="0"/>
      <p:regular r:id="rId24"/>
      <p:bold r:id="rId25"/>
      <p:italic r:id="rId26"/>
      <p:boldItalic r:id="rId27"/>
    </p:embeddedFont>
    <p:embeddedFont>
      <p:font typeface="Lato Black" panose="020F0502020204030203" pitchFamily="34" charset="0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1" roundtripDataSignature="AMtx7mhhT3K85l/Rs/vqksBNR/Tf47lDu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livia Haas" initials="" lastIdx="2" clrIdx="0"/>
  <p:cmAuthor id="1" name="Hannah Wedger" initials="" lastIdx="5" clrIdx="1"/>
  <p:cmAuthor id="2" name="Jenny Guadalupe" initials="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77BB"/>
    <a:srgbClr val="544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04"/>
    <p:restoredTop sz="70508"/>
  </p:normalViewPr>
  <p:slideViewPr>
    <p:cSldViewPr snapToGrid="0" showGuides="1">
      <p:cViewPr varScale="1">
        <p:scale>
          <a:sx n="103" d="100"/>
          <a:sy n="103" d="100"/>
        </p:scale>
        <p:origin x="2624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customschemas.google.com/relationships/presentationmetadata" Target="meta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a Haas" userId="2c4e8652-3669-437f-8c7e-6f1db24dc348" providerId="ADAL" clId="{F74A7F88-93E1-54D8-BCCD-8771232CBCE8}"/>
    <pc:docChg chg="modSld">
      <pc:chgData name="Olivia Haas" userId="2c4e8652-3669-437f-8c7e-6f1db24dc348" providerId="ADAL" clId="{F74A7F88-93E1-54D8-BCCD-8771232CBCE8}" dt="2026-02-18T19:18:51.397" v="0" actId="11"/>
      <pc:docMkLst>
        <pc:docMk/>
      </pc:docMkLst>
      <pc:sldChg chg="modNotesTx">
        <pc:chgData name="Olivia Haas" userId="2c4e8652-3669-437f-8c7e-6f1db24dc348" providerId="ADAL" clId="{F74A7F88-93E1-54D8-BCCD-8771232CBCE8}" dt="2026-02-18T19:18:51.397" v="0" actId="11"/>
        <pc:sldMkLst>
          <pc:docMk/>
          <pc:sldMk cId="0" sldId="263"/>
        </pc:sldMkLst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5-09-23T17:49:44.781" idx="1">
    <p:pos x="3902" y="1275"/>
    <p:text>¡Buscaremos una entre nuestras fotos!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ws-Lfc8"/>
      </p:ext>
    </p:extLst>
  </p:cm>
  <p:cm authorId="1" dt="2025-09-23T17:49:44.781" idx="1">
    <p:pos x="3902" y="1275"/>
    <p:text>Cliente: esta imagen es solo de Google. No pude encontrar una buena fuente para una foto de Atlanta con smog. Espero que su grupo encuentre una que funcione aquí.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wtPduJg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5-09-23T17:53:36.117" idx="2">
    <p:pos x="3754" y="1580"/>
    <p:text>Equipo de GCS: me pregunto si podríamos sustituir estas imágenes (¡parecen un poco anticuadas y desfasadas en cuanto al estilo!). Vivayic, podemos trabajar en ello internamente.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ws-Lfc4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r">
              <a:buSzPts val="1200"/>
            </a:pPr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sym typeface="Calibri"/>
              </a:rPr>
              <a:pPr algn="r">
                <a:buSzPts val="1200"/>
              </a:pPr>
              <a:t>‹#›</a:t>
            </a:fld>
            <a:endParaRPr lang="en-US" sz="1200" dirty="0">
              <a:solidFill>
                <a:schemeClr val="dk1"/>
              </a:solidFill>
              <a:ea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7Q7y_xjR5E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" name="Google Shape;11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Grados: K-2</a:t>
            </a:r>
            <a:r>
              <a:rPr lang="en-US" sz="1100" baseline="300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Tres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períodos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lectivos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uno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aproximadamente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45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minutos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Materiales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adhesiva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doble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cara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leche de medio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galón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grandes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llenos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arena (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opcional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Papel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blanco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Rotuladores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lápices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crayones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Medidores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nuestro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plan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2: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Medidores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hemos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descubierto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3: 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tan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sucio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respiramos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Mi idea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4: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Evaluación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final: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limpio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nuestra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escuela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Google Shape;112;p1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3" name="Google Shape;113;p1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4" name="Google Shape;11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6" name="Google Shape;19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Lleve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exterior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coloquen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leche al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libre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postes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vallas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muros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y/o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alféizares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ventanas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distintos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 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coloque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leche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adhesiva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doble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protegido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lejos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carreteras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elegir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donde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leche no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derribados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las personas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animales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Deje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medidores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recojan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24-72  horas.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7" name="Google Shape;197;p10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8" name="Google Shape;198;p10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9" name="Google Shape;199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8" name="Google Shape;20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Después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24-72 horas,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recoja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leche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trozos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adhesiva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doble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haga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etiquetas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ubicaciones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probadores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retiren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adhesiva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leche y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coloquen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con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adhesiva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arriba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papel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blanco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Coloque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etiquetas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ubicación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junto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correspondiente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examine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recogida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medidores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9" name="Google Shape;209;p11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0" name="Google Shape;210;p11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1" name="Google Shape;211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Hipervínculo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u="sng" dirty="0">
                <a:solidFill>
                  <a:srgbClr val="0000FF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https://www.youtube.com/watch?v=t7Q7y_xjR5E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b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2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minutos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57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segundos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282" name="Google Shape;282;p12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3" name="Google Shape;283;p12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4" name="Google Shape;284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1" name="Google Shape;29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2" name="Google Shape;292;p13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3" name="Google Shape;293;p13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4" name="Google Shape;29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6" name="Google Shape;30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diapositiva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imágenes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actividades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humanas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causan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causas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les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ocurran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Resuma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causas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humanas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debatido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cortacéspedes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gasolina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conducción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gasolina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fábricas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quema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residuos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polvo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construcción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carreteras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etc.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" name="Google Shape;307;p14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8" name="Google Shape;308;p14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9" name="Google Shape;309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8" name="Google Shape;31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piensen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soluciones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sencillas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(o las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propongan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 para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vida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escolar: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ir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andando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un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adulto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compartir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autobús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no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dejar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motor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marcha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fila de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apagar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aparatos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cuando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se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utilicen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9" name="Google Shape;319;p15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0" name="Google Shape;320;p15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1" name="Google Shape;321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0" name="Google Shape;330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Dibuja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escribe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solución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¿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tan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sucio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respiramos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Mi idea para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ayudar</a:t>
            </a:r>
            <a:endParaRPr sz="1100" dirty="0">
              <a:solidFill>
                <a:srgbClr val="00206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compartan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ideas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debate con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toda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con un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compañero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solidFill>
                <a:srgbClr val="00206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permite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considere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posibilidad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crear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libro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Pida 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dibuje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escriba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página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incluirla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libro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Titule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libro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Soluciones a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guárdelo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estantería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Léalo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voz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alta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todo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11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solidFill>
                <a:srgbClr val="00206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331" name="Google Shape;331;p16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2" name="Google Shape;332;p16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3" name="Google Shape;333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Comience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imagen local,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patio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escuela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 fila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recoger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niños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cercano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«¿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imagen?».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Escuche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árboles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cielo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«¿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?».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Escuche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respirar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rodea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podemos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ver.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¿Alguna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olido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algo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fuerte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afuera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¿Han visto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polvo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¿Alguna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vez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tosido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estornudado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pasar junto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alguien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Escuche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historias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relevancia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aprovechar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gran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conocimiento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experiencias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vividas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Utilice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sentidos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percibir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algo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«¿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creéis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haber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flotando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podemos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?».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Escucha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gérmenes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aliento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etc.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«¿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Creéis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huele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igual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todas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partes?».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Escucha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quizás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»,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sí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 o «no».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«¿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Dónde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creéis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limpio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sucio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nuestra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escuela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?».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Escucha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cerca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cafetería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autobús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 fila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aparcamiento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contenedores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basura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siega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etc.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rodea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aunque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podamos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verlo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veces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partículas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diminutas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polvo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gases. Cuando hay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demasiadas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partículas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llamamos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ensuciar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dificultar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respiración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Vamos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explorar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hay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él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sentir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dentro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imagen de Atlanta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día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despejado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día con smog.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Modere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debate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sondear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ideas previas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Utilice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diapositivas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pregúnteles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saben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ya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tienen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122" name="Google Shape;12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1" name="Google Shape;13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¿Se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ver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solidFill>
                <a:srgbClr val="FA650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Respuesta: La mayor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totalmente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invisible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nosotros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Sin embargo,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cuando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concentra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gran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cantidad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forma de lo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conoce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smog. </a:t>
            </a:r>
            <a:b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br>
              <a:rPr lang="en-US" sz="1100" dirty="0">
                <a:solidFill>
                  <a:srgbClr val="40404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Google Shape;132;p3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3" name="Google Shape;133;p3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4" name="Google Shape;134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9" name="Google Shape;13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Cuando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miramos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hacia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fuera,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cielo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parece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azul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Entonces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¿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dónde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está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contaminado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solidFill>
                <a:srgbClr val="FA650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Respuesta: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encuentra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forma de gases invisibles.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100" dirty="0">
              <a:solidFill>
                <a:srgbClr val="FA650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140" name="Google Shape;140;p4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1" name="Google Shape;141;p4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2" name="Google Shape;14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8" name="Google Shape;14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Dónde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estar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limpio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sucio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cerca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nuestra</a:t>
            </a:r>
            <a:r>
              <a:rPr lang="en-US" sz="11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escuela</a:t>
            </a:r>
            <a:r>
              <a:rPr lang="en-US" sz="10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solidFill>
                <a:srgbClr val="ED7D3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Respuesta: Las zonas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limpias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ser las zonas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árboles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jardines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patios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alejados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patios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interiores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aceras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traseras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campos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abiertos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donde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circula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entre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Las zonas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sucias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ser las zonas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aparcamiento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paradas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autobús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tráfico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las zonas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cercanas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contenedores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basura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conductos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ventilación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las zonas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construcción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siega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entre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br>
              <a:rPr lang="en-US" sz="1100" dirty="0">
                <a:solidFill>
                  <a:srgbClr val="40404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endParaRPr sz="1100" dirty="0">
              <a:solidFill>
                <a:srgbClr val="FA650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149" name="Google Shape;149;p5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0" name="Google Shape;150;p5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1" name="Google Shape;15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nos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afectar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contaminado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solidFill>
                <a:srgbClr val="674EA7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hacernos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sentir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mal.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dañar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personas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pulmones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corazón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incluso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provocar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cáncer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asma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enfermedad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dificulta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respiración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provocada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0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40404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100" dirty="0">
              <a:solidFill>
                <a:srgbClr val="674EA7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158" name="Google Shape;158;p6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p6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0" name="Google Shape;160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hacer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personas para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mantener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limpio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Apagar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motores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(no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dejar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motor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marcha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viajar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autobús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caminar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bicicleta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adulto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trayectos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cortos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apagar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luces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aparatos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electrónicos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ahorrar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energía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plantar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cuidar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árboles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jardines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evitar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quemar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hojas 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basura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rastrillos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sopladores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hojas, entre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cosas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 dirty="0">
              <a:solidFill>
                <a:srgbClr val="674EA7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167" name="Google Shape;167;p7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8" name="Google Shape;168;p7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9" name="Google Shape;16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Divida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adhesiva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doble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leche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lleno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arena. 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Nota: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profesores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infantil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primer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curso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primaria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considerar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posibilidad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medidores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ya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preparados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ahorrar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+mj-lt"/>
              <a:buAutoNum type="arabicPeriod" startAt="2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envuelva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adhesiva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leche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lleno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arena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asegúrese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bien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pegada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ser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útil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preparar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antelación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«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medidor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 con 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leche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mostrar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quedará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montaje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final.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6" name="Google Shape;176;p8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7" name="Google Shape;177;p8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8" name="Google Shape;178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6" name="Google Shape;18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Nota: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alternativa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extienda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capa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fina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vaselina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plato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papel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Haga un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pequeño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agujero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ate un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cordel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hilo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cuélguelo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(con la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cara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hacia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fuera)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lugares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seleccionados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7" name="Google Shape;187;p9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8" name="Google Shape;188;p9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9" name="Google Shape;18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Slide">
  <p:cSld name="4_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>
  <p:cSld name="1_Picture with Ca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3200"/>
              <a:buFont typeface="Avenir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A3838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5" name="Google Shape;85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86" name="Google Shape;86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87" name="Google Shape;87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venir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8"/>
          <p:cNvSpPr txBox="1">
            <a:spLocks noGrp="1"/>
          </p:cNvSpPr>
          <p:nvPr>
            <p:ph type="title"/>
          </p:nvPr>
        </p:nvSpPr>
        <p:spPr>
          <a:xfrm>
            <a:off x="838200" y="20805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A3838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100" name="Google Shape;100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101" name="Google Shape;101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venir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2"/>
          <p:cNvSpPr txBox="1">
            <a:spLocks noGrp="1"/>
          </p:cNvSpPr>
          <p:nvPr>
            <p:ph type="title"/>
          </p:nvPr>
        </p:nvSpPr>
        <p:spPr>
          <a:xfrm>
            <a:off x="831850" y="1709739"/>
            <a:ext cx="10515600" cy="243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6000"/>
              <a:buFont typeface="Avenir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body" idx="1"/>
          </p:nvPr>
        </p:nvSpPr>
        <p:spPr>
          <a:xfrm>
            <a:off x="831850" y="4962357"/>
            <a:ext cx="10515600" cy="941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54" name="Google Shape;5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venir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venir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Slide">
  <p:cSld name="3_Title Slide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5"/>
          <p:cNvSpPr txBox="1">
            <a:spLocks noGrp="1"/>
          </p:cNvSpPr>
          <p:nvPr>
            <p:ph type="title"/>
          </p:nvPr>
        </p:nvSpPr>
        <p:spPr>
          <a:xfrm>
            <a:off x="838200" y="10203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A3838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venir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3200"/>
              <a:buFont typeface="Avenir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A3838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8" name="Google Shape;78;p2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A3838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9" name="Google Shape;79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80" name="Google Shape;80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81" name="Google Shape;81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venir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B5B16E4-D26D-7E54-B1FC-5431A5967695}"/>
              </a:ext>
            </a:extLst>
          </p:cNvPr>
          <p:cNvGrpSpPr/>
          <p:nvPr userDrawn="1"/>
        </p:nvGrpSpPr>
        <p:grpSpPr>
          <a:xfrm>
            <a:off x="416250" y="345077"/>
            <a:ext cx="11359499" cy="6167846"/>
            <a:chOff x="376537" y="409527"/>
            <a:chExt cx="11359499" cy="616784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3992514-188D-65CE-FA3F-E0D43A4983A0}"/>
                </a:ext>
              </a:extLst>
            </p:cNvPr>
            <p:cNvGrpSpPr/>
            <p:nvPr/>
          </p:nvGrpSpPr>
          <p:grpSpPr>
            <a:xfrm>
              <a:off x="3968338" y="506818"/>
              <a:ext cx="7719120" cy="262765"/>
              <a:chOff x="3968338" y="506818"/>
              <a:chExt cx="7719120" cy="262765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AC0A9ABC-C341-FD64-1EF0-48D6E91F1D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68338" y="629668"/>
                <a:ext cx="5222853" cy="8532"/>
              </a:xfrm>
              <a:prstGeom prst="line">
                <a:avLst/>
              </a:prstGeom>
              <a:ln w="15875">
                <a:solidFill>
                  <a:srgbClr val="5446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" name="Graphic 7">
                <a:extLst>
                  <a:ext uri="{FF2B5EF4-FFF2-40B4-BE49-F238E27FC236}">
                    <a16:creationId xmlns:a16="http://schemas.microsoft.com/office/drawing/2014/main" id="{E53F0E3F-5ACD-F0AB-68E9-F7055367B5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9191191" y="506818"/>
                <a:ext cx="2496267" cy="262765"/>
              </a:xfrm>
              <a:prstGeom prst="rect">
                <a:avLst/>
              </a:prstGeom>
            </p:spPr>
          </p:pic>
        </p:grpSp>
        <p:sp>
          <p:nvSpPr>
            <p:cNvPr id="4" name="Google Shape;117;p13">
              <a:extLst>
                <a:ext uri="{FF2B5EF4-FFF2-40B4-BE49-F238E27FC236}">
                  <a16:creationId xmlns:a16="http://schemas.microsoft.com/office/drawing/2014/main" id="{F5928A0F-B6D6-98CE-B73E-BFEC32AE8614}"/>
                </a:ext>
              </a:extLst>
            </p:cNvPr>
            <p:cNvSpPr txBox="1">
              <a:spLocks/>
            </p:cNvSpPr>
            <p:nvPr/>
          </p:nvSpPr>
          <p:spPr>
            <a:xfrm>
              <a:off x="376537" y="409527"/>
              <a:ext cx="3704860" cy="2896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A3838"/>
                </a:buClr>
                <a:buSzPts val="4400"/>
                <a:buFont typeface="Avenir"/>
                <a:buNone/>
                <a:defRPr sz="4400" b="0" i="0" u="none" strike="noStrike" cap="none">
                  <a:solidFill>
                    <a:srgbClr val="3A3838"/>
                  </a:solidFill>
                  <a:latin typeface="Avenir"/>
                  <a:ea typeface="Avenir"/>
                  <a:cs typeface="Avenir"/>
                  <a:sym typeface="Avenir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¿</a:t>
              </a:r>
              <a:r>
                <a:rPr lang="en-US" sz="1400" dirty="0" err="1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Qué</a:t>
              </a: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 tan </a:t>
              </a:r>
              <a:r>
                <a:rPr lang="en-US" sz="1400" dirty="0" err="1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sucio</a:t>
              </a: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está</a:t>
              </a: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el</a:t>
              </a: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aire</a:t>
              </a: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que</a:t>
              </a: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respiramos</a:t>
              </a: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ea typeface="Lato Black"/>
                  <a:cs typeface="Arial" panose="020B0604020202020204" pitchFamily="34" charset="0"/>
                  <a:sym typeface="Lato Black"/>
                </a:rPr>
                <a:t>?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E35F728-C087-C4F7-4068-B344CCCB5A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48944" y="6493258"/>
              <a:ext cx="10087092" cy="0"/>
            </a:xfrm>
            <a:prstGeom prst="line">
              <a:avLst/>
            </a:prstGeom>
            <a:ln w="15875">
              <a:solidFill>
                <a:srgbClr val="5446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Picture 5" descr="Logo, company name&#10;&#10;AI-generated content may be incorrect.">
              <a:extLst>
                <a:ext uri="{FF2B5EF4-FFF2-40B4-BE49-F238E27FC236}">
                  <a16:creationId xmlns:a16="http://schemas.microsoft.com/office/drawing/2014/main" id="{1A8915B3-867D-62A2-4E13-34B4A2894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04541" y="5952296"/>
              <a:ext cx="1144403" cy="625077"/>
            </a:xfrm>
            <a:prstGeom prst="rect">
              <a:avLst/>
            </a:prstGeom>
          </p:spPr>
        </p:pic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7Q7y_xjR5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2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"/>
          <p:cNvSpPr/>
          <p:nvPr/>
        </p:nvSpPr>
        <p:spPr>
          <a:xfrm>
            <a:off x="2209799" y="3914377"/>
            <a:ext cx="2438401" cy="2438401"/>
          </a:xfrm>
          <a:prstGeom prst="flowChartConnector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292573-F894-0BBC-6D19-1ABE3CA725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7157"/>
            <a:ext cx="12192000" cy="394933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13589FB-F02C-E674-F3FE-DC70A4DECB0C}"/>
              </a:ext>
            </a:extLst>
          </p:cNvPr>
          <p:cNvSpPr/>
          <p:nvPr/>
        </p:nvSpPr>
        <p:spPr>
          <a:xfrm>
            <a:off x="0" y="4023125"/>
            <a:ext cx="12192000" cy="2876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ogo, company name&#10;&#10;AI-generated content may be incorrect.">
            <a:extLst>
              <a:ext uri="{FF2B5EF4-FFF2-40B4-BE49-F238E27FC236}">
                <a16:creationId xmlns:a16="http://schemas.microsoft.com/office/drawing/2014/main" id="{5191E527-C0B5-7231-E7E4-5E548D7B4F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444" y="4415347"/>
            <a:ext cx="2889534" cy="1905598"/>
          </a:xfrm>
          <a:prstGeom prst="rect">
            <a:avLst/>
          </a:prstGeom>
        </p:spPr>
      </p:pic>
      <p:sp>
        <p:nvSpPr>
          <p:cNvPr id="117" name="Google Shape;117;p1"/>
          <p:cNvSpPr txBox="1">
            <a:spLocks noGrp="1"/>
          </p:cNvSpPr>
          <p:nvPr>
            <p:ph type="title" idx="4294967295"/>
          </p:nvPr>
        </p:nvSpPr>
        <p:spPr>
          <a:xfrm>
            <a:off x="3687984" y="4415346"/>
            <a:ext cx="11571808" cy="1905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Lato Black"/>
              <a:buNone/>
            </a:pPr>
            <a:r>
              <a:rPr lang="en-US" sz="5400" b="1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¿</a:t>
            </a:r>
            <a:r>
              <a:rPr lang="en-US" sz="5400" b="1" dirty="0" err="1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Qué</a:t>
            </a:r>
            <a:r>
              <a:rPr lang="en-US" sz="5400" b="1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tan </a:t>
            </a:r>
            <a:r>
              <a:rPr lang="en-US" sz="5400" b="1" dirty="0" err="1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sucio</a:t>
            </a:r>
            <a:r>
              <a:rPr lang="en-US" sz="5400" b="1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está</a:t>
            </a:r>
            <a:br>
              <a:rPr lang="en-US" sz="5400" b="1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</a:br>
            <a:r>
              <a:rPr lang="en-US" sz="5400" b="1" dirty="0" err="1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el</a:t>
            </a:r>
            <a:r>
              <a:rPr lang="en-US" sz="5400" b="1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aire</a:t>
            </a:r>
            <a:r>
              <a:rPr lang="en-US" sz="5400" b="1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que</a:t>
            </a:r>
            <a:r>
              <a:rPr lang="en-US" sz="5400" b="1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respiramos</a:t>
            </a:r>
            <a:r>
              <a:rPr lang="en-US" sz="5400" b="1" dirty="0">
                <a:solidFill>
                  <a:schemeClr val="tx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?</a:t>
            </a:r>
            <a:endParaRPr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0"/>
          <p:cNvSpPr txBox="1">
            <a:spLocks noGrp="1"/>
          </p:cNvSpPr>
          <p:nvPr>
            <p:ph type="title" idx="4294967295"/>
          </p:nvPr>
        </p:nvSpPr>
        <p:spPr>
          <a:xfrm>
            <a:off x="521288" y="644480"/>
            <a:ext cx="10000796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Configuración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los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medidores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contaminación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atmosférica</a:t>
            </a:r>
            <a:endParaRPr b="1" dirty="0">
              <a:solidFill>
                <a:srgbClr val="2177BB"/>
              </a:solidFill>
            </a:endParaRPr>
          </a:p>
        </p:txBody>
      </p:sp>
      <p:sp>
        <p:nvSpPr>
          <p:cNvPr id="205" name="Google Shape;205;p10"/>
          <p:cNvSpPr txBox="1"/>
          <p:nvPr/>
        </p:nvSpPr>
        <p:spPr>
          <a:xfrm>
            <a:off x="518480" y="2113808"/>
            <a:ext cx="6499837" cy="474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marR="0" lvl="0" indent="-514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000"/>
              <a:buFont typeface="Calibri"/>
              <a:buAutoNum type="arabicPeriod" startAt="3"/>
            </a:pP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Coloca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cartón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leche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exterior,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donde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crees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caerá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será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derribado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Puedes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colocarlo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alféizar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ventana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cerca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un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parque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infantil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cerca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valla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2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ts val="3000"/>
              <a:buFont typeface="Calibri"/>
              <a:buAutoNum type="arabicPeriod" startAt="3"/>
            </a:pP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Dejaremos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cartones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leche fuera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durante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24 horas.</a:t>
            </a:r>
            <a:endParaRPr sz="2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202;p22" descr="A picture containing grass, outdoor, sky, park&#10;&#10;Description automatically generated">
            <a:extLst>
              <a:ext uri="{FF2B5EF4-FFF2-40B4-BE49-F238E27FC236}">
                <a16:creationId xmlns:a16="http://schemas.microsoft.com/office/drawing/2014/main" id="{36C731DE-866D-8A8D-B7C4-A4279039D197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71561" y="3867195"/>
            <a:ext cx="2320925" cy="2346325"/>
          </a:xfrm>
          <a:prstGeom prst="flowChartConnector">
            <a:avLst/>
          </a:prstGeom>
          <a:noFill/>
          <a:ln>
            <a:noFill/>
          </a:ln>
        </p:spPr>
      </p:pic>
      <p:pic>
        <p:nvPicPr>
          <p:cNvPr id="3" name="Google Shape;203;p22" descr="A picture containing outdoor, sky, ground, umbrella&#10;&#10;Description automatically generated">
            <a:extLst>
              <a:ext uri="{FF2B5EF4-FFF2-40B4-BE49-F238E27FC236}">
                <a16:creationId xmlns:a16="http://schemas.microsoft.com/office/drawing/2014/main" id="{EA192A5B-3933-9900-7768-10E4BD0A89D9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28" b="-1"/>
          <a:stretch/>
        </p:blipFill>
        <p:spPr>
          <a:xfrm>
            <a:off x="9252805" y="1180399"/>
            <a:ext cx="2538559" cy="2538289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" name="Google Shape;204;p22" descr="A picture containing building, outdoor, step, ledge&#10;&#10;Description automatically generated">
            <a:extLst>
              <a:ext uri="{FF2B5EF4-FFF2-40B4-BE49-F238E27FC236}">
                <a16:creationId xmlns:a16="http://schemas.microsoft.com/office/drawing/2014/main" id="{10AF1383-5211-4392-F9EC-E35F830B4E79}"/>
              </a:ext>
            </a:extLst>
          </p:cNvPr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2456" y="2529577"/>
            <a:ext cx="2320646" cy="232711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1"/>
          <p:cNvSpPr txBox="1">
            <a:spLocks noGrp="1"/>
          </p:cNvSpPr>
          <p:nvPr>
            <p:ph type="title" idx="4294967295"/>
          </p:nvPr>
        </p:nvSpPr>
        <p:spPr>
          <a:xfrm>
            <a:off x="463140" y="581891"/>
            <a:ext cx="11141672" cy="1139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Recopilación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datos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y debate</a:t>
            </a:r>
            <a:endParaRPr b="1" dirty="0">
              <a:solidFill>
                <a:srgbClr val="2177BB"/>
              </a:solidFill>
            </a:endParaRPr>
          </a:p>
        </p:txBody>
      </p:sp>
      <p:sp>
        <p:nvSpPr>
          <p:cNvPr id="214" name="Google Shape;214;p11"/>
          <p:cNvSpPr txBox="1"/>
          <p:nvPr/>
        </p:nvSpPr>
        <p:spPr>
          <a:xfrm>
            <a:off x="534390" y="1721256"/>
            <a:ext cx="6495855" cy="4375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marR="0" lvl="0" indent="-514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Calibri"/>
              <a:buAutoNum type="arabicPeriod" startAt="5"/>
            </a:pP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Retira la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caja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colócala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con la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sucia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arriba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papel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blanco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2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Calibri"/>
              <a:buAutoNum type="arabicPeriod" startAt="5"/>
            </a:pP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Anota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nombre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junto a la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2800" u="none" strike="noStrike" cap="none" dirty="0">
              <a:solidFill>
                <a:srgbClr val="595959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514350" marR="0" lvl="0" indent="-5143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Calibri"/>
              <a:buAutoNum type="arabicPeriod" startAt="5"/>
            </a:pP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ves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¿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grado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suciedad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comparación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la de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otros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 </a:t>
            </a:r>
            <a:endParaRPr sz="2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" name="Google Shape;273;p23">
            <a:extLst>
              <a:ext uri="{FF2B5EF4-FFF2-40B4-BE49-F238E27FC236}">
                <a16:creationId xmlns:a16="http://schemas.microsoft.com/office/drawing/2014/main" id="{393D5530-B49D-FCD4-248E-E53EDD0B731D}"/>
              </a:ext>
            </a:extLst>
          </p:cNvPr>
          <p:cNvGrpSpPr/>
          <p:nvPr/>
        </p:nvGrpSpPr>
        <p:grpSpPr>
          <a:xfrm>
            <a:off x="7456610" y="1721256"/>
            <a:ext cx="4525592" cy="3806342"/>
            <a:chOff x="7140336" y="2222574"/>
            <a:chExt cx="4525592" cy="3806342"/>
          </a:xfrm>
        </p:grpSpPr>
        <p:sp>
          <p:nvSpPr>
            <p:cNvPr id="3" name="Google Shape;274;p23">
              <a:extLst>
                <a:ext uri="{FF2B5EF4-FFF2-40B4-BE49-F238E27FC236}">
                  <a16:creationId xmlns:a16="http://schemas.microsoft.com/office/drawing/2014/main" id="{604847DE-990C-D16C-ACCA-33ACCEB392B9}"/>
                </a:ext>
              </a:extLst>
            </p:cNvPr>
            <p:cNvSpPr/>
            <p:nvPr/>
          </p:nvSpPr>
          <p:spPr>
            <a:xfrm>
              <a:off x="7140337" y="2222574"/>
              <a:ext cx="3233531" cy="3806342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4" name="Google Shape;275;p23">
              <a:extLst>
                <a:ext uri="{FF2B5EF4-FFF2-40B4-BE49-F238E27FC236}">
                  <a16:creationId xmlns:a16="http://schemas.microsoft.com/office/drawing/2014/main" id="{18F46FE8-FE0E-CB04-5089-D05605BFCD12}"/>
                </a:ext>
              </a:extLst>
            </p:cNvPr>
            <p:cNvSpPr/>
            <p:nvPr/>
          </p:nvSpPr>
          <p:spPr>
            <a:xfrm>
              <a:off x="7799742" y="2796209"/>
              <a:ext cx="1919100" cy="537488"/>
            </a:xfrm>
            <a:prstGeom prst="rect">
              <a:avLst/>
            </a:prstGeom>
            <a:solidFill>
              <a:schemeClr val="lt2"/>
            </a:solidFill>
            <a:ln w="3175">
              <a:solidFill>
                <a:schemeClr val="tx2">
                  <a:lumMod val="90000"/>
                </a:schemeClr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endParaRPr sz="6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5" name="Google Shape;276;p23">
              <a:extLst>
                <a:ext uri="{FF2B5EF4-FFF2-40B4-BE49-F238E27FC236}">
                  <a16:creationId xmlns:a16="http://schemas.microsoft.com/office/drawing/2014/main" id="{02E90B71-6D36-E7CE-3779-8739C916157E}"/>
                </a:ext>
              </a:extLst>
            </p:cNvPr>
            <p:cNvSpPr txBox="1"/>
            <p:nvPr/>
          </p:nvSpPr>
          <p:spPr>
            <a:xfrm>
              <a:off x="7140336" y="3486298"/>
              <a:ext cx="3233531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 algn="ctr">
                <a:buSzPts val="1800"/>
              </a:pPr>
              <a:r>
                <a:rPr lang="en-US" sz="1800" b="1" dirty="0" err="1">
                  <a:solidFill>
                    <a:schemeClr val="dk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Ubicación</a:t>
              </a:r>
              <a:r>
                <a:rPr lang="en-US" sz="1800" b="1" dirty="0">
                  <a:solidFill>
                    <a:schemeClr val="dk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:</a:t>
              </a:r>
              <a:endParaRPr lang="en-US" b="1" dirty="0"/>
            </a:p>
            <a:p>
              <a:pPr lvl="0" algn="ctr">
                <a:buSzPts val="1800"/>
              </a:pPr>
              <a:r>
                <a:rPr lang="en-US" sz="1800" dirty="0">
                  <a:solidFill>
                    <a:schemeClr val="dk1"/>
                  </a:solidFill>
                  <a:latin typeface="Courier New" panose="02070309020205020404" pitchFamily="49" charset="0"/>
                  <a:ea typeface="Dancing Script"/>
                  <a:cs typeface="Courier New" panose="02070309020205020404" pitchFamily="49" charset="0"/>
                  <a:sym typeface="Dancing Script"/>
                </a:rPr>
                <a:t>Parque </a:t>
              </a:r>
              <a:r>
                <a:rPr lang="en-US" sz="1800" dirty="0" err="1">
                  <a:solidFill>
                    <a:schemeClr val="dk1"/>
                  </a:solidFill>
                  <a:latin typeface="Courier New" panose="02070309020205020404" pitchFamily="49" charset="0"/>
                  <a:ea typeface="Dancing Script"/>
                  <a:cs typeface="Courier New" panose="02070309020205020404" pitchFamily="49" charset="0"/>
                  <a:sym typeface="Dancing Script"/>
                </a:rPr>
                <a:t>infantil</a:t>
              </a:r>
              <a:endParaRPr lang="en-US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cxnSp>
          <p:nvCxnSpPr>
            <p:cNvPr id="6" name="Google Shape;277;p23">
              <a:extLst>
                <a:ext uri="{FF2B5EF4-FFF2-40B4-BE49-F238E27FC236}">
                  <a16:creationId xmlns:a16="http://schemas.microsoft.com/office/drawing/2014/main" id="{C0934208-925D-EDB8-263C-CF19FCA1F926}"/>
                </a:ext>
              </a:extLst>
            </p:cNvPr>
            <p:cNvCxnSpPr/>
            <p:nvPr/>
          </p:nvCxnSpPr>
          <p:spPr>
            <a:xfrm flipH="1">
              <a:off x="9276080" y="2590800"/>
              <a:ext cx="1341120" cy="446932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7" name="Google Shape;278;p23">
              <a:extLst>
                <a:ext uri="{FF2B5EF4-FFF2-40B4-BE49-F238E27FC236}">
                  <a16:creationId xmlns:a16="http://schemas.microsoft.com/office/drawing/2014/main" id="{2BF7131D-C2AA-F43D-3EC7-AA8986184060}"/>
                </a:ext>
              </a:extLst>
            </p:cNvPr>
            <p:cNvSpPr txBox="1"/>
            <p:nvPr/>
          </p:nvSpPr>
          <p:spPr>
            <a:xfrm>
              <a:off x="10650888" y="2334544"/>
              <a:ext cx="1015040" cy="46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US" sz="2400" u="none" strike="noStrike" cap="none" dirty="0">
                  <a:solidFill>
                    <a:schemeClr val="accent2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Cinta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2"/>
          <p:cNvSpPr txBox="1">
            <a:spLocks noGrp="1"/>
          </p:cNvSpPr>
          <p:nvPr>
            <p:ph type="title" idx="4294967295"/>
          </p:nvPr>
        </p:nvSpPr>
        <p:spPr>
          <a:xfrm>
            <a:off x="520782" y="556814"/>
            <a:ext cx="11150435" cy="1181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¿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Qué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es la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contaminación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atmosférica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? </a:t>
            </a:r>
            <a:endParaRPr b="1" dirty="0">
              <a:solidFill>
                <a:srgbClr val="2177BB"/>
              </a:solidFill>
            </a:endParaRPr>
          </a:p>
        </p:txBody>
      </p:sp>
      <p:pic>
        <p:nvPicPr>
          <p:cNvPr id="2" name="Google Shape;287;p24" descr="A cartoon of a child with smoke coming out of his head&#10;&#10;Description automatically generated with low confidence">
            <a:hlinkClick r:id="rId3"/>
            <a:extLst>
              <a:ext uri="{FF2B5EF4-FFF2-40B4-BE49-F238E27FC236}">
                <a16:creationId xmlns:a16="http://schemas.microsoft.com/office/drawing/2014/main" id="{A62069A1-0439-6AC9-6267-678C3734942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67407" y="1738683"/>
            <a:ext cx="7257185" cy="408119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Google Shape;288;p24">
            <a:extLst>
              <a:ext uri="{FF2B5EF4-FFF2-40B4-BE49-F238E27FC236}">
                <a16:creationId xmlns:a16="http://schemas.microsoft.com/office/drawing/2014/main" id="{92FC7304-4339-B46C-AB6E-205D41F9AEF6}"/>
              </a:ext>
            </a:extLst>
          </p:cNvPr>
          <p:cNvSpPr txBox="1"/>
          <p:nvPr/>
        </p:nvSpPr>
        <p:spPr>
          <a:xfrm>
            <a:off x="3049002" y="5931854"/>
            <a:ext cx="609399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u="sng" strike="noStrike" cap="none" dirty="0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https://www.youtube.com/watch?v=t7Q7y_xjR5E</a:t>
            </a:r>
            <a:endParaRPr sz="18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3"/>
          <p:cNvSpPr txBox="1">
            <a:spLocks noGrp="1"/>
          </p:cNvSpPr>
          <p:nvPr>
            <p:ph type="title"/>
          </p:nvPr>
        </p:nvSpPr>
        <p:spPr>
          <a:xfrm>
            <a:off x="558140" y="574891"/>
            <a:ext cx="11150930" cy="1398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400"/>
              <a:buFont typeface="Lato Black"/>
              <a:buNone/>
            </a:pPr>
            <a:r>
              <a:rPr lang="en-US" sz="44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Causas</a:t>
            </a:r>
            <a:r>
              <a:rPr lang="en-US" sz="44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la </a:t>
            </a:r>
            <a:r>
              <a:rPr lang="en-US" sz="44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contaminación</a:t>
            </a:r>
            <a:r>
              <a:rPr lang="en-US" sz="44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4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atmosférica</a:t>
            </a:r>
            <a:endParaRPr b="1" dirty="0">
              <a:solidFill>
                <a:srgbClr val="2177BB"/>
              </a:solidFill>
            </a:endParaRPr>
          </a:p>
        </p:txBody>
      </p:sp>
      <p:pic>
        <p:nvPicPr>
          <p:cNvPr id="2" name="Google Shape;303;p25" descr="Smoke from factory">
            <a:extLst>
              <a:ext uri="{FF2B5EF4-FFF2-40B4-BE49-F238E27FC236}">
                <a16:creationId xmlns:a16="http://schemas.microsoft.com/office/drawing/2014/main" id="{26505876-DED8-88C4-505C-2CDD17EFDC43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4" b="-1"/>
          <a:stretch>
            <a:fillRect/>
          </a:stretch>
        </p:blipFill>
        <p:spPr>
          <a:xfrm>
            <a:off x="2209800" y="1973509"/>
            <a:ext cx="7772400" cy="4046925"/>
          </a:xfrm>
          <a:prstGeom prst="roundRect">
            <a:avLst>
              <a:gd name="adj" fmla="val 0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4"/>
          <p:cNvSpPr txBox="1">
            <a:spLocks noGrp="1"/>
          </p:cNvSpPr>
          <p:nvPr>
            <p:ph type="title" idx="4294967295"/>
          </p:nvPr>
        </p:nvSpPr>
        <p:spPr>
          <a:xfrm>
            <a:off x="510639" y="555672"/>
            <a:ext cx="11210306" cy="118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Ejemplos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contaminación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atmosférica</a:t>
            </a:r>
            <a:endParaRPr b="1" dirty="0">
              <a:solidFill>
                <a:srgbClr val="2177BB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CD208BB-84E0-31F7-4361-F7C99D294C6E}"/>
              </a:ext>
            </a:extLst>
          </p:cNvPr>
          <p:cNvGrpSpPr/>
          <p:nvPr/>
        </p:nvGrpSpPr>
        <p:grpSpPr>
          <a:xfrm>
            <a:off x="2603653" y="1737360"/>
            <a:ext cx="6984694" cy="4564968"/>
            <a:chOff x="2479377" y="1541621"/>
            <a:chExt cx="7214233" cy="4714987"/>
          </a:xfrm>
        </p:grpSpPr>
        <p:pic>
          <p:nvPicPr>
            <p:cNvPr id="3" name="Google Shape;313;p26" title="AdobeStock_419079940.jpeg">
              <a:extLst>
                <a:ext uri="{FF2B5EF4-FFF2-40B4-BE49-F238E27FC236}">
                  <a16:creationId xmlns:a16="http://schemas.microsoft.com/office/drawing/2014/main" id="{F6E31033-2A0F-4271-9043-699D5E2A0974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479377" y="1541621"/>
              <a:ext cx="3540459" cy="22952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Google Shape;312;p26">
              <a:extLst>
                <a:ext uri="{FF2B5EF4-FFF2-40B4-BE49-F238E27FC236}">
                  <a16:creationId xmlns:a16="http://schemas.microsoft.com/office/drawing/2014/main" id="{50DC0537-BA44-D271-E6FB-D6DEB721E035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153150" y="1542059"/>
              <a:ext cx="3540459" cy="22947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314;p26" title="AdobeStock_246771088.jpeg">
              <a:extLst>
                <a:ext uri="{FF2B5EF4-FFF2-40B4-BE49-F238E27FC236}">
                  <a16:creationId xmlns:a16="http://schemas.microsoft.com/office/drawing/2014/main" id="{1ED77EF5-8DB6-6630-BDAE-EA9A91E823F2}"/>
                </a:ext>
              </a:extLst>
            </p:cNvPr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479378" y="3961373"/>
              <a:ext cx="3540458" cy="22952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315;p26" title="AdobeStock_29227755.jpeg">
              <a:extLst>
                <a:ext uri="{FF2B5EF4-FFF2-40B4-BE49-F238E27FC236}">
                  <a16:creationId xmlns:a16="http://schemas.microsoft.com/office/drawing/2014/main" id="{933C8A91-FB99-4388-97F6-947F69657206}"/>
                </a:ext>
              </a:extLst>
            </p:cNvPr>
            <p:cNvPicPr preferRelativeResize="0"/>
            <p:nvPr/>
          </p:nvPicPr>
          <p:blipFill rotWithShape="1">
            <a:blip r:embed="rId6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53151" y="3961812"/>
              <a:ext cx="3540459" cy="229479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5"/>
          <p:cNvSpPr txBox="1">
            <a:spLocks noGrp="1"/>
          </p:cNvSpPr>
          <p:nvPr>
            <p:ph type="title" idx="4294967295"/>
          </p:nvPr>
        </p:nvSpPr>
        <p:spPr>
          <a:xfrm>
            <a:off x="567258" y="671616"/>
            <a:ext cx="11141812" cy="1054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Soluciones a la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contaminación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atmosférica</a:t>
            </a:r>
            <a:endParaRPr b="1" dirty="0">
              <a:solidFill>
                <a:srgbClr val="2177BB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6941BAB-E654-F957-E48C-D54C9A5641C6}"/>
              </a:ext>
            </a:extLst>
          </p:cNvPr>
          <p:cNvGrpSpPr/>
          <p:nvPr/>
        </p:nvGrpSpPr>
        <p:grpSpPr>
          <a:xfrm>
            <a:off x="2602748" y="1725930"/>
            <a:ext cx="6986503" cy="4572969"/>
            <a:chOff x="2602748" y="1737360"/>
            <a:chExt cx="6986503" cy="4572969"/>
          </a:xfrm>
        </p:grpSpPr>
        <p:pic>
          <p:nvPicPr>
            <p:cNvPr id="3" name="Google Shape;324;p27" title="AdobeStock_766988281.jpeg">
              <a:extLst>
                <a:ext uri="{FF2B5EF4-FFF2-40B4-BE49-F238E27FC236}">
                  <a16:creationId xmlns:a16="http://schemas.microsoft.com/office/drawing/2014/main" id="{36B7E05E-E3AA-EBE1-BC4A-24FF5C7E46EF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60536" y="1737360"/>
              <a:ext cx="3428715" cy="22240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Google Shape;325;p27" descr="A picture containing tree, outdoor, person, helmet&#10;&#10;Description automatically generated">
              <a:extLst>
                <a:ext uri="{FF2B5EF4-FFF2-40B4-BE49-F238E27FC236}">
                  <a16:creationId xmlns:a16="http://schemas.microsoft.com/office/drawing/2014/main" id="{CFD55D27-971C-8E71-A23E-D5FB857E78A5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602748" y="1737360"/>
              <a:ext cx="3428715" cy="22232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326;p27" descr="A picture containing wall, person, indoor&#10;&#10;Description automatically generated">
              <a:extLst>
                <a:ext uri="{FF2B5EF4-FFF2-40B4-BE49-F238E27FC236}">
                  <a16:creationId xmlns:a16="http://schemas.microsoft.com/office/drawing/2014/main" id="{77DA5914-0637-084C-042A-D815883AF76E}"/>
                </a:ext>
              </a:extLst>
            </p:cNvPr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602748" y="4087038"/>
              <a:ext cx="3428715" cy="22232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327;p27">
              <a:extLst>
                <a:ext uri="{FF2B5EF4-FFF2-40B4-BE49-F238E27FC236}">
                  <a16:creationId xmlns:a16="http://schemas.microsoft.com/office/drawing/2014/main" id="{882B3F73-396B-E336-4F42-20415A1FCFF3}"/>
                </a:ext>
              </a:extLst>
            </p:cNvPr>
            <p:cNvPicPr preferRelativeResize="0"/>
            <p:nvPr/>
          </p:nvPicPr>
          <p:blipFill rotWithShape="1">
            <a:blip r:embed="rId6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160536" y="4087038"/>
              <a:ext cx="3428715" cy="222329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6"/>
          <p:cNvSpPr txBox="1">
            <a:spLocks noGrp="1"/>
          </p:cNvSpPr>
          <p:nvPr>
            <p:ph type="title" idx="4294967295"/>
          </p:nvPr>
        </p:nvSpPr>
        <p:spPr>
          <a:xfrm>
            <a:off x="510639" y="650240"/>
            <a:ext cx="11210306" cy="1133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Mi idea para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ayudar</a:t>
            </a:r>
            <a:endParaRPr b="1" dirty="0">
              <a:solidFill>
                <a:srgbClr val="2177BB"/>
              </a:solidFill>
            </a:endParaRPr>
          </a:p>
        </p:txBody>
      </p:sp>
      <p:pic>
        <p:nvPicPr>
          <p:cNvPr id="2" name="Picture 1" descr="Graphical user interface, text, application&#10;&#10;AI-generated content may be incorrect.">
            <a:extLst>
              <a:ext uri="{FF2B5EF4-FFF2-40B4-BE49-F238E27FC236}">
                <a16:creationId xmlns:a16="http://schemas.microsoft.com/office/drawing/2014/main" id="{55FBC9F3-0790-20FC-3D0F-CE5F4BFF30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3347" y="1783662"/>
            <a:ext cx="5725304" cy="4424098"/>
          </a:xfrm>
          <a:prstGeom prst="rect">
            <a:avLst/>
          </a:prstGeom>
          <a:ln w="6350">
            <a:solidFill>
              <a:schemeClr val="tx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"/>
          <p:cNvSpPr txBox="1">
            <a:spLocks noGrp="1"/>
          </p:cNvSpPr>
          <p:nvPr>
            <p:ph type="ctrTitle" idx="4294967295"/>
          </p:nvPr>
        </p:nvSpPr>
        <p:spPr>
          <a:xfrm>
            <a:off x="481681" y="1249410"/>
            <a:ext cx="11231495" cy="531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Lato"/>
              <a:buNone/>
            </a:pPr>
            <a:r>
              <a:rPr lang="en-US" sz="4200" b="1" u="none" strike="noStrike" cap="none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4200" b="1" u="none" strike="noStrike" cap="none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4200" b="1" u="none" strike="noStrike" cap="none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sabes </a:t>
            </a:r>
            <a:r>
              <a:rPr lang="en-US" sz="4200" b="1" u="none" strike="noStrike" cap="none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4200" b="1" u="none" strike="noStrike" cap="none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4200" b="1" u="none" strike="noStrike" cap="none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4200" b="1" u="none" strike="noStrike" cap="none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u="none" strike="noStrike" cap="none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4200" b="1" u="none" strike="noStrike" cap="none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¿De </a:t>
            </a:r>
            <a:r>
              <a:rPr lang="en-US" sz="4200" b="1" u="none" strike="noStrike" cap="none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dónde</a:t>
            </a:r>
            <a:r>
              <a:rPr lang="en-US" sz="4200" b="1" u="none" strike="noStrike" cap="none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u="none" strike="noStrike" cap="none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proviene</a:t>
            </a:r>
            <a:r>
              <a:rPr lang="en-US" sz="4200" b="1" u="none" strike="noStrike" cap="none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</a:t>
            </a:r>
            <a:endParaRPr sz="4200" b="1" u="none" strike="noStrike" cap="none" dirty="0">
              <a:solidFill>
                <a:srgbClr val="2177BB"/>
              </a:solidFill>
              <a:latin typeface="Arial" panose="020B0604020202020204" pitchFamily="34" charset="0"/>
              <a:ea typeface="Avenir"/>
              <a:cs typeface="Arial" panose="020B0604020202020204" pitchFamily="34" charset="0"/>
              <a:sym typeface="Avenir"/>
            </a:endParaRPr>
          </a:p>
        </p:txBody>
      </p:sp>
      <p:sp>
        <p:nvSpPr>
          <p:cNvPr id="126" name="Google Shape;126;p2"/>
          <p:cNvSpPr txBox="1"/>
          <p:nvPr/>
        </p:nvSpPr>
        <p:spPr>
          <a:xfrm>
            <a:off x="1524236" y="5961992"/>
            <a:ext cx="352916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Centro de Atlanta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125;p14" descr="A picture containing building, sky, metropolitan area, city&#10;&#10;Description automatically generated">
            <a:extLst>
              <a:ext uri="{FF2B5EF4-FFF2-40B4-BE49-F238E27FC236}">
                <a16:creationId xmlns:a16="http://schemas.microsoft.com/office/drawing/2014/main" id="{5BB434C2-A4A9-1F42-32C9-D72A98F059BD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1681" y="2624443"/>
            <a:ext cx="5518449" cy="310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28;p14" title="578218868_1140x641.png">
            <a:extLst>
              <a:ext uri="{FF2B5EF4-FFF2-40B4-BE49-F238E27FC236}">
                <a16:creationId xmlns:a16="http://schemas.microsoft.com/office/drawing/2014/main" id="{F154318B-6654-E0BF-4F05-696AE4E436B2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4727" y="2624443"/>
            <a:ext cx="5518449" cy="310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"/>
          <p:cNvSpPr txBox="1">
            <a:spLocks noGrp="1"/>
          </p:cNvSpPr>
          <p:nvPr>
            <p:ph type="body" idx="4294967295"/>
          </p:nvPr>
        </p:nvSpPr>
        <p:spPr>
          <a:xfrm>
            <a:off x="0" y="2452131"/>
            <a:ext cx="12192000" cy="24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¿Se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ver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</a:t>
            </a:r>
            <a:b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2800" b="1" dirty="0">
              <a:solidFill>
                <a:srgbClr val="2177BB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4"/>
          <p:cNvSpPr txBox="1">
            <a:spLocks noGrp="1"/>
          </p:cNvSpPr>
          <p:nvPr>
            <p:ph type="body" idx="4294967295"/>
          </p:nvPr>
        </p:nvSpPr>
        <p:spPr>
          <a:xfrm>
            <a:off x="1466100" y="2200200"/>
            <a:ext cx="9259800" cy="24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Cuando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miramos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hacia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fuera,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cielo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parece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azul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Entonces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¿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dónde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está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contaminado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</a:p>
        </p:txBody>
      </p:sp>
      <p:sp>
        <p:nvSpPr>
          <p:cNvPr id="145" name="Google Shape;145;p4"/>
          <p:cNvSpPr txBox="1"/>
          <p:nvPr/>
        </p:nvSpPr>
        <p:spPr>
          <a:xfrm>
            <a:off x="915673" y="637401"/>
            <a:ext cx="4840200" cy="78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5"/>
          <p:cNvSpPr txBox="1">
            <a:spLocks noGrp="1"/>
          </p:cNvSpPr>
          <p:nvPr>
            <p:ph type="body" idx="4294967295"/>
          </p:nvPr>
        </p:nvSpPr>
        <p:spPr>
          <a:xfrm>
            <a:off x="1466100" y="2200200"/>
            <a:ext cx="9259800" cy="24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Cerca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nuestra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escuela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¿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dónde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estaría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limpio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dónde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estaría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sucio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2800" b="1" dirty="0">
              <a:solidFill>
                <a:srgbClr val="2177BB"/>
              </a:solidFill>
            </a:endParaRPr>
          </a:p>
        </p:txBody>
      </p:sp>
      <p:sp>
        <p:nvSpPr>
          <p:cNvPr id="154" name="Google Shape;154;p5"/>
          <p:cNvSpPr txBox="1"/>
          <p:nvPr/>
        </p:nvSpPr>
        <p:spPr>
          <a:xfrm>
            <a:off x="915673" y="637401"/>
            <a:ext cx="4840200" cy="78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6"/>
          <p:cNvSpPr txBox="1">
            <a:spLocks noGrp="1"/>
          </p:cNvSpPr>
          <p:nvPr>
            <p:ph type="body" idx="4294967295"/>
          </p:nvPr>
        </p:nvSpPr>
        <p:spPr>
          <a:xfrm>
            <a:off x="2599537" y="2200200"/>
            <a:ext cx="6992926" cy="24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nos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afectar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contaminado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4200" b="1" dirty="0">
              <a:solidFill>
                <a:srgbClr val="2177BB"/>
              </a:solidFill>
            </a:endParaRPr>
          </a:p>
        </p:txBody>
      </p:sp>
      <p:sp>
        <p:nvSpPr>
          <p:cNvPr id="163" name="Google Shape;163;p6"/>
          <p:cNvSpPr txBox="1"/>
          <p:nvPr/>
        </p:nvSpPr>
        <p:spPr>
          <a:xfrm>
            <a:off x="915673" y="637401"/>
            <a:ext cx="4840200" cy="78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7"/>
          <p:cNvSpPr txBox="1">
            <a:spLocks noGrp="1"/>
          </p:cNvSpPr>
          <p:nvPr>
            <p:ph type="body" idx="4294967295"/>
          </p:nvPr>
        </p:nvSpPr>
        <p:spPr>
          <a:xfrm>
            <a:off x="1466100" y="2217364"/>
            <a:ext cx="9259800" cy="24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hacer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personas para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mantener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limpio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200" b="1" dirty="0" err="1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4200" b="1" dirty="0">
                <a:solidFill>
                  <a:srgbClr val="2177BB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2800" b="1" dirty="0">
              <a:solidFill>
                <a:srgbClr val="2177BB"/>
              </a:solidFill>
            </a:endParaRPr>
          </a:p>
        </p:txBody>
      </p:sp>
      <p:sp>
        <p:nvSpPr>
          <p:cNvPr id="172" name="Google Shape;172;p7"/>
          <p:cNvSpPr txBox="1"/>
          <p:nvPr/>
        </p:nvSpPr>
        <p:spPr>
          <a:xfrm>
            <a:off x="915673" y="637401"/>
            <a:ext cx="4840200" cy="78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8"/>
          <p:cNvSpPr txBox="1">
            <a:spLocks noGrp="1"/>
          </p:cNvSpPr>
          <p:nvPr>
            <p:ph type="title" idx="4294967295"/>
          </p:nvPr>
        </p:nvSpPr>
        <p:spPr>
          <a:xfrm>
            <a:off x="502722" y="708808"/>
            <a:ext cx="111865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Creación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medidores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</a:t>
            </a:r>
            <a:b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</a:b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contaminación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atmosférica</a:t>
            </a:r>
            <a:endParaRPr b="1" dirty="0">
              <a:solidFill>
                <a:srgbClr val="2177BB"/>
              </a:solidFill>
            </a:endParaRPr>
          </a:p>
        </p:txBody>
      </p:sp>
      <p:pic>
        <p:nvPicPr>
          <p:cNvPr id="2" name="Google Shape;180;p20" descr="Logo&#10;&#10;Description automatically generated">
            <a:extLst>
              <a:ext uri="{FF2B5EF4-FFF2-40B4-BE49-F238E27FC236}">
                <a16:creationId xmlns:a16="http://schemas.microsoft.com/office/drawing/2014/main" id="{C95CC691-19AD-7071-DD65-56B438DF4E7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83844" y="2570003"/>
            <a:ext cx="2732761" cy="3757547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8"/>
          <p:cNvSpPr txBox="1"/>
          <p:nvPr/>
        </p:nvSpPr>
        <p:spPr>
          <a:xfrm>
            <a:off x="502721" y="2365527"/>
            <a:ext cx="7221531" cy="4492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000"/>
              <a:buFont typeface="Calibri"/>
              <a:buAutoNum type="arabicPeriod"/>
            </a:pP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Espera a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profesor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le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entregue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cartón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leche y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adhesiva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doble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2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ts val="3000"/>
              <a:buFont typeface="Calibri"/>
              <a:buAutoNum type="arabicPeriod"/>
            </a:pP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Envuelve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cartón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leche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lleno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arena con la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cinta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adhesiva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asegúrate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quede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bien </a:t>
            </a:r>
            <a:r>
              <a:rPr lang="en-US" sz="2800" u="none" strike="noStrike" cap="none" dirty="0" err="1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pegada</a:t>
            </a:r>
            <a:r>
              <a:rPr lang="en-US" sz="2800" u="none" strike="noStrike" cap="none" dirty="0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2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oogle Shape;182;p20" descr="A picture containing text, container, box&#10;&#10;Description automatically generated">
            <a:extLst>
              <a:ext uri="{FF2B5EF4-FFF2-40B4-BE49-F238E27FC236}">
                <a16:creationId xmlns:a16="http://schemas.microsoft.com/office/drawing/2014/main" id="{B17546CB-E54E-0F0C-F4D4-927468AF68CF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76197" y="1597151"/>
            <a:ext cx="2478087" cy="4201101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9"/>
          <p:cNvSpPr txBox="1">
            <a:spLocks noGrp="1"/>
          </p:cNvSpPr>
          <p:nvPr>
            <p:ph type="title" idx="4294967295"/>
          </p:nvPr>
        </p:nvSpPr>
        <p:spPr>
          <a:xfrm>
            <a:off x="498764" y="540707"/>
            <a:ext cx="11222181" cy="1196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Ejemplo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un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medidor</a:t>
            </a:r>
            <a:r>
              <a:rPr lang="en-US" sz="3600" b="1" dirty="0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</a:t>
            </a:r>
            <a:r>
              <a:rPr lang="en-US" sz="3600" b="1" dirty="0" err="1">
                <a:solidFill>
                  <a:srgbClr val="2177BB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contaminación</a:t>
            </a:r>
            <a:endParaRPr b="1" dirty="0">
              <a:solidFill>
                <a:srgbClr val="2177BB"/>
              </a:solidFill>
            </a:endParaRPr>
          </a:p>
        </p:txBody>
      </p:sp>
      <p:pic>
        <p:nvPicPr>
          <p:cNvPr id="2" name="Google Shape;192;p21" title="IMG_9673.jpg">
            <a:extLst>
              <a:ext uri="{FF2B5EF4-FFF2-40B4-BE49-F238E27FC236}">
                <a16:creationId xmlns:a16="http://schemas.microsoft.com/office/drawing/2014/main" id="{CA6F1075-313D-6D2D-7F50-BF8066B7EBDD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8397" y="1737360"/>
            <a:ext cx="3434954" cy="4579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93;p21" title="IMG_9674.jpg">
            <a:extLst>
              <a:ext uri="{FF2B5EF4-FFF2-40B4-BE49-F238E27FC236}">
                <a16:creationId xmlns:a16="http://schemas.microsoft.com/office/drawing/2014/main" id="{80DED6A4-298F-9457-DE54-D07FDD75BD7A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7399" y="1737360"/>
            <a:ext cx="3434955" cy="45799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GCO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15A29"/>
      </a:accent1>
      <a:accent2>
        <a:srgbClr val="1B75BC"/>
      </a:accent2>
      <a:accent3>
        <a:srgbClr val="8DC63F"/>
      </a:accent3>
      <a:accent4>
        <a:srgbClr val="FBAF3F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4dc3a40-890b-4f8b-b8ed-58aba020899a">
      <Terms xmlns="http://schemas.microsoft.com/office/infopath/2007/PartnerControls"/>
    </lcf76f155ced4ddcb4097134ff3c332f>
    <TaxCatchAll xmlns="38eecb3b-80c0-4dca-901d-6db9fab0793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683890C53E8A4A89D14C73F2741E5B" ma:contentTypeVersion="12" ma:contentTypeDescription="Create a new document." ma:contentTypeScope="" ma:versionID="049a49ac000d183bd641512d7ad73963">
  <xsd:schema xmlns:xsd="http://www.w3.org/2001/XMLSchema" xmlns:xs="http://www.w3.org/2001/XMLSchema" xmlns:p="http://schemas.microsoft.com/office/2006/metadata/properties" xmlns:ns2="74dc3a40-890b-4f8b-b8ed-58aba020899a" xmlns:ns3="38eecb3b-80c0-4dca-901d-6db9fab07931" targetNamespace="http://schemas.microsoft.com/office/2006/metadata/properties" ma:root="true" ma:fieldsID="37d2ebc1042ee46c9bc3e2331199a2fc" ns2:_="" ns3:_="">
    <xsd:import namespace="74dc3a40-890b-4f8b-b8ed-58aba020899a"/>
    <xsd:import namespace="38eecb3b-80c0-4dca-901d-6db9fab079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c3a40-890b-4f8b-b8ed-58aba02089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928028b-1cc5-45ee-9164-1a2f8d0dcd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ecb3b-80c0-4dca-901d-6db9fab0793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4a4c814-a407-4dd0-8c26-d69325c30e52}" ma:internalName="TaxCatchAll" ma:showField="CatchAllData" ma:web="38eecb3b-80c0-4dca-901d-6db9fab079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6D2221-7E61-4EE2-8E33-55597D60E2EA}">
  <ds:schemaRefs>
    <ds:schemaRef ds:uri="http://purl.org/dc/dcmitype/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74dc3a40-890b-4f8b-b8ed-58aba020899a"/>
  </ds:schemaRefs>
</ds:datastoreItem>
</file>

<file path=customXml/itemProps2.xml><?xml version="1.0" encoding="utf-8"?>
<ds:datastoreItem xmlns:ds="http://schemas.openxmlformats.org/officeDocument/2006/customXml" ds:itemID="{B270B7EB-B2F2-461E-B4E9-B012D89D5A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B5AE982-677A-4E74-ABFA-F565C8525D07}"/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1739</Words>
  <Application>Microsoft Macintosh PowerPoint</Application>
  <PresentationFormat>Widescreen</PresentationFormat>
  <Paragraphs>100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Lato</vt:lpstr>
      <vt:lpstr>Avenir</vt:lpstr>
      <vt:lpstr>Lato Black</vt:lpstr>
      <vt:lpstr>Courier New</vt:lpstr>
      <vt:lpstr>1_Office Theme</vt:lpstr>
      <vt:lpstr>¿Qué tan sucio está el aire que respiramos?</vt:lpstr>
      <vt:lpstr>¿Qué sabes sobre la contaminación atmosférica? ¿De dónde proviene?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Creación de medidores de contaminación atmosférica</vt:lpstr>
      <vt:lpstr>Ejemplo de un medidor de contaminación</vt:lpstr>
      <vt:lpstr>Configuración de los medidores de contaminación atmosférica</vt:lpstr>
      <vt:lpstr>Recopilación de datos y debate</vt:lpstr>
      <vt:lpstr>¿Qué es la contaminación atmosférica? </vt:lpstr>
      <vt:lpstr>Causas de la contaminación atmosférica</vt:lpstr>
      <vt:lpstr>Ejemplos de contaminación atmosférica</vt:lpstr>
      <vt:lpstr>Soluciones a la contaminación atmosférica</vt:lpstr>
      <vt:lpstr>Mi idea para ayudar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Olivia Haas</cp:lastModifiedBy>
  <cp:revision>1</cp:revision>
  <dcterms:modified xsi:type="dcterms:W3CDTF">2026-02-18T19:19:02Z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0x010100E1683890C53E8A4A89D14C73F2741E5B</vt:lpwstr>
  </property>
</Properties>
</file>