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Lato" panose="020F0502020204030203" pitchFamily="34" charset="0"/>
      <p:regular r:id="rId20"/>
      <p:bold r:id="rId21"/>
      <p:italic r:id="rId22"/>
      <p:boldItalic r:id="rId23"/>
    </p:embeddedFont>
    <p:embeddedFont>
      <p:font typeface="Lato Black" panose="020F0502020204030203" pitchFamily="34" charset="0"/>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7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6"/>
    <p:restoredTop sz="78208" autoAdjust="0"/>
  </p:normalViewPr>
  <p:slideViewPr>
    <p:cSldViewPr snapToGrid="0" showGuides="1">
      <p:cViewPr varScale="1">
        <p:scale>
          <a:sx n="78" d="100"/>
          <a:sy n="78" d="100"/>
        </p:scale>
        <p:origin x="2028" y="29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buSzPts val="1200"/>
            </a:pPr>
            <a:fld id="{00000000-1234-1234-1234-123412341234}" type="slidenum">
              <a:rPr lang="en-US" sz="1200" smtClean="0">
                <a:solidFill>
                  <a:schemeClr val="dk1"/>
                </a:solidFill>
                <a:ea typeface="Calibri"/>
                <a:sym typeface="Calibri"/>
              </a:rPr>
              <a:pPr algn="r">
                <a:buSzPts val="1200"/>
              </a:pP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zaXBVYr9Ij0&amp;t=12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FWDOC-QyHr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a:ea typeface="Lato"/>
                <a:cs typeface="Arial"/>
                <a:sym typeface="Lato"/>
              </a:rPr>
              <a:t>Grades: 3</a:t>
            </a:r>
            <a:r>
              <a:rPr lang="en-US" sz="1100" baseline="30000" dirty="0">
                <a:latin typeface="Arial"/>
                <a:ea typeface="Lato"/>
                <a:cs typeface="Arial"/>
                <a:sym typeface="Lato"/>
              </a:rPr>
              <a:t>rd</a:t>
            </a:r>
            <a:r>
              <a:rPr lang="en-US" sz="1100" dirty="0">
                <a:latin typeface="Arial"/>
                <a:ea typeface="Lato"/>
                <a:cs typeface="Arial"/>
                <a:sym typeface="Lato"/>
              </a:rPr>
              <a:t> - 5</a:t>
            </a:r>
            <a:r>
              <a:rPr lang="en-US" sz="1100" baseline="30000" dirty="0">
                <a:latin typeface="Arial"/>
                <a:ea typeface="Lato"/>
                <a:cs typeface="Arial"/>
                <a:sym typeface="Lato"/>
              </a:rPr>
              <a:t>th</a:t>
            </a:r>
            <a:r>
              <a:rPr lang="en-US" sz="1100" dirty="0">
                <a:latin typeface="Arial"/>
                <a:ea typeface="Lato"/>
                <a:cs typeface="Arial"/>
                <a:sym typeface="Lato"/>
              </a:rPr>
              <a:t> </a:t>
            </a:r>
            <a:endParaRPr sz="1100" dirty="0">
              <a:latin typeface="Arial"/>
              <a:ea typeface="Lato"/>
              <a:cs typeface="Arial"/>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Length of Lesson: Two class periods, each approximately 45 minutes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Materials: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Colored pencils, graph paper, cardstock paper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Computer and internet access, or printed information from websites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Student Handouts: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1: Data Collection for Car Rider Lanes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2: Data Table – Compiling Idling Data</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3: Analyzing Idling Data</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4: Graphing Idling Data</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5: Impacts of Idling, Part 1</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6: Impacts of Idling, Part 2</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7: Make the Call—Idling Case &amp; Recommendation</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70" name="Google Shape;70;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 name="Google Shape;71;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72" name="Google Shape;7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indent="-298450">
              <a:buClr>
                <a:srgbClr val="404040"/>
              </a:buClr>
              <a:buSzPts val="1100"/>
              <a:buFont typeface="Lato"/>
              <a:buAutoNum type="arabicPeriod"/>
            </a:pPr>
            <a:r>
              <a:rPr lang="en-US" sz="1100" dirty="0">
                <a:latin typeface="Arial"/>
                <a:ea typeface="Lato"/>
                <a:cs typeface="Arial"/>
                <a:sym typeface="Lato"/>
              </a:rPr>
              <a:t>Break students into small groups to complete the Student Handout 5: Impacts of Idling, Part 1. </a:t>
            </a:r>
            <a:r>
              <a:rPr lang="en-US" sz="1100" dirty="0">
                <a:solidFill>
                  <a:srgbClr val="002060"/>
                </a:solidFill>
                <a:latin typeface="Arial"/>
                <a:ea typeface="Lato"/>
                <a:cs typeface="Arial"/>
                <a:sym typeface="Lato"/>
              </a:rPr>
              <a:t>They should use the information from both videos and class discussions to identify environmental, health, and other impacts from idling. </a:t>
            </a:r>
            <a:endParaRPr lang="en-US" sz="1100">
              <a:latin typeface="Arial"/>
              <a:ea typeface="Lato"/>
              <a:cs typeface="Arial"/>
              <a:sym typeface="Lato"/>
            </a:endParaRPr>
          </a:p>
          <a:p>
            <a:pPr marL="685800" lvl="1" indent="0">
              <a:buSzPts val="1100"/>
            </a:pPr>
            <a:r>
              <a:rPr lang="en-US" sz="1100">
                <a:latin typeface="Arial"/>
                <a:ea typeface="Lato"/>
                <a:cs typeface="Arial"/>
                <a:sym typeface="Lato"/>
              </a:rPr>
              <a:t>Example: Cause – Vehicle emissions include toxins. Effect – Over time, vehicle exhaust is linked to increases in asthma, heart and lung disease, and even cancer.  Example for Other Impacts – Cause – Running the car engine for extra minutes burns more fuel. Effect – This will cost the driver more money in the long run, a negative impact. Cause - Vehicle emissions from the student pickup line. Effect - These emissions add to air pollution. </a:t>
            </a:r>
            <a:endParaRPr lang="en-US" sz="1100" dirty="0">
              <a:latin typeface="Arial"/>
              <a:ea typeface="Lato"/>
              <a:cs typeface="Arial"/>
            </a:endParaRPr>
          </a:p>
          <a:p>
            <a:pPr indent="-298450" algn="l">
              <a:spcBef>
                <a:spcPts val="0"/>
              </a:spcBef>
              <a:spcAft>
                <a:spcPts val="0"/>
              </a:spcAft>
              <a:buClr>
                <a:srgbClr val="404040"/>
              </a:buClr>
              <a:buSzPts val="1100"/>
              <a:buAutoNum type="arabicPeriod"/>
            </a:pPr>
            <a:r>
              <a:rPr lang="en-US" sz="1100" dirty="0">
                <a:latin typeface="Arial"/>
                <a:ea typeface="Lato"/>
                <a:cs typeface="Arial"/>
                <a:sym typeface="Lato"/>
              </a:rPr>
              <a:t>After student groups complete Student Handout 5: Impacts of Idling, Part 1 bring the class back together to </a:t>
            </a:r>
            <a:r>
              <a:rPr lang="en-US" sz="1100" dirty="0">
                <a:solidFill>
                  <a:srgbClr val="002060"/>
                </a:solidFill>
                <a:latin typeface="Arial"/>
                <a:ea typeface="Lato"/>
                <a:cs typeface="Arial"/>
                <a:sym typeface="Lato"/>
              </a:rPr>
              <a:t>summarize what they’ve learned about idling’s impact</a:t>
            </a:r>
            <a:r>
              <a:rPr lang="en-US" sz="1100" dirty="0">
                <a:latin typeface="Arial"/>
                <a:ea typeface="Lato"/>
                <a:cs typeface="Arial"/>
                <a:sym typeface="Lato"/>
              </a:rPr>
              <a:t> on student health and the environment. Provide each group with a scenario card located in the Student Resources document and then direct students to complete Student Handout 6: Impacts of Idling, Part 2. </a:t>
            </a:r>
            <a:endParaRPr lang="en-US" sz="1100" dirty="0">
              <a:latin typeface="Arial"/>
              <a:ea typeface="Lato"/>
              <a:cs typeface="Arial"/>
            </a:endParaRPr>
          </a:p>
          <a:p>
            <a:pPr marL="0" lvl="0" indent="0" algn="l" rtl="0">
              <a:spcBef>
                <a:spcPts val="600"/>
              </a:spcBef>
              <a:spcAft>
                <a:spcPts val="600"/>
              </a:spcAft>
              <a:buNone/>
            </a:pPr>
            <a:endParaRPr sz="1100" dirty="0">
              <a:latin typeface="Arial" panose="020B0604020202020204" pitchFamily="34" charset="0"/>
              <a:ea typeface="Lato"/>
              <a:cs typeface="Arial" panose="020B0604020202020204" pitchFamily="34" charset="0"/>
              <a:sym typeface="Lato"/>
            </a:endParaRPr>
          </a:p>
        </p:txBody>
      </p:sp>
      <p:sp>
        <p:nvSpPr>
          <p:cNvPr id="193" name="Google Shape;193;p1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4" name="Google Shape;194;p1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95" name="Google Shape;1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indent="-298450">
              <a:buClr>
                <a:srgbClr val="404040"/>
              </a:buClr>
              <a:buSzPts val="1100"/>
              <a:buFont typeface="Lato"/>
              <a:buAutoNum type="arabicPeriod"/>
            </a:pPr>
            <a:r>
              <a:rPr lang="en-US" sz="1100" dirty="0">
                <a:latin typeface="Arial"/>
                <a:ea typeface="Lato"/>
                <a:cs typeface="Arial"/>
                <a:sym typeface="Lato"/>
              </a:rPr>
              <a:t>Distribute Student Handout 7: Make the Call—Idling Case &amp; Recommendation. Explain that students will use</a:t>
            </a:r>
            <a:r>
              <a:rPr lang="en-US" sz="1100" dirty="0">
                <a:solidFill>
                  <a:srgbClr val="404040"/>
                </a:solidFill>
                <a:latin typeface="Arial"/>
                <a:ea typeface="Lato"/>
                <a:cs typeface="Arial"/>
                <a:sym typeface="Lato"/>
              </a:rPr>
              <a:t> </a:t>
            </a:r>
            <a:r>
              <a:rPr lang="en-US" sz="1100" dirty="0">
                <a:solidFill>
                  <a:srgbClr val="674EA7"/>
                </a:solidFill>
                <a:latin typeface="Arial"/>
                <a:ea typeface="Lato"/>
                <a:cs typeface="Arial"/>
                <a:sym typeface="Lato"/>
              </a:rPr>
              <a:t>Stop–Think–Choose–Reflect</a:t>
            </a:r>
            <a:r>
              <a:rPr lang="en-US" sz="1100" dirty="0">
                <a:solidFill>
                  <a:srgbClr val="404040"/>
                </a:solidFill>
                <a:latin typeface="Arial"/>
                <a:ea typeface="Lato"/>
                <a:cs typeface="Arial"/>
                <a:sym typeface="Lato"/>
              </a:rPr>
              <a:t> </a:t>
            </a:r>
            <a:r>
              <a:rPr lang="en-US" sz="1100" dirty="0">
                <a:latin typeface="Arial"/>
                <a:ea typeface="Lato"/>
                <a:cs typeface="Arial"/>
                <a:sym typeface="Lato"/>
              </a:rPr>
              <a:t>to make a health-related decision about idling and justify it with evidence from class graphs and the videos/readings.</a:t>
            </a:r>
            <a:endParaRPr lang="en-US" sz="1100" dirty="0">
              <a:latin typeface="Arial" panose="020B0604020202020204" pitchFamily="34" charset="0"/>
              <a:ea typeface="Lato"/>
              <a:cs typeface="Arial" panose="020B0604020202020204" pitchFamily="34" charset="0"/>
              <a:sym typeface="Lato"/>
            </a:endParaRPr>
          </a:p>
          <a:p>
            <a:pPr lvl="1">
              <a:buClr>
                <a:srgbClr val="404040"/>
              </a:buClr>
              <a:buSzPts val="1100"/>
              <a:buChar char="•"/>
            </a:pPr>
            <a:r>
              <a:rPr lang="en-US" sz="1100" dirty="0">
                <a:latin typeface="Arial"/>
                <a:ea typeface="Lato"/>
                <a:cs typeface="Arial"/>
                <a:sym typeface="Lato"/>
              </a:rPr>
              <a:t>Post or project the class idling graphs. Remind students they must cite at least one number from the graphs and one fact from the media.</a:t>
            </a:r>
            <a:endParaRPr lang="en-US" sz="1100" dirty="0">
              <a:latin typeface="Arial" panose="020B0604020202020204" pitchFamily="34" charset="0"/>
              <a:ea typeface="Lato"/>
              <a:cs typeface="Arial" panose="020B0604020202020204" pitchFamily="34" charset="0"/>
            </a:endParaRPr>
          </a:p>
          <a:p>
            <a:pPr indent="-298450">
              <a:buClr>
                <a:srgbClr val="404040"/>
              </a:buClr>
              <a:buSzPts val="1100"/>
              <a:buAutoNum type="arabicPeriod"/>
            </a:pPr>
            <a:endParaRPr lang="en-US" sz="1100" dirty="0">
              <a:latin typeface="Arial"/>
              <a:ea typeface="Lato"/>
              <a:cs typeface="Arial"/>
              <a:sym typeface="Lato"/>
            </a:endParaRPr>
          </a:p>
          <a:p>
            <a:pPr marL="457200" lvl="0" indent="-298450" algn="l">
              <a:spcBef>
                <a:spcPts val="0"/>
              </a:spcBef>
              <a:spcAft>
                <a:spcPts val="0"/>
              </a:spcAft>
              <a:buClr>
                <a:srgbClr val="404040"/>
              </a:buClr>
              <a:buSzPts val="1100"/>
              <a:buAutoNum type="arabicPeriod"/>
            </a:pPr>
            <a:r>
              <a:rPr lang="en-US" sz="1100" dirty="0">
                <a:latin typeface="Arial"/>
                <a:ea typeface="Lato"/>
                <a:cs typeface="Arial"/>
                <a:sym typeface="Lato"/>
              </a:rPr>
              <a:t>Read the Rainy Dismissal case (from Student Handout 7: Make the Call - Idling Case &amp; Recommendation) aloud (teacher or student). Clarify vocabulary as needed (AQI, idling, asthma trigger). Give a safety reminder: students identify trusted adults; they do not confront drivers.</a:t>
            </a:r>
            <a:endParaRPr lang="en-US" sz="1100" dirty="0">
              <a:latin typeface="Arial" panose="020B0604020202020204" pitchFamily="34" charset="0"/>
              <a:ea typeface="Lato"/>
              <a:cs typeface="Arial" panose="020B0604020202020204" pitchFamily="34" charset="0"/>
            </a:endParaRPr>
          </a:p>
          <a:p>
            <a:pPr marL="457200" lvl="0" indent="0" algn="l" rtl="0">
              <a:spcBef>
                <a:spcPts val="0"/>
              </a:spcBef>
              <a:spcAft>
                <a:spcPts val="0"/>
              </a:spcAft>
              <a:buClr>
                <a:schemeClr val="dk1"/>
              </a:buClr>
              <a:buSzPts val="1100"/>
              <a:buFont typeface="Arial"/>
              <a:buNone/>
            </a:pPr>
            <a:endParaRPr sz="11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204" name="Google Shape;204;p2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5" name="Google Shape;205;p2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06" name="Google Shape;206;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Direct students to complete the student handout, parts A–E, independently. Circulate and prompt as needed.</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Prompts:</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rgbClr val="674EA7"/>
              </a:buClr>
              <a:buSzPts val="1100"/>
              <a:buFont typeface="Lato"/>
              <a:buChar char="○"/>
            </a:pPr>
            <a:r>
              <a:rPr lang="en-US" sz="1100" dirty="0">
                <a:solidFill>
                  <a:srgbClr val="674EA7"/>
                </a:solidFill>
                <a:latin typeface="Arial" panose="020B0604020202020204" pitchFamily="34" charset="0"/>
                <a:ea typeface="Lato"/>
                <a:cs typeface="Arial" panose="020B0604020202020204" pitchFamily="34" charset="0"/>
                <a:sym typeface="Lato"/>
              </a:rPr>
              <a:t>Stop (HE5.5.a): “What is the health-related decision here?”</a:t>
            </a:r>
            <a:endParaRPr sz="1100" dirty="0">
              <a:solidFill>
                <a:srgbClr val="674EA7"/>
              </a:solidFill>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rgbClr val="674EA7"/>
              </a:buClr>
              <a:buSzPts val="1100"/>
              <a:buFont typeface="Lato"/>
              <a:buChar char="○"/>
            </a:pPr>
            <a:r>
              <a:rPr lang="en-US" sz="1100" dirty="0">
                <a:solidFill>
                  <a:srgbClr val="674EA7"/>
                </a:solidFill>
                <a:latin typeface="Arial" panose="020B0604020202020204" pitchFamily="34" charset="0"/>
                <a:ea typeface="Lato"/>
                <a:cs typeface="Arial" panose="020B0604020202020204" pitchFamily="34" charset="0"/>
                <a:sym typeface="Lato"/>
              </a:rPr>
              <a:t>Think (HE3.5.b): “Who are two or more safe adults who can help?”</a:t>
            </a:r>
            <a:endParaRPr sz="1100" dirty="0">
              <a:solidFill>
                <a:srgbClr val="674EA7"/>
              </a:solidFill>
              <a:latin typeface="Arial" panose="020B0604020202020204" pitchFamily="34" charset="0"/>
              <a:ea typeface="Lato"/>
              <a:cs typeface="Arial" panose="020B0604020202020204" pitchFamily="34" charset="0"/>
              <a:sym typeface="Lato"/>
            </a:endParaRPr>
          </a:p>
          <a:p>
            <a:pPr marL="1371600" lvl="2" indent="-228600" algn="l" rtl="0">
              <a:spcBef>
                <a:spcPts val="0"/>
              </a:spcBef>
              <a:spcAft>
                <a:spcPts val="0"/>
              </a:spcAft>
              <a:buClr>
                <a:schemeClr val="dk1"/>
              </a:buClr>
              <a:buSzPts val="1100"/>
              <a:buFont typeface="Lato"/>
              <a:buNone/>
            </a:pPr>
            <a:endParaRPr sz="1100" dirty="0">
              <a:latin typeface="Arial" panose="020B0604020202020204" pitchFamily="34" charset="0"/>
              <a:ea typeface="Lato"/>
              <a:cs typeface="Arial" panose="020B0604020202020204" pitchFamily="34" charset="0"/>
              <a:sym typeface="Lato"/>
            </a:endParaRPr>
          </a:p>
          <a:p>
            <a:pPr marL="45720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457200" marR="0" lvl="0" indent="0" algn="l" rtl="0">
              <a:lnSpc>
                <a:spcPct val="100000"/>
              </a:lnSpc>
              <a:spcBef>
                <a:spcPts val="0"/>
              </a:spcBef>
              <a:spcAft>
                <a:spcPts val="0"/>
              </a:spcAft>
              <a:buNone/>
            </a:pPr>
            <a:endParaRPr dirty="0">
              <a:latin typeface="Arial" panose="020B0604020202020204" pitchFamily="34" charset="0"/>
              <a:cs typeface="Arial" panose="020B0604020202020204" pitchFamily="34" charset="0"/>
            </a:endParaRPr>
          </a:p>
        </p:txBody>
      </p:sp>
      <p:sp>
        <p:nvSpPr>
          <p:cNvPr id="213" name="Google Shape;213;p2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p2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15" name="Google Shape;21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Direct students to complete the student handout, parts A–E, independently. Circulate and prompt as needed.</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Prompts:</a:t>
            </a:r>
            <a:endParaRPr sz="1100" dirty="0">
              <a:solidFill>
                <a:srgbClr val="674EA7"/>
              </a:solidFill>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rgbClr val="674EA7"/>
              </a:buClr>
              <a:buSzPts val="1100"/>
              <a:buFont typeface="Lato"/>
              <a:buChar char="○"/>
            </a:pPr>
            <a:r>
              <a:rPr lang="en-US" sz="1100" dirty="0">
                <a:solidFill>
                  <a:srgbClr val="674EA7"/>
                </a:solidFill>
                <a:latin typeface="Arial" panose="020B0604020202020204" pitchFamily="34" charset="0"/>
                <a:ea typeface="Lato"/>
                <a:cs typeface="Arial" panose="020B0604020202020204" pitchFamily="34" charset="0"/>
                <a:sym typeface="Lato"/>
              </a:rPr>
              <a:t>Choose (HE5.5.c): “List two options and predict now/later outcomes for health, environment, and fuel/cost.”</a:t>
            </a:r>
            <a:endParaRPr sz="1100" dirty="0">
              <a:solidFill>
                <a:srgbClr val="674EA7"/>
              </a:solidFill>
              <a:latin typeface="Arial" panose="020B0604020202020204" pitchFamily="34" charset="0"/>
              <a:ea typeface="Lato"/>
              <a:cs typeface="Arial" panose="020B0604020202020204" pitchFamily="34" charset="0"/>
              <a:sym typeface="Lato"/>
            </a:endParaRPr>
          </a:p>
          <a:p>
            <a:pPr marL="1371600" lvl="0" indent="0" algn="l" rtl="0">
              <a:spcBef>
                <a:spcPts val="0"/>
              </a:spcBef>
              <a:spcAft>
                <a:spcPts val="0"/>
              </a:spcAft>
              <a:buNone/>
            </a:pPr>
            <a:endParaRPr sz="1100" dirty="0">
              <a:solidFill>
                <a:srgbClr val="002060"/>
              </a:solidFill>
              <a:latin typeface="Arial" panose="020B0604020202020204" pitchFamily="34" charset="0"/>
              <a:ea typeface="Lato"/>
              <a:cs typeface="Arial" panose="020B0604020202020204" pitchFamily="34" charset="0"/>
              <a:sym typeface="Lato"/>
            </a:endParaRPr>
          </a:p>
          <a:p>
            <a:pPr marL="457200" marR="0" lvl="0" indent="0" algn="l" rtl="0">
              <a:lnSpc>
                <a:spcPct val="100000"/>
              </a:lnSpc>
              <a:spcBef>
                <a:spcPts val="0"/>
              </a:spcBef>
              <a:spcAft>
                <a:spcPts val="0"/>
              </a:spcAft>
              <a:buNone/>
            </a:pPr>
            <a:endParaRPr dirty="0">
              <a:latin typeface="Arial" panose="020B0604020202020204" pitchFamily="34" charset="0"/>
              <a:cs typeface="Arial" panose="020B0604020202020204" pitchFamily="34" charset="0"/>
            </a:endParaRPr>
          </a:p>
        </p:txBody>
      </p:sp>
      <p:sp>
        <p:nvSpPr>
          <p:cNvPr id="222" name="Google Shape;222;p2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p2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24" name="Google Shape;224;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Direct students to complete the student handout, parts A–E, independently. Circulate and prompt as needed.</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Prompts:</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rgbClr val="674EA7"/>
              </a:buClr>
              <a:buSzPts val="1100"/>
              <a:buFont typeface="Lato"/>
              <a:buChar char="○"/>
            </a:pPr>
            <a:r>
              <a:rPr lang="en-US" sz="1100" dirty="0">
                <a:solidFill>
                  <a:srgbClr val="674EA7"/>
                </a:solidFill>
                <a:latin typeface="Arial" panose="020B0604020202020204" pitchFamily="34" charset="0"/>
                <a:ea typeface="Lato"/>
                <a:cs typeface="Arial" panose="020B0604020202020204" pitchFamily="34" charset="0"/>
                <a:sym typeface="Lato"/>
              </a:rPr>
              <a:t>Reflect (HE3.5.d + Science): “State your claim and support it with a graph number/trend and a fact about fossil fuels or exhaust; explain the cause → effect.”</a:t>
            </a:r>
            <a:endParaRPr sz="1100" dirty="0">
              <a:solidFill>
                <a:srgbClr val="674EA7"/>
              </a:solidFill>
              <a:latin typeface="Arial" panose="020B0604020202020204" pitchFamily="34" charset="0"/>
              <a:ea typeface="Lato"/>
              <a:cs typeface="Arial" panose="020B0604020202020204" pitchFamily="34" charset="0"/>
              <a:sym typeface="Lato"/>
            </a:endParaRPr>
          </a:p>
          <a:p>
            <a:pPr lvl="2" indent="-298450">
              <a:buClr>
                <a:srgbClr val="002060"/>
              </a:buClr>
              <a:buSzPts val="1100"/>
              <a:buFont typeface="Lato"/>
              <a:buChar char="○"/>
            </a:pPr>
            <a:r>
              <a:rPr lang="en-US" sz="1100" dirty="0">
                <a:solidFill>
                  <a:srgbClr val="002060"/>
                </a:solidFill>
                <a:latin typeface="Arial"/>
                <a:ea typeface="Lato"/>
                <a:cs typeface="Arial"/>
                <a:sym typeface="Lato"/>
              </a:rPr>
              <a:t>Communicate (SEP): “Write a 2–3 sentence announcement the principal could read with one action step.”</a:t>
            </a:r>
            <a:endParaRPr lang="en-US" sz="1100">
              <a:latin typeface="Arial"/>
              <a:ea typeface="Lato"/>
              <a:cs typeface="Arial"/>
            </a:endParaRPr>
          </a:p>
          <a:p>
            <a:pPr marL="1073150" lvl="2" indent="0">
              <a:buClr>
                <a:srgbClr val="002060"/>
              </a:buClr>
              <a:buSzPts val="1100"/>
            </a:pPr>
            <a:endParaRPr lang="en-US" sz="1100" dirty="0">
              <a:solidFill>
                <a:srgbClr val="002060"/>
              </a:solidFill>
              <a:latin typeface="Arial"/>
              <a:ea typeface="Lato"/>
              <a:cs typeface="Arial"/>
            </a:endParaRPr>
          </a:p>
          <a:p>
            <a:pPr marL="571500" indent="-342900" algn="l">
              <a:spcBef>
                <a:spcPts val="0"/>
              </a:spcBef>
              <a:spcAft>
                <a:spcPts val="0"/>
              </a:spcAft>
              <a:buClr>
                <a:srgbClr val="002060"/>
              </a:buClr>
              <a:buSzPts val="1100"/>
              <a:buAutoNum type="arabicPeriod"/>
            </a:pPr>
            <a:r>
              <a:rPr lang="en-US" sz="1100" dirty="0">
                <a:latin typeface="Arial"/>
                <a:ea typeface="Lato"/>
                <a:cs typeface="Arial"/>
                <a:sym typeface="Lato"/>
              </a:rPr>
              <a:t>Facilitate a brief share.</a:t>
            </a:r>
            <a:endParaRPr sz="1100" dirty="0">
              <a:latin typeface="Arial"/>
              <a:ea typeface="Lato"/>
              <a:cs typeface="Arial"/>
            </a:endParaRPr>
          </a:p>
          <a:p>
            <a:pPr marL="9144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Option A: 2–3 students read their announcements aloud.</a:t>
            </a:r>
            <a:endParaRPr sz="1100" dirty="0">
              <a:latin typeface="Arial" panose="020B0604020202020204" pitchFamily="34" charset="0"/>
              <a:ea typeface="Lato"/>
              <a:cs typeface="Arial" panose="020B0604020202020204" pitchFamily="34" charset="0"/>
              <a:sym typeface="Lato"/>
            </a:endParaRPr>
          </a:p>
          <a:p>
            <a:pPr marL="1371600" lvl="2" indent="-228600" algn="l" rtl="0">
              <a:spcBef>
                <a:spcPts val="0"/>
              </a:spcBef>
              <a:spcAft>
                <a:spcPts val="0"/>
              </a:spcAft>
              <a:buClr>
                <a:schemeClr val="dk1"/>
              </a:buClr>
              <a:buSzPts val="1100"/>
              <a:buFont typeface="Lato"/>
              <a:buNone/>
            </a:pPr>
            <a:r>
              <a:rPr lang="en-US" sz="1100" dirty="0">
                <a:latin typeface="Arial" panose="020B0604020202020204" pitchFamily="34" charset="0"/>
                <a:ea typeface="Lato"/>
                <a:cs typeface="Arial" panose="020B0604020202020204" pitchFamily="34" charset="0"/>
                <a:sym typeface="Lato"/>
              </a:rPr>
              <a:t>Option B: Partner check—partners underline the number used and circle the health fact cited, then star the recommended option.</a:t>
            </a:r>
            <a:endParaRPr dirty="0">
              <a:latin typeface="Arial" panose="020B0604020202020204" pitchFamily="34" charset="0"/>
              <a:cs typeface="Arial" panose="020B0604020202020204" pitchFamily="34" charset="0"/>
            </a:endParaRPr>
          </a:p>
        </p:txBody>
      </p:sp>
      <p:sp>
        <p:nvSpPr>
          <p:cNvPr id="231" name="Google Shape;231;p2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2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33" name="Google Shape;233;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Show students a picture of cars lined up to pick students up from school. </a:t>
            </a:r>
            <a:endParaRPr sz="1000" dirty="0">
              <a:latin typeface="Arial" panose="020B0604020202020204" pitchFamily="34" charset="0"/>
              <a:cs typeface="Arial" panose="020B0604020202020204" pitchFamily="34" charset="0"/>
              <a:sym typeface="Calibri"/>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Ask students the following questions: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do you notice about this picture?</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Possible Answer: Lots of cars, cars aren’t moving, some have exhaust, people are waiting, we think the engines might be on.</a:t>
            </a:r>
            <a:endParaRPr sz="1100" dirty="0">
              <a:latin typeface="Arial" panose="020B0604020202020204" pitchFamily="34" charset="0"/>
              <a:ea typeface="Lato Black"/>
              <a:cs typeface="Arial" panose="020B0604020202020204" pitchFamily="34" charset="0"/>
              <a:sym typeface="Lato Black"/>
            </a:endParaRPr>
          </a:p>
          <a:p>
            <a:pPr marL="457200" lvl="0" indent="-298450" algn="l" rtl="0">
              <a:spcBef>
                <a:spcPts val="0"/>
              </a:spcBef>
              <a:spcAft>
                <a:spcPts val="0"/>
              </a:spcAft>
              <a:buClr>
                <a:schemeClr val="dk1"/>
              </a:buClr>
              <a:buSzPts val="1100"/>
              <a:buFont typeface="Lato"/>
              <a:buChar char="●"/>
            </a:pPr>
            <a:r>
              <a:rPr lang="en-US" sz="1100" dirty="0">
                <a:solidFill>
                  <a:srgbClr val="002060"/>
                </a:solidFill>
                <a:latin typeface="Arial" panose="020B0604020202020204" pitchFamily="34" charset="0"/>
                <a:ea typeface="Lato"/>
                <a:cs typeface="Arial" panose="020B0604020202020204" pitchFamily="34" charset="0"/>
                <a:sym typeface="Lato"/>
              </a:rPr>
              <a:t>When have you seen something like this at school? </a:t>
            </a:r>
            <a:endParaRPr sz="1100" dirty="0">
              <a:solidFill>
                <a:srgbClr val="002060"/>
              </a:solidFill>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Possible Answer: Drop-off in the morning, pick-up in the afternoon, when the school hosts events like sports games and band concerts, at the traffic light next to the school. Tell students that when the car's motor is left running, this is called “idling.” </a:t>
            </a:r>
            <a:endParaRPr sz="1000" dirty="0">
              <a:latin typeface="Arial" panose="020B0604020202020204" pitchFamily="34" charset="0"/>
              <a:cs typeface="Arial" panose="020B0604020202020204" pitchFamily="34" charset="0"/>
            </a:endParaRPr>
          </a:p>
          <a:p>
            <a:pPr marL="228600" lvl="0" indent="-152400" algn="l" rtl="0">
              <a:lnSpc>
                <a:spcPct val="100000"/>
              </a:lnSpc>
              <a:spcBef>
                <a:spcPts val="60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p:txBody>
      </p:sp>
      <p:sp>
        <p:nvSpPr>
          <p:cNvPr id="81" name="Google Shape;81;p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83" name="Google Shape;8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Ask students the following questions: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do you think is happening while the cars are still sitting with their engines running?</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Possible Answer: wasting gas, making smoke, making noise, making air smell bad</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solidFill>
                  <a:srgbClr val="38761D"/>
                </a:solidFill>
                <a:latin typeface="Arial" panose="020B0604020202020204" pitchFamily="34" charset="0"/>
                <a:ea typeface="Lato"/>
                <a:cs typeface="Arial" panose="020B0604020202020204" pitchFamily="34" charset="0"/>
                <a:sym typeface="Lato"/>
              </a:rPr>
              <a:t>How might that affect people or the environment?</a:t>
            </a:r>
            <a:endParaRPr sz="1100" dirty="0">
              <a:solidFill>
                <a:srgbClr val="38761D"/>
              </a:solidFill>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Possible Answer: Not sure, might be bad for the environment and health. Student answers likely won’t reference the different pollutants yet, but they will have ideas about why it’s bad.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solidFill>
                  <a:srgbClr val="ED7D31"/>
                </a:solidFill>
                <a:latin typeface="Arial" panose="020B0604020202020204" pitchFamily="34" charset="0"/>
                <a:ea typeface="Lato"/>
                <a:cs typeface="Arial" panose="020B0604020202020204" pitchFamily="34" charset="0"/>
                <a:sym typeface="Lato"/>
              </a:rPr>
              <a:t>Where do you think the gas that makes cars run comes from? 	</a:t>
            </a:r>
            <a:endParaRPr sz="1100" dirty="0">
              <a:solidFill>
                <a:srgbClr val="ED7D31"/>
              </a:solidFill>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Possible Answer: gas stations,  underground oil, the gas pump. Don’t delve into this answer just yet; this is to pique students’ curiosity. </a:t>
            </a:r>
            <a:endParaRPr sz="1100" dirty="0">
              <a:latin typeface="Arial" panose="020B0604020202020204" pitchFamily="34" charset="0"/>
              <a:ea typeface="Lato"/>
              <a:cs typeface="Arial" panose="020B0604020202020204" pitchFamily="34" charset="0"/>
              <a:sym typeface="Lato"/>
            </a:endParaRPr>
          </a:p>
          <a:p>
            <a:pPr marL="0" lvl="0" indent="0" algn="l" rtl="0">
              <a:spcBef>
                <a:spcPts val="1000"/>
              </a:spcBef>
              <a:spcAft>
                <a:spcPts val="600"/>
              </a:spcAft>
              <a:buNone/>
            </a:pPr>
            <a:r>
              <a:rPr lang="en-US" sz="1100" dirty="0">
                <a:latin typeface="Arial" panose="020B0604020202020204" pitchFamily="34" charset="0"/>
                <a:ea typeface="Lato"/>
                <a:cs typeface="Arial" panose="020B0604020202020204" pitchFamily="34" charset="0"/>
                <a:sym typeface="Lato"/>
              </a:rPr>
              <a:t>Explain to students that they will be exploring how idling impacts the environment and health throughout this lesson.</a:t>
            </a:r>
            <a:endParaRPr dirty="0">
              <a:latin typeface="Arial" panose="020B0604020202020204" pitchFamily="34" charset="0"/>
              <a:cs typeface="Arial" panose="020B0604020202020204" pitchFamily="34" charset="0"/>
            </a:endParaRPr>
          </a:p>
        </p:txBody>
      </p:sp>
      <p:sp>
        <p:nvSpPr>
          <p:cNvPr id="91" name="Google Shape;91;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 name="Google Shape;92;p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93" name="Google Shape;9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indent="-298450">
              <a:buClr>
                <a:schemeClr val="dk1"/>
              </a:buClr>
              <a:buSzPts val="1100"/>
              <a:buFont typeface="Lato"/>
              <a:buAutoNum type="arabicPeriod"/>
            </a:pPr>
            <a:r>
              <a:rPr lang="en-US" sz="1100">
                <a:latin typeface="Arial"/>
                <a:ea typeface="Lato"/>
                <a:cs typeface="Arial"/>
                <a:sym typeface="Lato"/>
              </a:rPr>
              <a:t>For this activity, break students into lab groups of three to five students. Each lab group will need a clipboard, a pencil, and a separate copy of the Student Handout 1: Data Collection for Car Rider Lane for each day of data collection.</a:t>
            </a:r>
            <a:endParaRPr lang="en-US" sz="1100" dirty="0">
              <a:latin typeface="Arial" panose="020B0604020202020204" pitchFamily="34" charset="0"/>
              <a:ea typeface="Lato"/>
              <a:cs typeface="Arial" panose="020B0604020202020204" pitchFamily="34" charset="0"/>
              <a:sym typeface="Lato"/>
            </a:endParaRPr>
          </a:p>
          <a:p>
            <a:pPr marL="457200" lvl="0" indent="-298450" algn="l">
              <a:spcBef>
                <a:spcPts val="0"/>
              </a:spcBef>
              <a:spcAft>
                <a:spcPts val="0"/>
              </a:spcAft>
              <a:buClr>
                <a:schemeClr val="dk1"/>
              </a:buClr>
              <a:buSzPts val="1100"/>
              <a:buAutoNum type="arabicPeriod"/>
            </a:pPr>
            <a:r>
              <a:rPr lang="en-US" sz="1100" dirty="0">
                <a:latin typeface="Arial"/>
                <a:ea typeface="Lato"/>
                <a:cs typeface="Arial"/>
                <a:sym typeface="Lato"/>
              </a:rPr>
              <a:t>Each group should collect data for 5-10 minutes at the same time each morning and afternoon for one week.</a:t>
            </a:r>
            <a:endParaRPr lang="en-US" sz="1100" dirty="0">
              <a:latin typeface="Arial" panose="020B0604020202020204" pitchFamily="34" charset="0"/>
              <a:ea typeface="Lato"/>
              <a:cs typeface="Arial" panose="020B0604020202020204" pitchFamily="34" charset="0"/>
            </a:endParaRPr>
          </a:p>
          <a:p>
            <a:pPr marL="1371600" lvl="2" indent="-228600" algn="l" rtl="0">
              <a:spcBef>
                <a:spcPts val="0"/>
              </a:spcBef>
              <a:spcAft>
                <a:spcPts val="0"/>
              </a:spcAft>
              <a:buClr>
                <a:schemeClr val="dk1"/>
              </a:buClr>
              <a:buSzPts val="1100"/>
              <a:buFont typeface="Lato"/>
              <a:buNone/>
            </a:pPr>
            <a:r>
              <a:rPr lang="en-US" sz="1100" dirty="0">
                <a:latin typeface="Arial" panose="020B0604020202020204" pitchFamily="34" charset="0"/>
                <a:ea typeface="Lato"/>
                <a:cs typeface="Arial" panose="020B0604020202020204" pitchFamily="34" charset="0"/>
                <a:sym typeface="Lato"/>
              </a:rPr>
              <a:t> Note- if this is not possible because of student class schedules, consider recording a video of the car rider lane or a fast-food pick-up line where students can watch and collect data that way.</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600"/>
              </a:spcBef>
              <a:spcAft>
                <a:spcPts val="0"/>
              </a:spcAft>
              <a:buClr>
                <a:schemeClr val="dk1"/>
              </a:buClr>
              <a:buSzPts val="1100"/>
              <a:buFont typeface="Lato"/>
              <a:buAutoNum type="arabicPeriod" startAt="3"/>
            </a:pPr>
            <a:r>
              <a:rPr lang="en-US" sz="1100" dirty="0">
                <a:latin typeface="Arial" panose="020B0604020202020204" pitchFamily="34" charset="0"/>
                <a:ea typeface="Lato"/>
                <a:cs typeface="Arial" panose="020B0604020202020204" pitchFamily="34" charset="0"/>
                <a:sym typeface="Lato"/>
              </a:rPr>
              <a:t>Students will document types of vehicles, weather, and the time(s) the data was collected. If students are unable to collect the data, an alternative would be to have adults collect the data for the students to compile. </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00" name="Google Shape;100;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02" name="Google Shape;10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After collecting the data, complete the Student Handout 2: Data Table - Compiling Idling Data together as a class, and have each student record the information on their own handout. For older students, you may consider having them research the weather for the week and add that information to the table.</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60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Each student should use their data table to independently answer the questions about the idling data table found on the Student Handout 3: Analyzing Idling Data.</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33" name="Google Shape;133;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35" name="Google Shape;13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Have students work in groups to complete the graphs and questions from Student Handout 4: Graphing Idling Data. Students will represent the data using pictographs and double bar graphs. An option extension is provided for students to try line graphs and pie graphs.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60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After creating the graphs on their worksheets, each group will create the graphs on a poster board to display in the halls of the school.  </a:t>
            </a:r>
            <a:endParaRPr sz="1100" dirty="0">
              <a:latin typeface="Arial" panose="020B0604020202020204" pitchFamily="34" charset="0"/>
              <a:ea typeface="Lato"/>
              <a:cs typeface="Arial" panose="020B0604020202020204" pitchFamily="34" charset="0"/>
              <a:sym typeface="Lato"/>
            </a:endParaRPr>
          </a:p>
          <a:p>
            <a:pPr marL="9144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Student Resources: Graphing Rubric can be used to grade the graphs.</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44" name="Google Shape;144;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46" name="Google Shape;14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rgbClr val="404040"/>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Show students a picture of cars at the gas station pump. Ask them</a:t>
            </a:r>
            <a:r>
              <a:rPr lang="en-US" sz="1100" dirty="0">
                <a:solidFill>
                  <a:srgbClr val="404040"/>
                </a:solidFill>
                <a:latin typeface="Arial" panose="020B0604020202020204" pitchFamily="34" charset="0"/>
                <a:ea typeface="Lato"/>
                <a:cs typeface="Arial" panose="020B0604020202020204" pitchFamily="34" charset="0"/>
                <a:sym typeface="Lato"/>
              </a:rPr>
              <a:t> </a:t>
            </a:r>
            <a:r>
              <a:rPr lang="en-US" sz="1100" dirty="0">
                <a:solidFill>
                  <a:srgbClr val="ED7D31"/>
                </a:solidFill>
                <a:latin typeface="Arial" panose="020B0604020202020204" pitchFamily="34" charset="0"/>
                <a:ea typeface="Lato"/>
                <a:cs typeface="Arial" panose="020B0604020202020204" pitchFamily="34" charset="0"/>
                <a:sym typeface="Lato"/>
              </a:rPr>
              <a:t>where they think the gasoline, the fuel, for cars comes from. </a:t>
            </a:r>
            <a:r>
              <a:rPr lang="en-US" sz="1100" dirty="0">
                <a:latin typeface="Arial" panose="020B0604020202020204" pitchFamily="34" charset="0"/>
                <a:ea typeface="Lato"/>
                <a:cs typeface="Arial" panose="020B0604020202020204" pitchFamily="34" charset="0"/>
                <a:sym typeface="Lato"/>
              </a:rPr>
              <a:t>Facilitate a discussion so that students have the opportunity to discuss their answers to the question. Record some of the answers on the board or in a space everyone can see. </a:t>
            </a:r>
            <a:endParaRPr sz="1100" dirty="0">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600"/>
              </a:spcAft>
              <a:buNone/>
            </a:pPr>
            <a:endParaRPr dirty="0">
              <a:latin typeface="Arial" panose="020B0604020202020204" pitchFamily="34" charset="0"/>
              <a:cs typeface="Arial" panose="020B0604020202020204" pitchFamily="34" charset="0"/>
            </a:endParaRPr>
          </a:p>
        </p:txBody>
      </p:sp>
      <p:sp>
        <p:nvSpPr>
          <p:cNvPr id="162" name="Google Shape;162;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p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64" name="Google Shape;16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Tell students that they will be watching an informational video about fossil fuels. Ask students what they think fossil fuels are, and why they are called “fossil fuels”.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600"/>
              </a:spcBef>
              <a:spcAft>
                <a:spcPts val="0"/>
              </a:spcAft>
              <a:buClr>
                <a:srgbClr val="404040"/>
              </a:buClr>
              <a:buSzPts val="1100"/>
              <a:buFont typeface="Lato"/>
              <a:buAutoNum type="arabicPeriod"/>
            </a:pPr>
            <a:r>
              <a:rPr lang="en-US" sz="1100" dirty="0">
                <a:latin typeface="Arial" panose="020B0604020202020204" pitchFamily="34" charset="0"/>
                <a:ea typeface="Lato"/>
                <a:cs typeface="Arial" panose="020B0604020202020204" pitchFamily="34" charset="0"/>
                <a:sym typeface="Lato"/>
              </a:rPr>
              <a:t>Show students the Fossil Fuels 101 video from Student Energy by clicking on the image below. Have them listen for the answer to where</a:t>
            </a:r>
            <a:r>
              <a:rPr lang="en-US" sz="1100" dirty="0">
                <a:solidFill>
                  <a:srgbClr val="404040"/>
                </a:solidFill>
                <a:latin typeface="Arial" panose="020B0604020202020204" pitchFamily="34" charset="0"/>
                <a:ea typeface="Lato"/>
                <a:cs typeface="Arial" panose="020B0604020202020204" pitchFamily="34" charset="0"/>
                <a:sym typeface="Lato"/>
              </a:rPr>
              <a:t> </a:t>
            </a:r>
            <a:r>
              <a:rPr lang="en-US" sz="1100" dirty="0">
                <a:solidFill>
                  <a:srgbClr val="ED7D31"/>
                </a:solidFill>
                <a:latin typeface="Arial" panose="020B0604020202020204" pitchFamily="34" charset="0"/>
                <a:ea typeface="Lato"/>
                <a:cs typeface="Arial" panose="020B0604020202020204" pitchFamily="34" charset="0"/>
                <a:sym typeface="Lato"/>
              </a:rPr>
              <a:t>gasoline (a petroleum product) comes from</a:t>
            </a:r>
            <a:r>
              <a:rPr lang="en-US" sz="1100" dirty="0">
                <a:solidFill>
                  <a:srgbClr val="404040"/>
                </a:solidFill>
                <a:latin typeface="Arial" panose="020B0604020202020204" pitchFamily="34" charset="0"/>
                <a:ea typeface="Lato"/>
                <a:cs typeface="Arial" panose="020B0604020202020204" pitchFamily="34" charset="0"/>
                <a:sym typeface="Lato"/>
              </a:rPr>
              <a:t>.</a:t>
            </a:r>
            <a:endParaRPr sz="1100" dirty="0">
              <a:solidFill>
                <a:srgbClr val="404040"/>
              </a:solidFill>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Video hyperlink: </a:t>
            </a:r>
            <a:r>
              <a:rPr lang="en-US" sz="11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https://www.youtube.com/watch?v=zaXBVYr9Ij0&amp;t=12s</a:t>
            </a:r>
            <a:r>
              <a:rPr lang="en-US" sz="1100" dirty="0">
                <a:latin typeface="Arial" panose="020B0604020202020204" pitchFamily="34" charset="0"/>
                <a:ea typeface="Lato"/>
                <a:cs typeface="Arial" panose="020B0604020202020204" pitchFamily="34" charset="0"/>
                <a:sym typeface="Lato"/>
              </a:rPr>
              <a:t>. </a:t>
            </a:r>
            <a:endParaRPr sz="1100" dirty="0">
              <a:latin typeface="Arial" panose="020B0604020202020204" pitchFamily="34" charset="0"/>
              <a:ea typeface="Lato"/>
              <a:cs typeface="Arial" panose="020B0604020202020204" pitchFamily="34" charset="0"/>
              <a:sym typeface="Lato"/>
            </a:endParaRPr>
          </a:p>
          <a:p>
            <a:pPr indent="0"/>
            <a:r>
              <a:rPr lang="en-US" sz="1100" dirty="0">
                <a:latin typeface="Arial"/>
                <a:ea typeface="Lato"/>
                <a:cs typeface="Arial"/>
                <a:sym typeface="Lato"/>
              </a:rPr>
              <a:t>Video length: 2 minutes and 42 seconds.</a:t>
            </a:r>
            <a:endParaRPr lang="en-US" sz="1100" dirty="0">
              <a:solidFill>
                <a:srgbClr val="404040"/>
              </a:solidFill>
              <a:latin typeface="Arial"/>
              <a:ea typeface="Lato"/>
              <a:cs typeface="Arial"/>
              <a:sym typeface="Lato"/>
            </a:endParaRPr>
          </a:p>
          <a:p>
            <a:endParaRPr lang="en-US" sz="1100" dirty="0">
              <a:latin typeface="Arial"/>
              <a:ea typeface="Lato"/>
              <a:cs typeface="Arial"/>
              <a:sym typeface="Lato"/>
            </a:endParaRPr>
          </a:p>
          <a:p>
            <a:r>
              <a:rPr lang="en-US" sz="1100" dirty="0">
                <a:latin typeface="Arial"/>
                <a:ea typeface="Lato"/>
                <a:cs typeface="Arial"/>
                <a:sym typeface="Lato"/>
              </a:rPr>
              <a:t>3. Return to the list recorded on the board. Facilitate a discussion so that students come to an agreement on where they think the fuel for cars comes from. </a:t>
            </a:r>
            <a:endParaRPr sz="1100" dirty="0">
              <a:solidFill>
                <a:srgbClr val="404040"/>
              </a:solidFill>
              <a:latin typeface="Arial"/>
              <a:ea typeface="Lato"/>
              <a:cs typeface="Arial"/>
            </a:endParaRPr>
          </a:p>
        </p:txBody>
      </p:sp>
      <p:sp>
        <p:nvSpPr>
          <p:cNvPr id="171" name="Google Shape;171;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2" name="Google Shape;172;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73" name="Google Shape;17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indent="-298450">
              <a:buClr>
                <a:srgbClr val="404040"/>
              </a:buClr>
              <a:buSzPts val="1100"/>
              <a:buFont typeface="Lato"/>
              <a:buAutoNum type="arabicPeriod"/>
            </a:pPr>
            <a:r>
              <a:rPr lang="en-US" sz="1100" dirty="0">
                <a:latin typeface="Arial"/>
                <a:ea typeface="Lato"/>
                <a:cs typeface="Arial"/>
                <a:sym typeface="Lato"/>
              </a:rPr>
              <a:t>Now that</a:t>
            </a:r>
            <a:r>
              <a:rPr lang="en-US" sz="1100" dirty="0">
                <a:solidFill>
                  <a:srgbClr val="ED7D31"/>
                </a:solidFill>
                <a:latin typeface="Arial"/>
                <a:ea typeface="Lato"/>
                <a:cs typeface="Arial"/>
                <a:sym typeface="Lato"/>
              </a:rPr>
              <a:t> </a:t>
            </a:r>
            <a:r>
              <a:rPr lang="en-US" dirty="0">
                <a:solidFill>
                  <a:srgbClr val="ED7D31"/>
                </a:solidFill>
                <a:latin typeface="Arial"/>
                <a:cs typeface="Arial"/>
              </a:rPr>
              <a:t>students know that gasoline, a petroleum-based fossil fuel, is a non-renewable energy source</a:t>
            </a:r>
            <a:r>
              <a:rPr lang="en-US" sz="1100" dirty="0">
                <a:latin typeface="Arial"/>
                <a:ea typeface="Lato"/>
                <a:cs typeface="Arial"/>
                <a:sym typeface="Lato"/>
              </a:rPr>
              <a:t>, ask them how they think</a:t>
            </a:r>
            <a:r>
              <a:rPr lang="en-US" sz="1100" dirty="0">
                <a:solidFill>
                  <a:srgbClr val="70AD47"/>
                </a:solidFill>
                <a:latin typeface="Arial"/>
                <a:ea typeface="Lato"/>
                <a:cs typeface="Arial"/>
                <a:sym typeface="Lato"/>
              </a:rPr>
              <a:t> idling could negatively impact the environment and health.</a:t>
            </a:r>
            <a:r>
              <a:rPr lang="en-US" sz="1100" dirty="0">
                <a:solidFill>
                  <a:srgbClr val="404040"/>
                </a:solidFill>
                <a:latin typeface="Arial"/>
                <a:ea typeface="Lato"/>
                <a:cs typeface="Arial"/>
                <a:sym typeface="Lato"/>
              </a:rPr>
              <a:t> </a:t>
            </a:r>
            <a:r>
              <a:rPr lang="en-US" sz="1100" dirty="0">
                <a:latin typeface="Arial"/>
                <a:ea typeface="Lato"/>
                <a:cs typeface="Arial"/>
                <a:sym typeface="Lato"/>
              </a:rPr>
              <a:t>Allow students some time to respond and share their ideas. </a:t>
            </a:r>
          </a:p>
          <a:p>
            <a:pPr indent="-298450">
              <a:buClr>
                <a:srgbClr val="404040"/>
              </a:buClr>
              <a:buSzPts val="1100"/>
              <a:buAutoNum type="arabicPeriod"/>
            </a:pPr>
            <a:endParaRPr lang="en-US" sz="1100" dirty="0">
              <a:latin typeface="Arial"/>
              <a:ea typeface="Lato"/>
              <a:cs typeface="Arial"/>
            </a:endParaRPr>
          </a:p>
          <a:p>
            <a:pPr marL="457200" lvl="0" indent="-298450" algn="l">
              <a:spcBef>
                <a:spcPts val="0"/>
              </a:spcBef>
              <a:spcAft>
                <a:spcPts val="0"/>
              </a:spcAft>
              <a:buClr>
                <a:srgbClr val="404040"/>
              </a:buClr>
              <a:buSzPts val="1100"/>
              <a:buAutoNum type="arabicPeriod"/>
            </a:pPr>
            <a:r>
              <a:rPr lang="en-US" sz="1100" dirty="0">
                <a:latin typeface="Arial"/>
                <a:ea typeface="Lato"/>
                <a:cs typeface="Arial"/>
                <a:sym typeface="Lato"/>
              </a:rPr>
              <a:t>Show the following video from Sustainable America about Idling at Schools</a:t>
            </a:r>
            <a:endParaRPr lang="en-US" sz="1100" dirty="0">
              <a:latin typeface="Arial"/>
              <a:ea typeface="Lato"/>
              <a:cs typeface="Arial"/>
            </a:endParaRPr>
          </a:p>
          <a:p>
            <a:pPr marL="45720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Video hyperlink: </a:t>
            </a:r>
            <a:r>
              <a:rPr lang="en-US" sz="11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https://www.youtube.com/watch?v=FWDOC-QyHrM</a:t>
            </a:r>
            <a:r>
              <a:rPr lang="en-US" sz="1100" dirty="0">
                <a:latin typeface="Arial" panose="020B0604020202020204" pitchFamily="34" charset="0"/>
                <a:ea typeface="Lato"/>
                <a:cs typeface="Arial" panose="020B0604020202020204" pitchFamily="34" charset="0"/>
                <a:sym typeface="Lato"/>
              </a:rPr>
              <a:t>. </a:t>
            </a:r>
            <a:br>
              <a:rPr lang="en-US" sz="1100" dirty="0">
                <a:latin typeface="Arial" panose="020B0604020202020204" pitchFamily="34" charset="0"/>
                <a:ea typeface="Lato"/>
                <a:cs typeface="Arial" panose="020B0604020202020204" pitchFamily="34" charset="0"/>
                <a:sym typeface="Lato"/>
              </a:rPr>
            </a:br>
            <a:r>
              <a:rPr lang="en-US" sz="1100" dirty="0">
                <a:latin typeface="Arial" panose="020B0604020202020204" pitchFamily="34" charset="0"/>
                <a:ea typeface="Lato"/>
                <a:cs typeface="Arial" panose="020B0604020202020204" pitchFamily="34" charset="0"/>
                <a:sym typeface="Lato"/>
              </a:rPr>
              <a:t>Video length: 1 minute and 10 seconds.</a:t>
            </a:r>
            <a:endParaRPr sz="1100" dirty="0">
              <a:latin typeface="Arial" panose="020B0604020202020204" pitchFamily="34" charset="0"/>
              <a:ea typeface="Lato"/>
              <a:cs typeface="Arial" panose="020B0604020202020204" pitchFamily="34" charset="0"/>
              <a:sym typeface="Lato"/>
            </a:endParaRPr>
          </a:p>
        </p:txBody>
      </p:sp>
      <p:sp>
        <p:nvSpPr>
          <p:cNvPr id="182" name="Google Shape;182;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1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84" name="Google Shape;18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12"/>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8"/>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28"/>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8"/>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4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sv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76243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Lato"/>
                <a:ea typeface="Lato"/>
                <a:cs typeface="Lato"/>
                <a:sym typeface="Lato"/>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Lato"/>
                <a:ea typeface="Lato"/>
                <a:cs typeface="Lato"/>
                <a:sym typeface="Lato"/>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Lato"/>
                <a:ea typeface="Lato"/>
                <a:cs typeface="Lato"/>
                <a:sym typeface="Lato"/>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grpSp>
        <p:nvGrpSpPr>
          <p:cNvPr id="2" name="Group 1">
            <a:extLst>
              <a:ext uri="{FF2B5EF4-FFF2-40B4-BE49-F238E27FC236}">
                <a16:creationId xmlns:a16="http://schemas.microsoft.com/office/drawing/2014/main" id="{9FB1F578-085C-C93F-8221-B25221329199}"/>
              </a:ext>
            </a:extLst>
          </p:cNvPr>
          <p:cNvGrpSpPr/>
          <p:nvPr userDrawn="1"/>
        </p:nvGrpSpPr>
        <p:grpSpPr>
          <a:xfrm>
            <a:off x="504541" y="434343"/>
            <a:ext cx="11231495" cy="6143030"/>
            <a:chOff x="504541" y="434343"/>
            <a:chExt cx="11231495" cy="6143030"/>
          </a:xfrm>
        </p:grpSpPr>
        <p:grpSp>
          <p:nvGrpSpPr>
            <p:cNvPr id="3" name="Group 2">
              <a:extLst>
                <a:ext uri="{FF2B5EF4-FFF2-40B4-BE49-F238E27FC236}">
                  <a16:creationId xmlns:a16="http://schemas.microsoft.com/office/drawing/2014/main" id="{64FAD153-918A-04FF-39B7-79B89043BF38}"/>
                </a:ext>
              </a:extLst>
            </p:cNvPr>
            <p:cNvGrpSpPr/>
            <p:nvPr/>
          </p:nvGrpSpPr>
          <p:grpSpPr>
            <a:xfrm>
              <a:off x="3515096" y="506818"/>
              <a:ext cx="8172362" cy="262765"/>
              <a:chOff x="3515096" y="506818"/>
              <a:chExt cx="8172362" cy="262765"/>
            </a:xfrm>
          </p:grpSpPr>
          <p:cxnSp>
            <p:nvCxnSpPr>
              <p:cNvPr id="7" name="Straight Connector 6">
                <a:extLst>
                  <a:ext uri="{FF2B5EF4-FFF2-40B4-BE49-F238E27FC236}">
                    <a16:creationId xmlns:a16="http://schemas.microsoft.com/office/drawing/2014/main" id="{39E41E91-8D66-2F4D-DE3D-B6BC11FCAB2D}"/>
                  </a:ext>
                </a:extLst>
              </p:cNvPr>
              <p:cNvCxnSpPr>
                <a:cxnSpLocks/>
              </p:cNvCxnSpPr>
              <p:nvPr/>
            </p:nvCxnSpPr>
            <p:spPr>
              <a:xfrm>
                <a:off x="3515096" y="629668"/>
                <a:ext cx="5676095"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18DB9305-744B-3DD5-D335-6E7523F1143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191191" y="506818"/>
                <a:ext cx="2496267" cy="262765"/>
              </a:xfrm>
              <a:prstGeom prst="rect">
                <a:avLst/>
              </a:prstGeom>
            </p:spPr>
          </p:pic>
        </p:grpSp>
        <p:sp>
          <p:nvSpPr>
            <p:cNvPr id="4" name="Google Shape;117;p13">
              <a:extLst>
                <a:ext uri="{FF2B5EF4-FFF2-40B4-BE49-F238E27FC236}">
                  <a16:creationId xmlns:a16="http://schemas.microsoft.com/office/drawing/2014/main" id="{F3B5DF25-B954-CD8D-F302-5E22CC254C09}"/>
                </a:ext>
              </a:extLst>
            </p:cNvPr>
            <p:cNvSpPr txBox="1">
              <a:spLocks/>
            </p:cNvSpPr>
            <p:nvPr/>
          </p:nvSpPr>
          <p:spPr>
            <a:xfrm>
              <a:off x="504541" y="434343"/>
              <a:ext cx="3212435"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Font typeface="Lato Black"/>
                <a:buNone/>
              </a:pPr>
              <a:r>
                <a:rPr lang="en-US" sz="1400" b="0" i="0" dirty="0">
                  <a:solidFill>
                    <a:srgbClr val="54464A"/>
                  </a:solidFill>
                  <a:latin typeface="Arial" panose="020B0604020202020204" pitchFamily="34" charset="0"/>
                  <a:ea typeface="Lato Black"/>
                  <a:cs typeface="Arial" panose="020B0604020202020204" pitchFamily="34" charset="0"/>
                  <a:sym typeface="Lato Black"/>
                </a:rPr>
                <a:t>Idlers, Please Stop Your Engines!</a:t>
              </a:r>
              <a:endParaRPr lang="en-US" sz="1400" b="1" dirty="0">
                <a:solidFill>
                  <a:srgbClr val="54464A"/>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46AEB712-D713-94E2-9CC8-016A31802D65}"/>
                </a:ext>
              </a:extLst>
            </p:cNvPr>
            <p:cNvCxnSpPr>
              <a:cxnSpLocks/>
            </p:cNvCxnSpPr>
            <p:nvPr/>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6" name="Picture 5" descr="Logo, company name&#10;&#10;AI-generated content may be incorrect.">
              <a:extLst>
                <a:ext uri="{FF2B5EF4-FFF2-40B4-BE49-F238E27FC236}">
                  <a16:creationId xmlns:a16="http://schemas.microsoft.com/office/drawing/2014/main" id="{3F5B804F-AEC7-8FB3-CEA4-560AE0097307}"/>
                </a:ext>
              </a:extLst>
            </p:cNvPr>
            <p:cNvPicPr>
              <a:picLocks noChangeAspect="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gr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zaXBVYr9Ij0&amp;t=12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FWDOC-QyHrM"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8" name="Rectangle 7">
            <a:extLst>
              <a:ext uri="{FF2B5EF4-FFF2-40B4-BE49-F238E27FC236}">
                <a16:creationId xmlns:a16="http://schemas.microsoft.com/office/drawing/2014/main" id="{9C44FB46-EBFE-106D-B930-C0194917702E}"/>
              </a:ext>
            </a:extLst>
          </p:cNvPr>
          <p:cNvSpPr/>
          <p:nvPr/>
        </p:nvSpPr>
        <p:spPr>
          <a:xfrm>
            <a:off x="0" y="4079851"/>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oogle Shape;76;p10" descr="by gS32tom is licensed under CC BY 2.0."/>
          <p:cNvPicPr preferRelativeResize="0"/>
          <p:nvPr/>
        </p:nvPicPr>
        <p:blipFill rotWithShape="1">
          <a:blip r:embed="rId3"/>
          <a:srcRect t="26421" r="5040" b="43029"/>
          <a:stretch>
            <a:fillRect/>
          </a:stretch>
        </p:blipFill>
        <p:spPr>
          <a:xfrm>
            <a:off x="0" y="0"/>
            <a:ext cx="12192000" cy="3922178"/>
          </a:xfrm>
          <a:prstGeom prst="rect">
            <a:avLst/>
          </a:prstGeom>
        </p:spPr>
      </p:pic>
      <p:sp>
        <p:nvSpPr>
          <p:cNvPr id="5" name="Google Shape;117;p13">
            <a:extLst>
              <a:ext uri="{FF2B5EF4-FFF2-40B4-BE49-F238E27FC236}">
                <a16:creationId xmlns:a16="http://schemas.microsoft.com/office/drawing/2014/main" id="{1545C1C4-C471-B6FF-A1E8-4E2291453499}"/>
              </a:ext>
            </a:extLst>
          </p:cNvPr>
          <p:cNvSpPr txBox="1">
            <a:spLocks/>
          </p:cNvSpPr>
          <p:nvPr/>
        </p:nvSpPr>
        <p:spPr>
          <a:xfrm>
            <a:off x="4230225" y="4415346"/>
            <a:ext cx="6995578" cy="190559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4400"/>
            </a:pPr>
            <a:r>
              <a:rPr lang="en-US" sz="6000" b="1" dirty="0">
                <a:solidFill>
                  <a:srgbClr val="54464A"/>
                </a:solidFill>
                <a:latin typeface="Arial" panose="020B0604020202020204" pitchFamily="34" charset="0"/>
                <a:cs typeface="Arial" panose="020B0604020202020204" pitchFamily="34" charset="0"/>
              </a:rPr>
              <a:t>Idlers, Please Stop Your Engines!</a:t>
            </a:r>
          </a:p>
        </p:txBody>
      </p:sp>
      <p:pic>
        <p:nvPicPr>
          <p:cNvPr id="6" name="Picture 5" descr="Logo, company name&#10;&#10;AI-generated content may be incorrect.">
            <a:extLst>
              <a:ext uri="{FF2B5EF4-FFF2-40B4-BE49-F238E27FC236}">
                <a16:creationId xmlns:a16="http://schemas.microsoft.com/office/drawing/2014/main" id="{9291B47E-D078-8683-251C-FF5E8B16501F}"/>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3062" y="4415346"/>
            <a:ext cx="2889534" cy="190559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19"/>
          <p:cNvSpPr txBox="1">
            <a:spLocks noGrp="1"/>
          </p:cNvSpPr>
          <p:nvPr>
            <p:ph type="title" idx="4294967295"/>
          </p:nvPr>
        </p:nvSpPr>
        <p:spPr>
          <a:xfrm>
            <a:off x="631492" y="813637"/>
            <a:ext cx="896991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800"/>
              <a:buFont typeface="Lato Black"/>
              <a:buNone/>
            </a:pPr>
            <a:r>
              <a:rPr lang="en-US" sz="3800" b="1" dirty="0">
                <a:solidFill>
                  <a:srgbClr val="1B75BC"/>
                </a:solidFill>
                <a:latin typeface="Arial" panose="020B0604020202020204" pitchFamily="34" charset="0"/>
                <a:cs typeface="Arial" panose="020B0604020202020204" pitchFamily="34" charset="0"/>
              </a:rPr>
              <a:t>Idling and Its Impacts on the Environment and Health</a:t>
            </a:r>
            <a:endParaRPr b="1" dirty="0">
              <a:solidFill>
                <a:srgbClr val="1B75BC"/>
              </a:solidFill>
              <a:latin typeface="Arial" panose="020B0604020202020204" pitchFamily="34" charset="0"/>
              <a:cs typeface="Arial" panose="020B0604020202020204" pitchFamily="34" charset="0"/>
            </a:endParaRPr>
          </a:p>
        </p:txBody>
      </p:sp>
      <p:sp>
        <p:nvSpPr>
          <p:cNvPr id="198" name="Google Shape;198;p19"/>
          <p:cNvSpPr txBox="1">
            <a:spLocks noGrp="1"/>
          </p:cNvSpPr>
          <p:nvPr>
            <p:ph type="body" idx="4294967295"/>
          </p:nvPr>
        </p:nvSpPr>
        <p:spPr>
          <a:xfrm>
            <a:off x="631500" y="2304863"/>
            <a:ext cx="5568884" cy="373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sz="3200" dirty="0">
                <a:solidFill>
                  <a:schemeClr val="dk1"/>
                </a:solidFill>
                <a:latin typeface="Arial" panose="020B0604020202020204" pitchFamily="34" charset="0"/>
                <a:cs typeface="Arial" panose="020B0604020202020204" pitchFamily="34" charset="0"/>
              </a:rPr>
              <a:t>Use Handouts 5 and 6: Impacts of Idling to record information from both videos and class discussions to identify environmental, health, and other impacts from idling.</a:t>
            </a:r>
            <a:endParaRPr sz="3200" dirty="0">
              <a:solidFill>
                <a:schemeClr val="dk1"/>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2290C0CC-7937-A046-DEB4-36A1BE6B8265}"/>
              </a:ext>
            </a:extLst>
          </p:cNvPr>
          <p:cNvPicPr>
            <a:picLocks noChangeAspect="1"/>
          </p:cNvPicPr>
          <p:nvPr/>
        </p:nvPicPr>
        <p:blipFill>
          <a:blip r:embed="rId3"/>
          <a:srcRect t="-1" b="56987"/>
          <a:stretch>
            <a:fillRect/>
          </a:stretch>
        </p:blipFill>
        <p:spPr>
          <a:xfrm>
            <a:off x="7229747" y="1476418"/>
            <a:ext cx="4118834" cy="2292694"/>
          </a:xfrm>
          <a:prstGeom prst="rect">
            <a:avLst/>
          </a:prstGeom>
          <a:solidFill>
            <a:schemeClr val="lt1"/>
          </a:solidFill>
          <a:ln w="3175">
            <a:solidFill>
              <a:schemeClr val="tx2">
                <a:lumMod val="50000"/>
              </a:schemeClr>
            </a:solidFill>
          </a:ln>
          <a:effectLst>
            <a:outerShdw blurRad="50800" dist="38100" dir="2700000" algn="tl" rotWithShape="0">
              <a:prstClr val="black">
                <a:alpha val="40000"/>
              </a:prstClr>
            </a:outerShdw>
          </a:effectLst>
        </p:spPr>
      </p:pic>
      <p:pic>
        <p:nvPicPr>
          <p:cNvPr id="13" name="Picture 12" descr="Table&#10;&#10;AI-generated content may be incorrect.">
            <a:extLst>
              <a:ext uri="{FF2B5EF4-FFF2-40B4-BE49-F238E27FC236}">
                <a16:creationId xmlns:a16="http://schemas.microsoft.com/office/drawing/2014/main" id="{1A968068-09FA-075D-82CC-53FAC3E92BE0}"/>
              </a:ext>
            </a:extLst>
          </p:cNvPr>
          <p:cNvPicPr>
            <a:picLocks noChangeAspect="1"/>
          </p:cNvPicPr>
          <p:nvPr/>
        </p:nvPicPr>
        <p:blipFill>
          <a:blip r:embed="rId4"/>
          <a:srcRect b="56987"/>
          <a:stretch>
            <a:fillRect/>
          </a:stretch>
        </p:blipFill>
        <p:spPr>
          <a:xfrm>
            <a:off x="7229747" y="4007321"/>
            <a:ext cx="4118834" cy="2292694"/>
          </a:xfrm>
          <a:prstGeom prst="rect">
            <a:avLst/>
          </a:prstGeom>
          <a:solidFill>
            <a:schemeClr val="lt1"/>
          </a:solidFill>
          <a:ln w="3175">
            <a:solidFill>
              <a:schemeClr val="tx2">
                <a:lumMod val="50000"/>
              </a:schemeClr>
            </a:solidFill>
          </a:ln>
          <a:effectLst>
            <a:outerShdw blurRad="50800" dist="381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0"/>
          <p:cNvSpPr txBox="1">
            <a:spLocks noGrp="1"/>
          </p:cNvSpPr>
          <p:nvPr>
            <p:ph type="title" idx="4294967295"/>
          </p:nvPr>
        </p:nvSpPr>
        <p:spPr>
          <a:xfrm>
            <a:off x="631492" y="64515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800"/>
              <a:buFont typeface="Lato Black"/>
              <a:buNone/>
            </a:pPr>
            <a:r>
              <a:rPr lang="en-US" sz="4200" b="1" dirty="0">
                <a:solidFill>
                  <a:srgbClr val="1B75BC"/>
                </a:solidFill>
                <a:latin typeface="Arial" panose="020B0604020202020204" pitchFamily="34" charset="0"/>
                <a:cs typeface="Arial" panose="020B0604020202020204" pitchFamily="34" charset="0"/>
              </a:rPr>
              <a:t>Make the Call</a:t>
            </a:r>
            <a:endParaRPr sz="4200" b="1" dirty="0">
              <a:solidFill>
                <a:srgbClr val="1B75BC"/>
              </a:solidFill>
              <a:latin typeface="Arial" panose="020B0604020202020204" pitchFamily="34" charset="0"/>
              <a:cs typeface="Arial" panose="020B0604020202020204" pitchFamily="34" charset="0"/>
            </a:endParaRPr>
          </a:p>
        </p:txBody>
      </p:sp>
      <p:sp>
        <p:nvSpPr>
          <p:cNvPr id="209" name="Google Shape;209;p20"/>
          <p:cNvSpPr txBox="1">
            <a:spLocks noGrp="1"/>
          </p:cNvSpPr>
          <p:nvPr>
            <p:ph type="body" idx="4294967295"/>
          </p:nvPr>
        </p:nvSpPr>
        <p:spPr>
          <a:xfrm>
            <a:off x="631500" y="1867802"/>
            <a:ext cx="11055284" cy="3915600"/>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chemeClr val="dk1"/>
              </a:buClr>
              <a:buSzPts val="2800"/>
              <a:buFont typeface="Calibri"/>
              <a:buAutoNum type="arabicPeriod"/>
            </a:pPr>
            <a:r>
              <a:rPr lang="en-US" dirty="0">
                <a:solidFill>
                  <a:schemeClr val="dk1"/>
                </a:solidFill>
                <a:latin typeface="Arial" panose="020B0604020202020204" pitchFamily="34" charset="0"/>
                <a:cs typeface="Arial" panose="020B0604020202020204" pitchFamily="34" charset="0"/>
              </a:rPr>
              <a:t>Get Handout 7: Make the Call — Idling Case &amp; Recommendation.</a:t>
            </a:r>
            <a:endParaRPr dirty="0">
              <a:solidFill>
                <a:schemeClr val="dk1"/>
              </a:solidFill>
              <a:latin typeface="Arial" panose="020B0604020202020204" pitchFamily="34" charset="0"/>
              <a:cs typeface="Arial" panose="020B0604020202020204" pitchFamily="34" charset="0"/>
            </a:endParaRPr>
          </a:p>
          <a:p>
            <a:pPr marL="514350" lvl="0" indent="-336550" algn="l" rtl="0">
              <a:lnSpc>
                <a:spcPct val="90000"/>
              </a:lnSpc>
              <a:spcBef>
                <a:spcPts val="0"/>
              </a:spcBef>
              <a:spcAft>
                <a:spcPts val="0"/>
              </a:spcAft>
              <a:buSzPts val="2800"/>
              <a:buFont typeface="Calibri"/>
              <a:buNone/>
            </a:pPr>
            <a:endParaRPr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0"/>
              </a:spcBef>
              <a:spcAft>
                <a:spcPts val="0"/>
              </a:spcAft>
              <a:buClr>
                <a:schemeClr val="dk1"/>
              </a:buClr>
              <a:buSzPts val="2800"/>
              <a:buFont typeface="Calibri"/>
              <a:buAutoNum type="arabicPeriod" startAt="2"/>
            </a:pPr>
            <a:r>
              <a:rPr lang="en-US" dirty="0">
                <a:solidFill>
                  <a:schemeClr val="dk1"/>
                </a:solidFill>
                <a:latin typeface="Arial" panose="020B0604020202020204" pitchFamily="34" charset="0"/>
                <a:cs typeface="Arial" panose="020B0604020202020204" pitchFamily="34" charset="0"/>
              </a:rPr>
              <a:t>Read Rainy Dismissal with the class.</a:t>
            </a:r>
            <a:endParaRPr dirty="0">
              <a:solidFill>
                <a:schemeClr val="dk1"/>
              </a:solidFill>
              <a:latin typeface="Arial" panose="020B0604020202020204" pitchFamily="34" charset="0"/>
              <a:cs typeface="Arial" panose="020B0604020202020204" pitchFamily="34" charset="0"/>
            </a:endParaRPr>
          </a:p>
          <a:p>
            <a:pPr marL="514350" lvl="0" indent="-336550" algn="l" rtl="0">
              <a:lnSpc>
                <a:spcPct val="90000"/>
              </a:lnSpc>
              <a:spcBef>
                <a:spcPts val="0"/>
              </a:spcBef>
              <a:spcAft>
                <a:spcPts val="0"/>
              </a:spcAft>
              <a:buSzPts val="2800"/>
              <a:buFont typeface="Calibri"/>
              <a:buNone/>
            </a:pPr>
            <a:endParaRPr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0"/>
              </a:spcBef>
              <a:spcAft>
                <a:spcPts val="0"/>
              </a:spcAft>
              <a:buClr>
                <a:schemeClr val="dk1"/>
              </a:buClr>
              <a:buSzPts val="2800"/>
              <a:buFont typeface="Calibri"/>
              <a:buAutoNum type="arabicPeriod" startAt="3"/>
            </a:pPr>
            <a:r>
              <a:rPr lang="en-US" dirty="0">
                <a:solidFill>
                  <a:schemeClr val="dk1"/>
                </a:solidFill>
                <a:latin typeface="Arial" panose="020B0604020202020204" pitchFamily="34" charset="0"/>
                <a:cs typeface="Arial" panose="020B0604020202020204" pitchFamily="34" charset="0"/>
              </a:rPr>
              <a:t>Use our idling graphs and one fact from the videos to </a:t>
            </a:r>
            <a:br>
              <a:rPr lang="en-US" dirty="0">
                <a:solidFill>
                  <a:schemeClr val="dk1"/>
                </a:solidFill>
                <a:latin typeface="Arial" panose="020B0604020202020204" pitchFamily="34" charset="0"/>
                <a:cs typeface="Arial" panose="020B0604020202020204" pitchFamily="34" charset="0"/>
              </a:rPr>
            </a:br>
            <a:r>
              <a:rPr lang="en-US" dirty="0">
                <a:solidFill>
                  <a:schemeClr val="dk1"/>
                </a:solidFill>
                <a:latin typeface="Arial" panose="020B0604020202020204" pitchFamily="34" charset="0"/>
                <a:cs typeface="Arial" panose="020B0604020202020204" pitchFamily="34" charset="0"/>
              </a:rPr>
              <a:t>help you decide.</a:t>
            </a:r>
            <a:endParaRPr dirty="0">
              <a:solidFill>
                <a:schemeClr val="dk1"/>
              </a:solidFill>
              <a:latin typeface="Arial" panose="020B0604020202020204" pitchFamily="34" charset="0"/>
              <a:cs typeface="Arial" panose="020B0604020202020204" pitchFamily="34" charset="0"/>
            </a:endParaRPr>
          </a:p>
          <a:p>
            <a:pPr marL="514350" lvl="0" indent="-336550" algn="l" rtl="0">
              <a:lnSpc>
                <a:spcPct val="90000"/>
              </a:lnSpc>
              <a:spcBef>
                <a:spcPts val="0"/>
              </a:spcBef>
              <a:spcAft>
                <a:spcPts val="0"/>
              </a:spcAft>
              <a:buSzPts val="2800"/>
              <a:buFont typeface="Calibri"/>
              <a:buNone/>
            </a:pPr>
            <a:endParaRPr dirty="0">
              <a:latin typeface="Arial" panose="020B0604020202020204" pitchFamily="34" charset="0"/>
              <a:cs typeface="Arial" panose="020B0604020202020204" pitchFamily="34" charset="0"/>
            </a:endParaRPr>
          </a:p>
          <a:p>
            <a:pPr marL="514350" lvl="0" indent="-336550" algn="l" rtl="0">
              <a:lnSpc>
                <a:spcPct val="90000"/>
              </a:lnSpc>
              <a:spcBef>
                <a:spcPts val="0"/>
              </a:spcBef>
              <a:spcAft>
                <a:spcPts val="0"/>
              </a:spcAft>
              <a:buSzPts val="2800"/>
              <a:buFont typeface="Calibri"/>
              <a:buNone/>
            </a:pPr>
            <a:endParaRPr dirty="0">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1"/>
          <p:cNvSpPr txBox="1">
            <a:spLocks noGrp="1"/>
          </p:cNvSpPr>
          <p:nvPr>
            <p:ph type="title" idx="4294967295"/>
          </p:nvPr>
        </p:nvSpPr>
        <p:spPr>
          <a:xfrm>
            <a:off x="631504" y="63263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800"/>
              <a:buNone/>
            </a:pPr>
            <a:r>
              <a:rPr lang="en-US" sz="4200" b="1" dirty="0">
                <a:solidFill>
                  <a:srgbClr val="1B75BC"/>
                </a:solidFill>
                <a:latin typeface="Arial" panose="020B0604020202020204" pitchFamily="34" charset="0"/>
                <a:cs typeface="Arial" panose="020B0604020202020204" pitchFamily="34" charset="0"/>
              </a:rPr>
              <a:t>Your Steps: Stop &amp; Think</a:t>
            </a:r>
            <a:endParaRPr sz="4200" b="1" dirty="0">
              <a:solidFill>
                <a:srgbClr val="1B75BC"/>
              </a:solidFill>
              <a:latin typeface="Arial" panose="020B0604020202020204" pitchFamily="34" charset="0"/>
              <a:cs typeface="Arial" panose="020B0604020202020204" pitchFamily="34" charset="0"/>
            </a:endParaRPr>
          </a:p>
        </p:txBody>
      </p:sp>
      <p:sp>
        <p:nvSpPr>
          <p:cNvPr id="218" name="Google Shape;218;p21"/>
          <p:cNvSpPr txBox="1">
            <a:spLocks noGrp="1"/>
          </p:cNvSpPr>
          <p:nvPr>
            <p:ph type="body" idx="4294967295"/>
          </p:nvPr>
        </p:nvSpPr>
        <p:spPr>
          <a:xfrm>
            <a:off x="631504" y="1780120"/>
            <a:ext cx="10417500" cy="3915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000"/>
              </a:spcBef>
              <a:spcAft>
                <a:spcPts val="0"/>
              </a:spcAft>
              <a:buNone/>
            </a:pPr>
            <a:r>
              <a:rPr lang="en-US" sz="3000" b="1" dirty="0">
                <a:solidFill>
                  <a:schemeClr val="dk1"/>
                </a:solidFill>
                <a:latin typeface="Arial" panose="020B0604020202020204" pitchFamily="34" charset="0"/>
                <a:cs typeface="Arial" panose="020B0604020202020204" pitchFamily="34" charset="0"/>
              </a:rPr>
              <a:t>STOP</a:t>
            </a:r>
            <a:endParaRPr sz="3000" b="1" dirty="0">
              <a:solidFill>
                <a:schemeClr val="dk1"/>
              </a:solidFill>
              <a:latin typeface="Arial" panose="020B0604020202020204" pitchFamily="34" charset="0"/>
              <a:cs typeface="Arial" panose="020B0604020202020204" pitchFamily="34" charset="0"/>
            </a:endParaRPr>
          </a:p>
          <a:p>
            <a:pPr marL="457200" lvl="0" indent="0" algn="l" rtl="0">
              <a:lnSpc>
                <a:spcPct val="115000"/>
              </a:lnSpc>
              <a:spcBef>
                <a:spcPts val="600"/>
              </a:spcBef>
              <a:spcAft>
                <a:spcPts val="0"/>
              </a:spcAft>
              <a:buNone/>
            </a:pPr>
            <a:r>
              <a:rPr lang="en-US" dirty="0">
                <a:solidFill>
                  <a:schemeClr val="dk1"/>
                </a:solidFill>
                <a:latin typeface="Arial" panose="020B0604020202020204" pitchFamily="34" charset="0"/>
                <a:cs typeface="Arial" panose="020B0604020202020204" pitchFamily="34" charset="0"/>
              </a:rPr>
              <a:t>What health decision do you see in this case?</a:t>
            </a:r>
            <a:endParaRPr dirty="0">
              <a:solidFill>
                <a:schemeClr val="dk1"/>
              </a:solidFill>
              <a:latin typeface="Arial" panose="020B0604020202020204" pitchFamily="34" charset="0"/>
              <a:cs typeface="Arial" panose="020B0604020202020204" pitchFamily="34" charset="0"/>
            </a:endParaRPr>
          </a:p>
          <a:p>
            <a:pPr marL="0" lvl="0" indent="0" algn="l" rtl="0">
              <a:lnSpc>
                <a:spcPct val="115000"/>
              </a:lnSpc>
              <a:spcBef>
                <a:spcPts val="1800"/>
              </a:spcBef>
              <a:spcAft>
                <a:spcPts val="0"/>
              </a:spcAft>
              <a:buNone/>
            </a:pPr>
            <a:r>
              <a:rPr lang="en-US" sz="3000" b="1" dirty="0">
                <a:solidFill>
                  <a:schemeClr val="dk1"/>
                </a:solidFill>
                <a:latin typeface="Arial" panose="020B0604020202020204" pitchFamily="34" charset="0"/>
                <a:cs typeface="Arial" panose="020B0604020202020204" pitchFamily="34" charset="0"/>
              </a:rPr>
              <a:t>THINK </a:t>
            </a:r>
            <a:endParaRPr sz="3000" b="1" dirty="0">
              <a:solidFill>
                <a:schemeClr val="dk1"/>
              </a:solidFill>
              <a:latin typeface="Arial" panose="020B0604020202020204" pitchFamily="34" charset="0"/>
              <a:cs typeface="Arial" panose="020B0604020202020204" pitchFamily="34" charset="0"/>
            </a:endParaRPr>
          </a:p>
          <a:p>
            <a:pPr marL="457200" lvl="0" indent="0" algn="l" rtl="0">
              <a:lnSpc>
                <a:spcPct val="115000"/>
              </a:lnSpc>
              <a:spcBef>
                <a:spcPts val="600"/>
              </a:spcBef>
              <a:spcAft>
                <a:spcPts val="800"/>
              </a:spcAft>
              <a:buNone/>
            </a:pPr>
            <a:r>
              <a:rPr lang="en-US" dirty="0">
                <a:solidFill>
                  <a:schemeClr val="dk1"/>
                </a:solidFill>
                <a:latin typeface="Arial" panose="020B0604020202020204" pitchFamily="34" charset="0"/>
                <a:cs typeface="Arial" panose="020B0604020202020204" pitchFamily="34" charset="0"/>
              </a:rPr>
              <a:t>List 2–3 trusted adults who can help (teacher on duty, nurse, principal, family).</a:t>
            </a:r>
            <a:endParaRPr dirty="0">
              <a:solidFill>
                <a:schemeClr val="dk1"/>
              </a:solidFill>
              <a:latin typeface="Arial" panose="020B0604020202020204" pitchFamily="34" charset="0"/>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2"/>
          <p:cNvSpPr txBox="1">
            <a:spLocks noGrp="1"/>
          </p:cNvSpPr>
          <p:nvPr>
            <p:ph type="title" idx="4294967295"/>
          </p:nvPr>
        </p:nvSpPr>
        <p:spPr>
          <a:xfrm>
            <a:off x="606440" y="64515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800"/>
              <a:buNone/>
            </a:pPr>
            <a:r>
              <a:rPr lang="en-US" sz="4200" b="1" dirty="0">
                <a:solidFill>
                  <a:srgbClr val="1B75BC"/>
                </a:solidFill>
                <a:latin typeface="Arial" panose="020B0604020202020204" pitchFamily="34" charset="0"/>
                <a:cs typeface="Arial" panose="020B0604020202020204" pitchFamily="34" charset="0"/>
              </a:rPr>
              <a:t>Your Steps: Choose</a:t>
            </a:r>
            <a:endParaRPr sz="4200" b="1" dirty="0">
              <a:solidFill>
                <a:srgbClr val="1B75BC"/>
              </a:solidFill>
              <a:latin typeface="Arial" panose="020B0604020202020204" pitchFamily="34" charset="0"/>
              <a:cs typeface="Arial" panose="020B0604020202020204" pitchFamily="34" charset="0"/>
            </a:endParaRPr>
          </a:p>
        </p:txBody>
      </p:sp>
      <p:sp>
        <p:nvSpPr>
          <p:cNvPr id="227" name="Google Shape;227;p22"/>
          <p:cNvSpPr txBox="1">
            <a:spLocks noGrp="1"/>
          </p:cNvSpPr>
          <p:nvPr>
            <p:ph type="body" idx="4294967295"/>
          </p:nvPr>
        </p:nvSpPr>
        <p:spPr>
          <a:xfrm>
            <a:off x="606440" y="1767594"/>
            <a:ext cx="9936600" cy="3915600"/>
          </a:xfrm>
          <a:prstGeom prst="rect">
            <a:avLst/>
          </a:prstGeom>
          <a:noFill/>
          <a:ln>
            <a:noFill/>
          </a:ln>
        </p:spPr>
        <p:txBody>
          <a:bodyPr spcFirstLastPara="1" wrap="square" lIns="91425" tIns="45700" rIns="91425" bIns="45700" anchor="t" anchorCtr="0">
            <a:noAutofit/>
          </a:bodyPr>
          <a:lstStyle/>
          <a:p>
            <a:pPr marL="50800" lvl="0" indent="0" algn="l" rtl="0">
              <a:lnSpc>
                <a:spcPct val="115000"/>
              </a:lnSpc>
              <a:spcBef>
                <a:spcPts val="1000"/>
              </a:spcBef>
              <a:spcAft>
                <a:spcPts val="0"/>
              </a:spcAft>
              <a:buSzPts val="2800"/>
              <a:buNone/>
            </a:pPr>
            <a:r>
              <a:rPr lang="en-US" sz="3000" b="1" dirty="0">
                <a:solidFill>
                  <a:schemeClr val="dk1"/>
                </a:solidFill>
                <a:latin typeface="Arial" panose="020B0604020202020204" pitchFamily="34" charset="0"/>
                <a:cs typeface="Arial" panose="020B0604020202020204" pitchFamily="34" charset="0"/>
              </a:rPr>
              <a:t>CHOOSE</a:t>
            </a:r>
            <a:endParaRPr sz="3000" b="1" dirty="0">
              <a:solidFill>
                <a:schemeClr val="dk1"/>
              </a:solidFill>
              <a:latin typeface="Arial" panose="020B0604020202020204" pitchFamily="34" charset="0"/>
              <a:cs typeface="Arial" panose="020B0604020202020204" pitchFamily="34" charset="0"/>
            </a:endParaRPr>
          </a:p>
          <a:p>
            <a:pPr marL="508000" lvl="0" indent="0" algn="l" rtl="0">
              <a:lnSpc>
                <a:spcPct val="115000"/>
              </a:lnSpc>
              <a:spcBef>
                <a:spcPts val="1000"/>
              </a:spcBef>
              <a:spcAft>
                <a:spcPts val="0"/>
              </a:spcAft>
              <a:buSzPts val="2800"/>
              <a:buNone/>
            </a:pPr>
            <a:r>
              <a:rPr lang="en-US" dirty="0">
                <a:solidFill>
                  <a:schemeClr val="dk1"/>
                </a:solidFill>
                <a:latin typeface="Arial" panose="020B0604020202020204" pitchFamily="34" charset="0"/>
                <a:cs typeface="Arial" panose="020B0604020202020204" pitchFamily="34" charset="0"/>
              </a:rPr>
              <a:t>Write two options.</a:t>
            </a:r>
            <a:endParaRPr dirty="0">
              <a:solidFill>
                <a:schemeClr val="dk1"/>
              </a:solidFill>
              <a:latin typeface="Arial" panose="020B0604020202020204" pitchFamily="34" charset="0"/>
              <a:cs typeface="Arial" panose="020B0604020202020204" pitchFamily="34" charset="0"/>
            </a:endParaRPr>
          </a:p>
          <a:p>
            <a:pPr marL="508000" lvl="0" indent="0" algn="l" rtl="0">
              <a:lnSpc>
                <a:spcPct val="115000"/>
              </a:lnSpc>
              <a:spcBef>
                <a:spcPts val="1800"/>
              </a:spcBef>
              <a:spcAft>
                <a:spcPts val="0"/>
              </a:spcAft>
              <a:buSzPts val="2800"/>
              <a:buNone/>
            </a:pPr>
            <a:r>
              <a:rPr lang="en-US" dirty="0">
                <a:solidFill>
                  <a:schemeClr val="dk1"/>
                </a:solidFill>
                <a:latin typeface="Arial" panose="020B0604020202020204" pitchFamily="34" charset="0"/>
                <a:cs typeface="Arial" panose="020B0604020202020204" pitchFamily="34" charset="0"/>
              </a:rPr>
              <a:t>For each option, predict now/later outcomes for health, environment, and fuel/cost.</a:t>
            </a:r>
            <a:endParaRPr dirty="0">
              <a:solidFill>
                <a:schemeClr val="dk1"/>
              </a:solidFill>
              <a:latin typeface="Arial" panose="020B0604020202020204" pitchFamily="34" charset="0"/>
              <a:cs typeface="Arial" panose="020B0604020202020204" pitchFamily="34" charset="0"/>
            </a:endParaRPr>
          </a:p>
          <a:p>
            <a:pPr marL="457200" lvl="0" indent="-228600" algn="l" rtl="0">
              <a:lnSpc>
                <a:spcPct val="115000"/>
              </a:lnSpc>
              <a:spcBef>
                <a:spcPts val="1800"/>
              </a:spcBef>
              <a:spcAft>
                <a:spcPts val="800"/>
              </a:spcAft>
              <a:buSzPts val="2800"/>
              <a:buNone/>
            </a:pPr>
            <a:endParaRPr dirty="0">
              <a:solidFill>
                <a:schemeClr val="dk1"/>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3"/>
          <p:cNvSpPr txBox="1">
            <a:spLocks noGrp="1"/>
          </p:cNvSpPr>
          <p:nvPr>
            <p:ph type="title" idx="4294967295"/>
          </p:nvPr>
        </p:nvSpPr>
        <p:spPr>
          <a:xfrm>
            <a:off x="631492" y="64515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800"/>
              <a:buNone/>
            </a:pPr>
            <a:r>
              <a:rPr lang="en-US" sz="4200" b="1" dirty="0">
                <a:solidFill>
                  <a:srgbClr val="1B75BC"/>
                </a:solidFill>
                <a:latin typeface="Arial" panose="020B0604020202020204" pitchFamily="34" charset="0"/>
                <a:cs typeface="Arial" panose="020B0604020202020204" pitchFamily="34" charset="0"/>
              </a:rPr>
              <a:t>Your Steps: Reflect and Communicate</a:t>
            </a:r>
            <a:endParaRPr sz="4200" b="1" dirty="0">
              <a:solidFill>
                <a:srgbClr val="1B75BC"/>
              </a:solidFill>
              <a:latin typeface="Arial" panose="020B0604020202020204" pitchFamily="34" charset="0"/>
              <a:cs typeface="Arial" panose="020B0604020202020204" pitchFamily="34" charset="0"/>
            </a:endParaRPr>
          </a:p>
        </p:txBody>
      </p:sp>
      <p:sp>
        <p:nvSpPr>
          <p:cNvPr id="236" name="Google Shape;236;p23"/>
          <p:cNvSpPr txBox="1">
            <a:spLocks noGrp="1"/>
          </p:cNvSpPr>
          <p:nvPr>
            <p:ph type="body" idx="4294967295"/>
          </p:nvPr>
        </p:nvSpPr>
        <p:spPr>
          <a:xfrm>
            <a:off x="631492" y="1730016"/>
            <a:ext cx="10173600" cy="3915600"/>
          </a:xfrm>
          <a:prstGeom prst="rect">
            <a:avLst/>
          </a:prstGeom>
          <a:noFill/>
          <a:ln>
            <a:noFill/>
          </a:ln>
        </p:spPr>
        <p:txBody>
          <a:bodyPr spcFirstLastPara="1" wrap="square" lIns="91425" tIns="45700" rIns="91425" bIns="45700" anchor="t" anchorCtr="0">
            <a:noAutofit/>
          </a:bodyPr>
          <a:lstStyle/>
          <a:p>
            <a:pPr marL="50800" lvl="0" indent="0" algn="l" rtl="0">
              <a:lnSpc>
                <a:spcPct val="115000"/>
              </a:lnSpc>
              <a:spcBef>
                <a:spcPts val="1000"/>
              </a:spcBef>
              <a:spcAft>
                <a:spcPts val="0"/>
              </a:spcAft>
              <a:buSzPts val="2800"/>
              <a:buNone/>
            </a:pPr>
            <a:r>
              <a:rPr lang="en-US" sz="3000" b="1" dirty="0">
                <a:solidFill>
                  <a:schemeClr val="dk1"/>
                </a:solidFill>
                <a:latin typeface="Arial" panose="020B0604020202020204" pitchFamily="34" charset="0"/>
                <a:cs typeface="Arial" panose="020B0604020202020204" pitchFamily="34" charset="0"/>
              </a:rPr>
              <a:t>REFLECT</a:t>
            </a:r>
            <a:r>
              <a:rPr lang="en-US" sz="3000" dirty="0">
                <a:solidFill>
                  <a:schemeClr val="dk1"/>
                </a:solidFill>
                <a:latin typeface="Arial" panose="020B0604020202020204" pitchFamily="34" charset="0"/>
                <a:cs typeface="Arial" panose="020B0604020202020204" pitchFamily="34" charset="0"/>
              </a:rPr>
              <a:t> </a:t>
            </a:r>
            <a:endParaRPr sz="3000" dirty="0">
              <a:solidFill>
                <a:schemeClr val="dk1"/>
              </a:solidFill>
              <a:latin typeface="Arial" panose="020B0604020202020204" pitchFamily="34" charset="0"/>
              <a:cs typeface="Arial" panose="020B0604020202020204" pitchFamily="34" charset="0"/>
            </a:endParaRPr>
          </a:p>
          <a:p>
            <a:pPr marL="508000" lvl="0" indent="0" algn="l" rtl="0">
              <a:lnSpc>
                <a:spcPct val="115000"/>
              </a:lnSpc>
              <a:spcBef>
                <a:spcPts val="600"/>
              </a:spcBef>
              <a:spcAft>
                <a:spcPts val="0"/>
              </a:spcAft>
              <a:buSzPts val="2800"/>
              <a:buNone/>
            </a:pPr>
            <a:r>
              <a:rPr lang="en-US" dirty="0">
                <a:solidFill>
                  <a:schemeClr val="dk1"/>
                </a:solidFill>
                <a:latin typeface="Arial" panose="020B0604020202020204" pitchFamily="34" charset="0"/>
                <a:cs typeface="Arial" panose="020B0604020202020204" pitchFamily="34" charset="0"/>
              </a:rPr>
              <a:t>Make your claim; use one number from our graphs and one fact from the video/reading. Explain the cause → effect.</a:t>
            </a:r>
            <a:endParaRPr dirty="0">
              <a:solidFill>
                <a:schemeClr val="dk1"/>
              </a:solidFill>
              <a:latin typeface="Arial" panose="020B0604020202020204" pitchFamily="34" charset="0"/>
              <a:cs typeface="Arial" panose="020B0604020202020204" pitchFamily="34" charset="0"/>
            </a:endParaRPr>
          </a:p>
          <a:p>
            <a:pPr marL="50800" lvl="0" indent="0" algn="l" rtl="0">
              <a:lnSpc>
                <a:spcPct val="115000"/>
              </a:lnSpc>
              <a:spcBef>
                <a:spcPts val="1800"/>
              </a:spcBef>
              <a:spcAft>
                <a:spcPts val="0"/>
              </a:spcAft>
              <a:buSzPts val="2800"/>
              <a:buNone/>
            </a:pPr>
            <a:r>
              <a:rPr lang="en-US" sz="3000" b="1" dirty="0">
                <a:solidFill>
                  <a:schemeClr val="dk1"/>
                </a:solidFill>
                <a:latin typeface="Arial" panose="020B0604020202020204" pitchFamily="34" charset="0"/>
                <a:cs typeface="Arial" panose="020B0604020202020204" pitchFamily="34" charset="0"/>
              </a:rPr>
              <a:t>COMMUNICATE</a:t>
            </a:r>
            <a:r>
              <a:rPr lang="en-US" b="1" dirty="0">
                <a:solidFill>
                  <a:schemeClr val="dk1"/>
                </a:solidFill>
                <a:latin typeface="Arial" panose="020B0604020202020204" pitchFamily="34" charset="0"/>
                <a:cs typeface="Arial" panose="020B0604020202020204" pitchFamily="34" charset="0"/>
              </a:rPr>
              <a:t> </a:t>
            </a:r>
            <a:endParaRPr b="1" dirty="0">
              <a:solidFill>
                <a:schemeClr val="dk1"/>
              </a:solidFill>
              <a:latin typeface="Arial" panose="020B0604020202020204" pitchFamily="34" charset="0"/>
              <a:cs typeface="Arial" panose="020B0604020202020204" pitchFamily="34" charset="0"/>
            </a:endParaRPr>
          </a:p>
          <a:p>
            <a:pPr marL="508000" lvl="0" indent="0" algn="l" rtl="0">
              <a:lnSpc>
                <a:spcPct val="115000"/>
              </a:lnSpc>
              <a:spcBef>
                <a:spcPts val="1200"/>
              </a:spcBef>
              <a:spcAft>
                <a:spcPts val="0"/>
              </a:spcAft>
              <a:buSzPts val="2800"/>
              <a:buNone/>
            </a:pPr>
            <a:r>
              <a:rPr lang="en-US" dirty="0">
                <a:solidFill>
                  <a:schemeClr val="dk1"/>
                </a:solidFill>
                <a:latin typeface="Arial" panose="020B0604020202020204" pitchFamily="34" charset="0"/>
                <a:cs typeface="Arial" panose="020B0604020202020204" pitchFamily="34" charset="0"/>
              </a:rPr>
              <a:t>Write a 2–3 sentence announcement for families with one action step.</a:t>
            </a:r>
            <a:endParaRPr dirty="0">
              <a:solidFill>
                <a:schemeClr val="dk1"/>
              </a:solidFill>
              <a:latin typeface="Arial" panose="020B0604020202020204" pitchFamily="34" charset="0"/>
              <a:cs typeface="Arial" panose="020B0604020202020204" pitchFamily="34" charset="0"/>
            </a:endParaRPr>
          </a:p>
          <a:p>
            <a:pPr marL="457200" lvl="0" indent="-228600" algn="l" rtl="0">
              <a:lnSpc>
                <a:spcPct val="115000"/>
              </a:lnSpc>
              <a:spcBef>
                <a:spcPts val="1800"/>
              </a:spcBef>
              <a:spcAft>
                <a:spcPts val="800"/>
              </a:spcAft>
              <a:buSzPts val="2800"/>
              <a:buNone/>
            </a:pPr>
            <a:endParaRPr dirty="0">
              <a:solidFill>
                <a:schemeClr val="dk1"/>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1"/>
          <p:cNvSpPr txBox="1">
            <a:spLocks noGrp="1"/>
          </p:cNvSpPr>
          <p:nvPr>
            <p:ph type="title" idx="4294967295"/>
          </p:nvPr>
        </p:nvSpPr>
        <p:spPr>
          <a:xfrm>
            <a:off x="680558" y="823302"/>
            <a:ext cx="11374437"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200"/>
              <a:buFont typeface="Lato Black"/>
              <a:buNone/>
            </a:pPr>
            <a:r>
              <a:rPr lang="en-US" sz="4200" b="1" dirty="0">
                <a:solidFill>
                  <a:srgbClr val="1B75BC"/>
                </a:solidFill>
                <a:latin typeface="Arial" panose="020B0604020202020204" pitchFamily="34" charset="0"/>
                <a:ea typeface="Lato"/>
                <a:cs typeface="Arial" panose="020B0604020202020204" pitchFamily="34" charset="0"/>
                <a:sym typeface="Lato"/>
              </a:rPr>
              <a:t>How does idling impact the environment and health? </a:t>
            </a:r>
            <a:endParaRPr sz="4200" b="1" dirty="0">
              <a:solidFill>
                <a:srgbClr val="1B75BC"/>
              </a:solidFill>
              <a:latin typeface="Arial" panose="020B0604020202020204" pitchFamily="34" charset="0"/>
              <a:cs typeface="Arial" panose="020B0604020202020204" pitchFamily="34" charset="0"/>
            </a:endParaRPr>
          </a:p>
        </p:txBody>
      </p:sp>
      <p:pic>
        <p:nvPicPr>
          <p:cNvPr id="86" name="Google Shape;86;p11" descr="A picture containing vehicle, land vehicle, outdoor, wheel&#10;&#10;Description automatically generated"/>
          <p:cNvPicPr preferRelativeResize="0"/>
          <p:nvPr/>
        </p:nvPicPr>
        <p:blipFill rotWithShape="1">
          <a:blip r:embed="rId3"/>
          <a:srcRect l="7877" t="230" r="10634" b="10"/>
          <a:stretch/>
        </p:blipFill>
        <p:spPr>
          <a:xfrm>
            <a:off x="6511794" y="1830469"/>
            <a:ext cx="4407454" cy="4320950"/>
          </a:xfrm>
          <a:prstGeom prst="rect">
            <a:avLst/>
          </a:prstGeom>
        </p:spPr>
      </p:pic>
      <p:sp>
        <p:nvSpPr>
          <p:cNvPr id="87" name="Google Shape;87;p11"/>
          <p:cNvSpPr txBox="1"/>
          <p:nvPr/>
        </p:nvSpPr>
        <p:spPr>
          <a:xfrm>
            <a:off x="680557" y="2313916"/>
            <a:ext cx="5316481" cy="3046958"/>
          </a:xfrm>
          <a:prstGeom prst="rect">
            <a:avLst/>
          </a:prstGeom>
          <a:noFill/>
          <a:ln>
            <a:noFill/>
          </a:ln>
        </p:spPr>
        <p:txBody>
          <a:bodyPr spcFirstLastPara="1" wrap="square" lIns="91425" tIns="91425" rIns="91425" bIns="91425" anchor="t" anchorCtr="0">
            <a:spAutoFit/>
          </a:bodyPr>
          <a:lstStyle/>
          <a:p>
            <a:pPr marL="457200" lvl="0" indent="-457200" algn="l" rtl="0">
              <a:lnSpc>
                <a:spcPct val="110000"/>
              </a:lnSpc>
              <a:spcBef>
                <a:spcPts val="0"/>
              </a:spcBef>
              <a:spcAft>
                <a:spcPts val="600"/>
              </a:spcAft>
              <a:buClr>
                <a:schemeClr val="dk1"/>
              </a:buClr>
              <a:buSzPts val="2800"/>
              <a:buFont typeface="Lato"/>
              <a:buAutoNum type="arabicPeriod"/>
            </a:pPr>
            <a:r>
              <a:rPr lang="en-US" sz="3200" dirty="0">
                <a:solidFill>
                  <a:schemeClr val="tx1"/>
                </a:solidFill>
                <a:latin typeface="Arial" panose="020B0604020202020204" pitchFamily="34" charset="0"/>
                <a:ea typeface="Lato"/>
                <a:cs typeface="Arial" panose="020B0604020202020204" pitchFamily="34" charset="0"/>
                <a:sym typeface="Lato"/>
              </a:rPr>
              <a:t>What do you notice about the picture?</a:t>
            </a:r>
          </a:p>
          <a:p>
            <a:pPr marL="457200" lvl="0" indent="-457200" algn="l" rtl="0">
              <a:lnSpc>
                <a:spcPct val="110000"/>
              </a:lnSpc>
              <a:spcBef>
                <a:spcPts val="0"/>
              </a:spcBef>
              <a:spcAft>
                <a:spcPts val="600"/>
              </a:spcAft>
              <a:buClr>
                <a:schemeClr val="dk1"/>
              </a:buClr>
              <a:buSzPts val="2800"/>
              <a:buFont typeface="Lato"/>
              <a:buAutoNum type="arabicPeriod"/>
            </a:pPr>
            <a:r>
              <a:rPr lang="en-US" sz="3200" dirty="0">
                <a:solidFill>
                  <a:schemeClr val="tx1"/>
                </a:solidFill>
                <a:latin typeface="Arial" panose="020B0604020202020204" pitchFamily="34" charset="0"/>
                <a:ea typeface="Lato"/>
                <a:cs typeface="Arial" panose="020B0604020202020204" pitchFamily="34" charset="0"/>
                <a:sym typeface="Lato"/>
              </a:rPr>
              <a:t>When have you seen something like this</a:t>
            </a:r>
            <a:br>
              <a:rPr lang="en-US" sz="3200" dirty="0">
                <a:solidFill>
                  <a:schemeClr val="tx1"/>
                </a:solidFill>
                <a:latin typeface="Arial" panose="020B0604020202020204" pitchFamily="34" charset="0"/>
                <a:ea typeface="Lato"/>
                <a:cs typeface="Arial" panose="020B0604020202020204" pitchFamily="34" charset="0"/>
                <a:sym typeface="Lato"/>
              </a:rPr>
            </a:br>
            <a:r>
              <a:rPr lang="en-US" sz="3200" dirty="0">
                <a:solidFill>
                  <a:schemeClr val="tx1"/>
                </a:solidFill>
                <a:latin typeface="Arial" panose="020B0604020202020204" pitchFamily="34" charset="0"/>
                <a:ea typeface="Lato"/>
                <a:cs typeface="Arial" panose="020B0604020202020204" pitchFamily="34" charset="0"/>
                <a:sym typeface="Lato"/>
              </a:rPr>
              <a:t>at school? </a:t>
            </a:r>
            <a:endParaRPr sz="32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2"/>
          <p:cNvSpPr txBox="1">
            <a:spLocks noGrp="1"/>
          </p:cNvSpPr>
          <p:nvPr>
            <p:ph type="title" idx="4294967295"/>
          </p:nvPr>
        </p:nvSpPr>
        <p:spPr>
          <a:xfrm>
            <a:off x="596640" y="65067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What Do You Think? </a:t>
            </a:r>
            <a:endParaRPr sz="4200" b="1" dirty="0">
              <a:solidFill>
                <a:srgbClr val="1B75BC"/>
              </a:solidFill>
              <a:latin typeface="Arial" panose="020B0604020202020204" pitchFamily="34" charset="0"/>
              <a:cs typeface="Arial" panose="020B0604020202020204" pitchFamily="34" charset="0"/>
            </a:endParaRPr>
          </a:p>
        </p:txBody>
      </p:sp>
      <p:sp>
        <p:nvSpPr>
          <p:cNvPr id="96" name="Google Shape;96;p12"/>
          <p:cNvSpPr txBox="1">
            <a:spLocks noGrp="1"/>
          </p:cNvSpPr>
          <p:nvPr>
            <p:ph type="body" idx="4294967295"/>
          </p:nvPr>
        </p:nvSpPr>
        <p:spPr>
          <a:xfrm>
            <a:off x="596640" y="1855993"/>
            <a:ext cx="11114290" cy="4351337"/>
          </a:xfrm>
          <a:prstGeom prst="rect">
            <a:avLst/>
          </a:prstGeom>
          <a:noFill/>
          <a:ln>
            <a:noFill/>
          </a:ln>
        </p:spPr>
        <p:txBody>
          <a:bodyPr spcFirstLastPara="1" wrap="square" lIns="91425" tIns="45700" rIns="91425" bIns="45700" anchor="t" anchorCtr="0">
            <a:normAutofit/>
          </a:bodyPr>
          <a:lstStyle/>
          <a:p>
            <a:pPr lvl="0" indent="-457200" algn="l" rtl="0">
              <a:lnSpc>
                <a:spcPct val="110000"/>
              </a:lnSpc>
              <a:spcBef>
                <a:spcPts val="0"/>
              </a:spcBef>
              <a:spcAft>
                <a:spcPts val="600"/>
              </a:spcAft>
              <a:buClr>
                <a:schemeClr val="dk1"/>
              </a:buClr>
              <a:buSzPts val="2800"/>
              <a:buFont typeface="+mj-lt"/>
              <a:buAutoNum type="arabicPeriod"/>
            </a:pPr>
            <a:r>
              <a:rPr lang="en-US" dirty="0">
                <a:solidFill>
                  <a:schemeClr val="dk1"/>
                </a:solidFill>
                <a:latin typeface="Arial" panose="020B0604020202020204" pitchFamily="34" charset="0"/>
                <a:cs typeface="Arial" panose="020B0604020202020204" pitchFamily="34" charset="0"/>
              </a:rPr>
              <a:t>What do you think is happening while the cars are still sitting with their engines running?</a:t>
            </a:r>
          </a:p>
          <a:p>
            <a:pPr lvl="0" indent="-457200" algn="l" rtl="0">
              <a:lnSpc>
                <a:spcPct val="110000"/>
              </a:lnSpc>
              <a:spcBef>
                <a:spcPts val="0"/>
              </a:spcBef>
              <a:spcAft>
                <a:spcPts val="600"/>
              </a:spcAft>
              <a:buClr>
                <a:schemeClr val="dk1"/>
              </a:buClr>
              <a:buSzPts val="2800"/>
              <a:buFont typeface="+mj-lt"/>
              <a:buAutoNum type="arabicPeriod"/>
            </a:pPr>
            <a:r>
              <a:rPr lang="en-US" dirty="0">
                <a:solidFill>
                  <a:schemeClr val="dk1"/>
                </a:solidFill>
                <a:latin typeface="Arial" panose="020B0604020202020204" pitchFamily="34" charset="0"/>
                <a:cs typeface="Arial" panose="020B0604020202020204" pitchFamily="34" charset="0"/>
              </a:rPr>
              <a:t>How might that affect people or the environment?</a:t>
            </a:r>
          </a:p>
          <a:p>
            <a:pPr lvl="0" indent="-457200" algn="l" rtl="0">
              <a:lnSpc>
                <a:spcPct val="110000"/>
              </a:lnSpc>
              <a:spcBef>
                <a:spcPts val="0"/>
              </a:spcBef>
              <a:spcAft>
                <a:spcPts val="600"/>
              </a:spcAft>
              <a:buClr>
                <a:schemeClr val="dk1"/>
              </a:buClr>
              <a:buSzPts val="2800"/>
              <a:buFont typeface="+mj-lt"/>
              <a:buAutoNum type="arabicPeriod"/>
            </a:pPr>
            <a:r>
              <a:rPr lang="en-US" dirty="0">
                <a:solidFill>
                  <a:schemeClr val="dk1"/>
                </a:solidFill>
                <a:latin typeface="Arial" panose="020B0604020202020204" pitchFamily="34" charset="0"/>
                <a:cs typeface="Arial" panose="020B0604020202020204" pitchFamily="34" charset="0"/>
              </a:rPr>
              <a:t>Where do you think the gas that makes cars run comes from?</a:t>
            </a:r>
            <a:endParaRPr dirty="0">
              <a:solidFill>
                <a:schemeClr val="dk1"/>
              </a:solidFill>
              <a:latin typeface="Arial" panose="020B0604020202020204" pitchFamily="34" charset="0"/>
              <a:cs typeface="Arial" panose="020B0604020202020204" pitchFamily="34" charset="0"/>
            </a:endParaRPr>
          </a:p>
          <a:p>
            <a:pPr marL="685800" lvl="1" indent="-25400" algn="l" rtl="0">
              <a:lnSpc>
                <a:spcPct val="110000"/>
              </a:lnSpc>
              <a:spcBef>
                <a:spcPts val="500"/>
              </a:spcBef>
              <a:spcAft>
                <a:spcPts val="0"/>
              </a:spcAft>
              <a:buClr>
                <a:srgbClr val="595959"/>
              </a:buClr>
              <a:buSzPts val="3200"/>
              <a:buNone/>
            </a:pPr>
            <a:endParaRPr sz="3200" dirty="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3"/>
          <p:cNvSpPr txBox="1">
            <a:spLocks noGrp="1"/>
          </p:cNvSpPr>
          <p:nvPr>
            <p:ph type="title" idx="4294967295"/>
          </p:nvPr>
        </p:nvSpPr>
        <p:spPr>
          <a:xfrm>
            <a:off x="530784" y="614857"/>
            <a:ext cx="1109520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Collecting Data from the Car Rider Lanes</a:t>
            </a:r>
            <a:endParaRPr sz="4200" b="1" dirty="0">
              <a:solidFill>
                <a:srgbClr val="1B75BC"/>
              </a:solidFill>
              <a:latin typeface="Arial" panose="020B0604020202020204" pitchFamily="34" charset="0"/>
              <a:cs typeface="Arial" panose="020B0604020202020204" pitchFamily="34" charset="0"/>
            </a:endParaRPr>
          </a:p>
        </p:txBody>
      </p:sp>
      <p:sp>
        <p:nvSpPr>
          <p:cNvPr id="105" name="Google Shape;105;p13"/>
          <p:cNvSpPr txBox="1">
            <a:spLocks noGrp="1"/>
          </p:cNvSpPr>
          <p:nvPr>
            <p:ph type="body" idx="4294967295"/>
          </p:nvPr>
        </p:nvSpPr>
        <p:spPr>
          <a:xfrm>
            <a:off x="495562" y="1787407"/>
            <a:ext cx="7037804" cy="28670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1200"/>
              </a:spcAft>
              <a:buNone/>
            </a:pPr>
            <a:r>
              <a:rPr lang="en-US" sz="3200" dirty="0">
                <a:solidFill>
                  <a:schemeClr val="dk1"/>
                </a:solidFill>
                <a:latin typeface="Arial" panose="020B0604020202020204" pitchFamily="34" charset="0"/>
                <a:cs typeface="Arial" panose="020B0604020202020204" pitchFamily="34" charset="0"/>
              </a:rPr>
              <a:t>Collect data for thirty minutes each morning and afternoon for one week.</a:t>
            </a:r>
          </a:p>
          <a:p>
            <a:pPr marL="0" lvl="0" indent="0" algn="l" rtl="0">
              <a:lnSpc>
                <a:spcPct val="90000"/>
              </a:lnSpc>
              <a:spcBef>
                <a:spcPts val="0"/>
              </a:spcBef>
              <a:spcAft>
                <a:spcPts val="600"/>
              </a:spcAft>
              <a:buNone/>
            </a:pPr>
            <a:r>
              <a:rPr lang="en-US" sz="3200" dirty="0">
                <a:solidFill>
                  <a:schemeClr val="dk1"/>
                </a:solidFill>
                <a:latin typeface="Arial" panose="020B0604020202020204" pitchFamily="34" charset="0"/>
                <a:cs typeface="Arial" panose="020B0604020202020204" pitchFamily="34" charset="0"/>
              </a:rPr>
              <a:t>Use Handout 1: Data Collection for Car Rider Lanes to record the types of vehicles, weather, and the times that you collected data. </a:t>
            </a:r>
            <a:endParaRPr sz="3200" dirty="0">
              <a:solidFill>
                <a:schemeClr val="dk1"/>
              </a:solidFill>
              <a:latin typeface="Arial" panose="020B0604020202020204" pitchFamily="34" charset="0"/>
              <a:cs typeface="Arial" panose="020B0604020202020204" pitchFamily="34" charset="0"/>
            </a:endParaRPr>
          </a:p>
        </p:txBody>
      </p:sp>
      <p:pic>
        <p:nvPicPr>
          <p:cNvPr id="129" name="Google Shape;129;p13" descr="how to: rock the carpool line — Weekday School"/>
          <p:cNvPicPr preferRelativeResize="0"/>
          <p:nvPr/>
        </p:nvPicPr>
        <p:blipFill rotWithShape="1">
          <a:blip r:embed="rId3">
            <a:alphaModFix/>
          </a:blip>
          <a:srcRect/>
          <a:stretch/>
        </p:blipFill>
        <p:spPr>
          <a:xfrm>
            <a:off x="7736060" y="1763469"/>
            <a:ext cx="3925155" cy="2610228"/>
          </a:xfrm>
          <a:prstGeom prst="rect">
            <a:avLst/>
          </a:prstGeom>
          <a:noFill/>
          <a:ln>
            <a:noFill/>
          </a:ln>
        </p:spPr>
      </p:pic>
      <p:pic>
        <p:nvPicPr>
          <p:cNvPr id="3" name="Picture 2" descr="Graphical user interface&#10;&#10;AI-generated content may be incorrect.">
            <a:extLst>
              <a:ext uri="{FF2B5EF4-FFF2-40B4-BE49-F238E27FC236}">
                <a16:creationId xmlns:a16="http://schemas.microsoft.com/office/drawing/2014/main" id="{22F34488-94B1-64BB-CCC1-8A146906C7C7}"/>
              </a:ext>
            </a:extLst>
          </p:cNvPr>
          <p:cNvPicPr>
            <a:picLocks noChangeAspect="1"/>
          </p:cNvPicPr>
          <p:nvPr/>
        </p:nvPicPr>
        <p:blipFill>
          <a:blip r:embed="rId4"/>
          <a:stretch>
            <a:fillRect/>
          </a:stretch>
        </p:blipFill>
        <p:spPr>
          <a:xfrm>
            <a:off x="2372757" y="4917581"/>
            <a:ext cx="7446485" cy="135390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4"/>
          <p:cNvSpPr txBox="1">
            <a:spLocks noGrp="1"/>
          </p:cNvSpPr>
          <p:nvPr>
            <p:ph type="title" idx="4294967295"/>
          </p:nvPr>
        </p:nvSpPr>
        <p:spPr>
          <a:xfrm>
            <a:off x="516287" y="638956"/>
            <a:ext cx="9550958"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cs typeface="Arial" panose="020B0604020202020204" pitchFamily="34" charset="0"/>
              </a:rPr>
              <a:t>Analyzing Data</a:t>
            </a:r>
            <a:endParaRPr b="1" dirty="0">
              <a:solidFill>
                <a:srgbClr val="1B75BC"/>
              </a:solidFill>
              <a:latin typeface="Arial" panose="020B0604020202020204" pitchFamily="34" charset="0"/>
              <a:cs typeface="Arial" panose="020B0604020202020204" pitchFamily="34" charset="0"/>
            </a:endParaRPr>
          </a:p>
        </p:txBody>
      </p:sp>
      <p:sp>
        <p:nvSpPr>
          <p:cNvPr id="138" name="Google Shape;138;p14"/>
          <p:cNvSpPr txBox="1">
            <a:spLocks noGrp="1"/>
          </p:cNvSpPr>
          <p:nvPr>
            <p:ph type="body" idx="4294967295"/>
          </p:nvPr>
        </p:nvSpPr>
        <p:spPr>
          <a:xfrm>
            <a:off x="516287" y="1740161"/>
            <a:ext cx="10515600" cy="4351338"/>
          </a:xfrm>
          <a:prstGeom prst="rect">
            <a:avLst/>
          </a:prstGeom>
          <a:noFill/>
          <a:ln>
            <a:noFill/>
          </a:ln>
        </p:spPr>
        <p:txBody>
          <a:bodyPr spcFirstLastPara="1" wrap="square" lIns="91425" tIns="45700" rIns="91425" bIns="45700" anchor="t" anchorCtr="0">
            <a:normAutofit/>
          </a:bodyPr>
          <a:lstStyle/>
          <a:p>
            <a:pPr marL="457200" lvl="0" indent="-406400" algn="l" rtl="0">
              <a:lnSpc>
                <a:spcPct val="90000"/>
              </a:lnSpc>
              <a:spcBef>
                <a:spcPts val="0"/>
              </a:spcBef>
              <a:spcAft>
                <a:spcPts val="0"/>
              </a:spcAft>
              <a:buClr>
                <a:srgbClr val="FFC000"/>
              </a:buClr>
              <a:buSzPct val="88000"/>
              <a:buChar char="•"/>
            </a:pPr>
            <a:r>
              <a:rPr lang="en-US" sz="3200" dirty="0">
                <a:solidFill>
                  <a:schemeClr val="dk1"/>
                </a:solidFill>
                <a:latin typeface="Arial" panose="020B0604020202020204" pitchFamily="34" charset="0"/>
                <a:cs typeface="Arial" panose="020B0604020202020204" pitchFamily="34" charset="0"/>
              </a:rPr>
              <a:t>Complete Handout 2: </a:t>
            </a:r>
            <a:br>
              <a:rPr lang="en-US" sz="3200" dirty="0">
                <a:solidFill>
                  <a:schemeClr val="dk1"/>
                </a:solidFill>
                <a:latin typeface="Arial" panose="020B0604020202020204" pitchFamily="34" charset="0"/>
                <a:cs typeface="Arial" panose="020B0604020202020204" pitchFamily="34" charset="0"/>
              </a:rPr>
            </a:br>
            <a:r>
              <a:rPr lang="en-US" sz="3200" dirty="0">
                <a:solidFill>
                  <a:schemeClr val="dk1"/>
                </a:solidFill>
                <a:latin typeface="Arial" panose="020B0604020202020204" pitchFamily="34" charset="0"/>
                <a:cs typeface="Arial" panose="020B0604020202020204" pitchFamily="34" charset="0"/>
              </a:rPr>
              <a:t>Data Table - Compiling Idling</a:t>
            </a:r>
            <a:br>
              <a:rPr lang="en-US" sz="3200" dirty="0">
                <a:solidFill>
                  <a:schemeClr val="dk1"/>
                </a:solidFill>
                <a:latin typeface="Arial" panose="020B0604020202020204" pitchFamily="34" charset="0"/>
                <a:cs typeface="Arial" panose="020B0604020202020204" pitchFamily="34" charset="0"/>
              </a:rPr>
            </a:br>
            <a:r>
              <a:rPr lang="en-US" sz="3200" dirty="0">
                <a:solidFill>
                  <a:schemeClr val="dk1"/>
                </a:solidFill>
                <a:latin typeface="Arial" panose="020B0604020202020204" pitchFamily="34" charset="0"/>
                <a:cs typeface="Arial" panose="020B0604020202020204" pitchFamily="34" charset="0"/>
              </a:rPr>
              <a:t>Data with your teacher.</a:t>
            </a:r>
            <a:endParaRPr sz="3200" dirty="0">
              <a:solidFill>
                <a:schemeClr val="dk1"/>
              </a:solidFill>
              <a:latin typeface="Arial" panose="020B0604020202020204" pitchFamily="34" charset="0"/>
              <a:cs typeface="Arial" panose="020B0604020202020204" pitchFamily="34" charset="0"/>
            </a:endParaRPr>
          </a:p>
          <a:p>
            <a:pPr marL="457200" lvl="0" indent="-406400" algn="l" rtl="0">
              <a:lnSpc>
                <a:spcPct val="90000"/>
              </a:lnSpc>
              <a:spcBef>
                <a:spcPts val="1000"/>
              </a:spcBef>
              <a:spcAft>
                <a:spcPts val="0"/>
              </a:spcAft>
              <a:buClr>
                <a:srgbClr val="FFC000"/>
              </a:buClr>
              <a:buSzPct val="88000"/>
              <a:buChar char="•"/>
            </a:pPr>
            <a:r>
              <a:rPr lang="en-US" sz="3200" dirty="0">
                <a:solidFill>
                  <a:schemeClr val="dk1"/>
                </a:solidFill>
                <a:latin typeface="Arial" panose="020B0604020202020204" pitchFamily="34" charset="0"/>
                <a:cs typeface="Arial" panose="020B0604020202020204" pitchFamily="34" charset="0"/>
              </a:rPr>
              <a:t>Use this data table to answer </a:t>
            </a:r>
            <a:br>
              <a:rPr lang="en-US" sz="3200" dirty="0">
                <a:solidFill>
                  <a:schemeClr val="dk1"/>
                </a:solidFill>
                <a:latin typeface="Arial" panose="020B0604020202020204" pitchFamily="34" charset="0"/>
                <a:cs typeface="Arial" panose="020B0604020202020204" pitchFamily="34" charset="0"/>
              </a:rPr>
            </a:br>
            <a:r>
              <a:rPr lang="en-US" sz="3200" dirty="0">
                <a:solidFill>
                  <a:schemeClr val="dk1"/>
                </a:solidFill>
                <a:latin typeface="Arial" panose="020B0604020202020204" pitchFamily="34" charset="0"/>
                <a:cs typeface="Arial" panose="020B0604020202020204" pitchFamily="34" charset="0"/>
              </a:rPr>
              <a:t>the questions about the idling </a:t>
            </a:r>
            <a:br>
              <a:rPr lang="en-US" sz="3200" dirty="0">
                <a:solidFill>
                  <a:schemeClr val="dk1"/>
                </a:solidFill>
                <a:latin typeface="Arial" panose="020B0604020202020204" pitchFamily="34" charset="0"/>
                <a:cs typeface="Arial" panose="020B0604020202020204" pitchFamily="34" charset="0"/>
              </a:rPr>
            </a:br>
            <a:r>
              <a:rPr lang="en-US" sz="3200" dirty="0">
                <a:solidFill>
                  <a:schemeClr val="dk1"/>
                </a:solidFill>
                <a:latin typeface="Arial" panose="020B0604020202020204" pitchFamily="34" charset="0"/>
                <a:cs typeface="Arial" panose="020B0604020202020204" pitchFamily="34" charset="0"/>
              </a:rPr>
              <a:t>data on Handout 3: </a:t>
            </a:r>
            <a:br>
              <a:rPr lang="en-US" sz="3200" dirty="0">
                <a:solidFill>
                  <a:schemeClr val="dk1"/>
                </a:solidFill>
                <a:latin typeface="Arial" panose="020B0604020202020204" pitchFamily="34" charset="0"/>
                <a:cs typeface="Arial" panose="020B0604020202020204" pitchFamily="34" charset="0"/>
              </a:rPr>
            </a:br>
            <a:r>
              <a:rPr lang="en-US" sz="3200" dirty="0">
                <a:solidFill>
                  <a:schemeClr val="dk1"/>
                </a:solidFill>
                <a:latin typeface="Arial" panose="020B0604020202020204" pitchFamily="34" charset="0"/>
                <a:cs typeface="Arial" panose="020B0604020202020204" pitchFamily="34" charset="0"/>
              </a:rPr>
              <a:t>Analyzing Idling Data.</a:t>
            </a:r>
            <a:endParaRPr sz="3200" dirty="0">
              <a:solidFill>
                <a:schemeClr val="dk1"/>
              </a:solidFill>
              <a:latin typeface="Arial" panose="020B0604020202020204" pitchFamily="34" charset="0"/>
              <a:cs typeface="Arial" panose="020B0604020202020204" pitchFamily="34" charset="0"/>
            </a:endParaRPr>
          </a:p>
          <a:p>
            <a:pPr marL="228600" lvl="0" indent="-50800" algn="l" rtl="0">
              <a:lnSpc>
                <a:spcPct val="90000"/>
              </a:lnSpc>
              <a:spcBef>
                <a:spcPts val="1000"/>
              </a:spcBef>
              <a:spcAft>
                <a:spcPts val="0"/>
              </a:spcAft>
              <a:buClr>
                <a:srgbClr val="595959"/>
              </a:buClr>
              <a:buSzPts val="2800"/>
              <a:buNone/>
            </a:pPr>
            <a:endParaRPr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B8721AA-C763-5C4D-9223-B992A3FCF5A9}"/>
              </a:ext>
            </a:extLst>
          </p:cNvPr>
          <p:cNvPicPr>
            <a:picLocks noChangeAspect="1"/>
          </p:cNvPicPr>
          <p:nvPr/>
        </p:nvPicPr>
        <p:blipFill>
          <a:blip r:embed="rId3"/>
          <a:srcRect b="41359"/>
          <a:stretch>
            <a:fillRect/>
          </a:stretch>
        </p:blipFill>
        <p:spPr>
          <a:xfrm>
            <a:off x="6760039" y="1049290"/>
            <a:ext cx="4915674" cy="2227441"/>
          </a:xfrm>
          <a:prstGeom prst="rect">
            <a:avLst/>
          </a:prstGeom>
          <a:solidFill>
            <a:schemeClr val="lt1"/>
          </a:solidFill>
          <a:ln w="3175">
            <a:solidFill>
              <a:schemeClr val="tx2">
                <a:lumMod val="50000"/>
              </a:schemeClr>
            </a:solidFill>
          </a:ln>
          <a:effectLst>
            <a:outerShdw blurRad="50800" dist="38100" dir="2700000" algn="tl" rotWithShape="0">
              <a:prstClr val="black">
                <a:alpha val="40000"/>
              </a:prstClr>
            </a:outerShdw>
          </a:effectLst>
        </p:spPr>
      </p:pic>
      <p:pic>
        <p:nvPicPr>
          <p:cNvPr id="7" name="Picture 6" descr="Table&#10;&#10;AI-generated content may be incorrect.">
            <a:extLst>
              <a:ext uri="{FF2B5EF4-FFF2-40B4-BE49-F238E27FC236}">
                <a16:creationId xmlns:a16="http://schemas.microsoft.com/office/drawing/2014/main" id="{5B2AB6C7-7DD2-AABE-4EA6-F5BEDA084F0C}"/>
              </a:ext>
            </a:extLst>
          </p:cNvPr>
          <p:cNvPicPr>
            <a:picLocks noChangeAspect="1"/>
          </p:cNvPicPr>
          <p:nvPr/>
        </p:nvPicPr>
        <p:blipFill>
          <a:blip r:embed="rId4"/>
          <a:srcRect b="52877"/>
          <a:stretch>
            <a:fillRect/>
          </a:stretch>
        </p:blipFill>
        <p:spPr>
          <a:xfrm>
            <a:off x="7016129" y="3533658"/>
            <a:ext cx="4403494" cy="2685386"/>
          </a:xfrm>
          <a:prstGeom prst="rect">
            <a:avLst/>
          </a:prstGeom>
          <a:solidFill>
            <a:schemeClr val="lt1"/>
          </a:solidFill>
          <a:ln w="3175">
            <a:solidFill>
              <a:schemeClr val="tx2">
                <a:lumMod val="50000"/>
              </a:schemeClr>
            </a:solidFill>
          </a:ln>
          <a:effectLst>
            <a:outerShdw blurRad="50800" dist="38100" dir="2700000" algn="tl" rotWithShape="0">
              <a:prstClr val="black">
                <a:alpha val="40000"/>
              </a:prst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5"/>
          <p:cNvSpPr txBox="1">
            <a:spLocks noGrp="1"/>
          </p:cNvSpPr>
          <p:nvPr>
            <p:ph type="title" idx="4294967295"/>
          </p:nvPr>
        </p:nvSpPr>
        <p:spPr>
          <a:xfrm>
            <a:off x="565326" y="65054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b="1" dirty="0">
                <a:solidFill>
                  <a:srgbClr val="1B75BC"/>
                </a:solidFill>
                <a:latin typeface="Arial" panose="020B0604020202020204" pitchFamily="34" charset="0"/>
                <a:cs typeface="Arial" panose="020B0604020202020204" pitchFamily="34" charset="0"/>
              </a:rPr>
              <a:t>Graphing Idling Data</a:t>
            </a:r>
            <a:endParaRPr b="1" dirty="0">
              <a:solidFill>
                <a:srgbClr val="1B75BC"/>
              </a:solidFill>
              <a:latin typeface="Arial" panose="020B0604020202020204" pitchFamily="34" charset="0"/>
              <a:cs typeface="Arial" panose="020B0604020202020204" pitchFamily="34" charset="0"/>
            </a:endParaRPr>
          </a:p>
        </p:txBody>
      </p:sp>
      <p:sp>
        <p:nvSpPr>
          <p:cNvPr id="149" name="Google Shape;149;p15"/>
          <p:cNvSpPr txBox="1">
            <a:spLocks noGrp="1"/>
          </p:cNvSpPr>
          <p:nvPr>
            <p:ph type="body" idx="4294967295"/>
          </p:nvPr>
        </p:nvSpPr>
        <p:spPr>
          <a:xfrm>
            <a:off x="627169" y="1653494"/>
            <a:ext cx="4696393" cy="2249399"/>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rgbClr val="F5B123"/>
              </a:buClr>
              <a:buSzPts val="2800"/>
              <a:buFont typeface="Calibri"/>
              <a:buChar char="•"/>
            </a:pPr>
            <a:r>
              <a:rPr lang="en-US" sz="3200" dirty="0">
                <a:solidFill>
                  <a:schemeClr val="dk1"/>
                </a:solidFill>
                <a:latin typeface="Arial" panose="020B0604020202020204" pitchFamily="34" charset="0"/>
                <a:cs typeface="Arial" panose="020B0604020202020204" pitchFamily="34" charset="0"/>
              </a:rPr>
              <a:t>Complete the graphs and questions from Handout 4: Graphing Idling Data. </a:t>
            </a:r>
            <a:endParaRPr sz="3200" dirty="0">
              <a:solidFill>
                <a:schemeClr val="dk1"/>
              </a:solidFill>
              <a:latin typeface="Arial" panose="020B0604020202020204" pitchFamily="34" charset="0"/>
              <a:cs typeface="Arial" panose="020B0604020202020204" pitchFamily="34" charset="0"/>
            </a:endParaRPr>
          </a:p>
          <a:p>
            <a:pPr marL="514350" lvl="0" indent="-514350" algn="l" rtl="0">
              <a:lnSpc>
                <a:spcPct val="90000"/>
              </a:lnSpc>
              <a:spcBef>
                <a:spcPts val="1000"/>
              </a:spcBef>
              <a:spcAft>
                <a:spcPts val="0"/>
              </a:spcAft>
              <a:buClr>
                <a:srgbClr val="F5B123"/>
              </a:buClr>
              <a:buSzPts val="2800"/>
              <a:buFont typeface="Calibri"/>
              <a:buChar char="•"/>
            </a:pPr>
            <a:r>
              <a:rPr lang="en-US" sz="3200" dirty="0">
                <a:solidFill>
                  <a:schemeClr val="dk1"/>
                </a:solidFill>
                <a:latin typeface="Arial" panose="020B0604020202020204" pitchFamily="34" charset="0"/>
                <a:cs typeface="Arial" panose="020B0604020202020204" pitchFamily="34" charset="0"/>
              </a:rPr>
              <a:t>Redraw your graphs on poster board, so they can be displayed in the hallway.</a:t>
            </a:r>
            <a:br>
              <a:rPr lang="en-US" dirty="0">
                <a:latin typeface="Arial" panose="020B0604020202020204" pitchFamily="34" charset="0"/>
                <a:cs typeface="Arial" panose="020B0604020202020204" pitchFamily="34" charset="0"/>
              </a:rPr>
            </a:br>
            <a:endParaRPr dirty="0">
              <a:latin typeface="Arial" panose="020B0604020202020204" pitchFamily="34" charset="0"/>
              <a:cs typeface="Arial" panose="020B0604020202020204" pitchFamily="34" charset="0"/>
            </a:endParaRPr>
          </a:p>
          <a:p>
            <a:pPr marL="0" lvl="0" indent="0" algn="l" rtl="0">
              <a:lnSpc>
                <a:spcPct val="90000"/>
              </a:lnSpc>
              <a:spcBef>
                <a:spcPts val="1000"/>
              </a:spcBef>
              <a:spcAft>
                <a:spcPts val="0"/>
              </a:spcAft>
              <a:buClr>
                <a:srgbClr val="F5B123"/>
              </a:buClr>
              <a:buSzPts val="2800"/>
              <a:buNone/>
            </a:pP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dirty="0">
              <a:latin typeface="Arial" panose="020B0604020202020204" pitchFamily="34" charset="0"/>
              <a:cs typeface="Arial" panose="020B0604020202020204" pitchFamily="34" charset="0"/>
            </a:endParaRPr>
          </a:p>
        </p:txBody>
      </p:sp>
      <p:pic>
        <p:nvPicPr>
          <p:cNvPr id="150" name="Google Shape;150;p15"/>
          <p:cNvPicPr preferRelativeResize="0"/>
          <p:nvPr/>
        </p:nvPicPr>
        <p:blipFill rotWithShape="1">
          <a:blip r:embed="rId3">
            <a:alphaModFix/>
          </a:blip>
          <a:srcRect/>
          <a:stretch/>
        </p:blipFill>
        <p:spPr>
          <a:xfrm>
            <a:off x="7786254" y="3644546"/>
            <a:ext cx="3356515" cy="2474704"/>
          </a:xfrm>
          <a:prstGeom prst="rect">
            <a:avLst/>
          </a:prstGeom>
          <a:solidFill>
            <a:schemeClr val="lt1"/>
          </a:solidFill>
          <a:ln>
            <a:noFill/>
          </a:ln>
        </p:spPr>
      </p:pic>
      <p:grpSp>
        <p:nvGrpSpPr>
          <p:cNvPr id="2" name="Group 1">
            <a:extLst>
              <a:ext uri="{FF2B5EF4-FFF2-40B4-BE49-F238E27FC236}">
                <a16:creationId xmlns:a16="http://schemas.microsoft.com/office/drawing/2014/main" id="{64E643DA-4F6A-2800-DD4F-BCDF2F1158AB}"/>
              </a:ext>
            </a:extLst>
          </p:cNvPr>
          <p:cNvGrpSpPr/>
          <p:nvPr/>
        </p:nvGrpSpPr>
        <p:grpSpPr>
          <a:xfrm>
            <a:off x="5902105" y="1054379"/>
            <a:ext cx="3360588" cy="2477961"/>
            <a:chOff x="1512009" y="3267122"/>
            <a:chExt cx="3969300" cy="2926800"/>
          </a:xfrm>
          <a:solidFill>
            <a:schemeClr val="lt1"/>
          </a:solidFill>
        </p:grpSpPr>
        <p:pic>
          <p:nvPicPr>
            <p:cNvPr id="151" name="Google Shape;151;p15"/>
            <p:cNvPicPr preferRelativeResize="0"/>
            <p:nvPr/>
          </p:nvPicPr>
          <p:blipFill rotWithShape="1">
            <a:blip r:embed="rId4">
              <a:alphaModFix/>
            </a:blip>
            <a:srcRect/>
            <a:stretch/>
          </p:blipFill>
          <p:spPr>
            <a:xfrm>
              <a:off x="1512009" y="3267122"/>
              <a:ext cx="3969300" cy="2926800"/>
            </a:xfrm>
            <a:prstGeom prst="rect">
              <a:avLst/>
            </a:prstGeom>
            <a:grpFill/>
            <a:ln>
              <a:noFill/>
            </a:ln>
          </p:spPr>
        </p:pic>
        <p:pic>
          <p:nvPicPr>
            <p:cNvPr id="152" name="Google Shape;152;p15"/>
            <p:cNvPicPr preferRelativeResize="0"/>
            <p:nvPr/>
          </p:nvPicPr>
          <p:blipFill rotWithShape="1">
            <a:blip r:embed="rId5">
              <a:alphaModFix/>
            </a:blip>
            <a:srcRect/>
            <a:stretch/>
          </p:blipFill>
          <p:spPr>
            <a:xfrm>
              <a:off x="1857812" y="4200325"/>
              <a:ext cx="489649" cy="489649"/>
            </a:xfrm>
            <a:prstGeom prst="rect">
              <a:avLst/>
            </a:prstGeom>
            <a:grpFill/>
            <a:ln>
              <a:noFill/>
            </a:ln>
          </p:spPr>
        </p:pic>
        <p:pic>
          <p:nvPicPr>
            <p:cNvPr id="153" name="Google Shape;153;p15"/>
            <p:cNvPicPr preferRelativeResize="0"/>
            <p:nvPr/>
          </p:nvPicPr>
          <p:blipFill rotWithShape="1">
            <a:blip r:embed="rId5">
              <a:alphaModFix/>
            </a:blip>
            <a:srcRect/>
            <a:stretch/>
          </p:blipFill>
          <p:spPr>
            <a:xfrm>
              <a:off x="1792431" y="4785750"/>
              <a:ext cx="489649" cy="489649"/>
            </a:xfrm>
            <a:prstGeom prst="rect">
              <a:avLst/>
            </a:prstGeom>
            <a:grpFill/>
            <a:ln>
              <a:noFill/>
            </a:ln>
          </p:spPr>
        </p:pic>
        <p:pic>
          <p:nvPicPr>
            <p:cNvPr id="154" name="Google Shape;154;p15"/>
            <p:cNvPicPr preferRelativeResize="0"/>
            <p:nvPr/>
          </p:nvPicPr>
          <p:blipFill rotWithShape="1">
            <a:blip r:embed="rId5">
              <a:alphaModFix/>
            </a:blip>
            <a:srcRect/>
            <a:stretch/>
          </p:blipFill>
          <p:spPr>
            <a:xfrm>
              <a:off x="2339187" y="4785750"/>
              <a:ext cx="489649" cy="489649"/>
            </a:xfrm>
            <a:prstGeom prst="rect">
              <a:avLst/>
            </a:prstGeom>
            <a:grpFill/>
            <a:ln>
              <a:noFill/>
            </a:ln>
          </p:spPr>
        </p:pic>
        <p:pic>
          <p:nvPicPr>
            <p:cNvPr id="155" name="Google Shape;155;p15"/>
            <p:cNvPicPr preferRelativeResize="0"/>
            <p:nvPr/>
          </p:nvPicPr>
          <p:blipFill rotWithShape="1">
            <a:blip r:embed="rId5">
              <a:alphaModFix/>
            </a:blip>
            <a:srcRect/>
            <a:stretch/>
          </p:blipFill>
          <p:spPr>
            <a:xfrm>
              <a:off x="2394405" y="4200325"/>
              <a:ext cx="489649" cy="489649"/>
            </a:xfrm>
            <a:prstGeom prst="rect">
              <a:avLst/>
            </a:prstGeom>
            <a:grpFill/>
            <a:ln>
              <a:noFill/>
            </a:ln>
          </p:spPr>
        </p:pic>
        <p:pic>
          <p:nvPicPr>
            <p:cNvPr id="156" name="Google Shape;156;p15"/>
            <p:cNvPicPr preferRelativeResize="0"/>
            <p:nvPr/>
          </p:nvPicPr>
          <p:blipFill rotWithShape="1">
            <a:blip r:embed="rId5">
              <a:alphaModFix/>
            </a:blip>
            <a:srcRect/>
            <a:stretch/>
          </p:blipFill>
          <p:spPr>
            <a:xfrm>
              <a:off x="3015727" y="4200325"/>
              <a:ext cx="489649" cy="489649"/>
            </a:xfrm>
            <a:prstGeom prst="rect">
              <a:avLst/>
            </a:prstGeom>
            <a:grpFill/>
            <a:ln>
              <a:noFill/>
            </a:ln>
          </p:spPr>
        </p:pic>
        <p:pic>
          <p:nvPicPr>
            <p:cNvPr id="157" name="Google Shape;157;p15"/>
            <p:cNvPicPr preferRelativeResize="0"/>
            <p:nvPr/>
          </p:nvPicPr>
          <p:blipFill rotWithShape="1">
            <a:blip r:embed="rId5">
              <a:alphaModFix/>
            </a:blip>
            <a:srcRect/>
            <a:stretch/>
          </p:blipFill>
          <p:spPr>
            <a:xfrm>
              <a:off x="2954094" y="4785750"/>
              <a:ext cx="489649" cy="489649"/>
            </a:xfrm>
            <a:prstGeom prst="rect">
              <a:avLst/>
            </a:prstGeom>
            <a:grpFill/>
            <a:ln>
              <a:noFill/>
            </a:ln>
          </p:spPr>
        </p:pic>
        <p:pic>
          <p:nvPicPr>
            <p:cNvPr id="158" name="Google Shape;158;p15"/>
            <p:cNvPicPr preferRelativeResize="0"/>
            <p:nvPr/>
          </p:nvPicPr>
          <p:blipFill rotWithShape="1">
            <a:blip r:embed="rId5">
              <a:alphaModFix/>
            </a:blip>
            <a:srcRect/>
            <a:stretch/>
          </p:blipFill>
          <p:spPr>
            <a:xfrm>
              <a:off x="3587075" y="4785750"/>
              <a:ext cx="489649" cy="489649"/>
            </a:xfrm>
            <a:prstGeom prst="rect">
              <a:avLst/>
            </a:prstGeom>
            <a:grp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6"/>
          <p:cNvSpPr txBox="1">
            <a:spLocks noGrp="1"/>
          </p:cNvSpPr>
          <p:nvPr>
            <p:ph type="title" idx="4294967295"/>
          </p:nvPr>
        </p:nvSpPr>
        <p:spPr>
          <a:xfrm>
            <a:off x="389745" y="906874"/>
            <a:ext cx="11157678"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800"/>
              <a:buFont typeface="Lato Black"/>
              <a:buNone/>
            </a:pPr>
            <a:r>
              <a:rPr lang="en-US" sz="4200" b="1" dirty="0">
                <a:solidFill>
                  <a:srgbClr val="1B75BC"/>
                </a:solidFill>
                <a:latin typeface="Arial" panose="020B0604020202020204" pitchFamily="34" charset="0"/>
                <a:cs typeface="Arial" panose="020B0604020202020204" pitchFamily="34" charset="0"/>
              </a:rPr>
              <a:t>Where do you think the fuel for </a:t>
            </a:r>
            <a:br>
              <a:rPr lang="en-US" sz="4200" b="1" dirty="0">
                <a:solidFill>
                  <a:srgbClr val="1B75BC"/>
                </a:solidFill>
                <a:latin typeface="Arial" panose="020B0604020202020204" pitchFamily="34" charset="0"/>
                <a:cs typeface="Arial" panose="020B0604020202020204" pitchFamily="34" charset="0"/>
              </a:rPr>
            </a:br>
            <a:r>
              <a:rPr lang="en-US" sz="4200" b="1" dirty="0">
                <a:solidFill>
                  <a:srgbClr val="1B75BC"/>
                </a:solidFill>
                <a:latin typeface="Arial" panose="020B0604020202020204" pitchFamily="34" charset="0"/>
                <a:cs typeface="Arial" panose="020B0604020202020204" pitchFamily="34" charset="0"/>
              </a:rPr>
              <a:t>cars comes from? </a:t>
            </a:r>
            <a:endParaRPr sz="4200" b="1" dirty="0">
              <a:solidFill>
                <a:srgbClr val="1B75BC"/>
              </a:solidFill>
              <a:latin typeface="Arial" panose="020B0604020202020204" pitchFamily="34" charset="0"/>
              <a:cs typeface="Arial" panose="020B0604020202020204" pitchFamily="34" charset="0"/>
            </a:endParaRPr>
          </a:p>
        </p:txBody>
      </p:sp>
      <p:pic>
        <p:nvPicPr>
          <p:cNvPr id="167" name="Google Shape;167;p16" descr="A car at a gas station&#10;&#10;Description automatically generated with low confidence"/>
          <p:cNvPicPr preferRelativeResize="0"/>
          <p:nvPr/>
        </p:nvPicPr>
        <p:blipFill rotWithShape="1">
          <a:blip r:embed="rId3">
            <a:alphaModFix/>
          </a:blip>
          <a:srcRect/>
          <a:stretch/>
        </p:blipFill>
        <p:spPr>
          <a:xfrm>
            <a:off x="3204596" y="2357705"/>
            <a:ext cx="5782808" cy="385520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7"/>
          <p:cNvSpPr txBox="1">
            <a:spLocks noGrp="1"/>
          </p:cNvSpPr>
          <p:nvPr>
            <p:ph type="title" idx="4294967295"/>
          </p:nvPr>
        </p:nvSpPr>
        <p:spPr>
          <a:xfrm>
            <a:off x="525220" y="687014"/>
            <a:ext cx="11152294"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800"/>
              <a:buFont typeface="Lato Black"/>
              <a:buNone/>
            </a:pPr>
            <a:r>
              <a:rPr lang="en-US" sz="4200" b="1" dirty="0">
                <a:solidFill>
                  <a:srgbClr val="1B75BC"/>
                </a:solidFill>
                <a:latin typeface="Arial" panose="020B0604020202020204" pitchFamily="34" charset="0"/>
                <a:cs typeface="Arial" panose="020B0604020202020204" pitchFamily="34" charset="0"/>
              </a:rPr>
              <a:t>Where does fuel for your car come from? </a:t>
            </a:r>
            <a:endParaRPr sz="4200" b="1" dirty="0">
              <a:solidFill>
                <a:srgbClr val="1B75BC"/>
              </a:solidFill>
              <a:latin typeface="Arial" panose="020B0604020202020204" pitchFamily="34" charset="0"/>
              <a:cs typeface="Arial" panose="020B0604020202020204" pitchFamily="34" charset="0"/>
            </a:endParaRPr>
          </a:p>
        </p:txBody>
      </p:sp>
      <p:sp>
        <p:nvSpPr>
          <p:cNvPr id="176" name="Google Shape;176;p17"/>
          <p:cNvSpPr/>
          <p:nvPr/>
        </p:nvSpPr>
        <p:spPr>
          <a:xfrm>
            <a:off x="0" y="2939016"/>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pic>
        <p:nvPicPr>
          <p:cNvPr id="177" name="Google Shape;177;p17">
            <a:hlinkClick r:id="rId3"/>
          </p:cNvPr>
          <p:cNvPicPr preferRelativeResize="0"/>
          <p:nvPr/>
        </p:nvPicPr>
        <p:blipFill rotWithShape="1">
          <a:blip r:embed="rId4">
            <a:alphaModFix/>
          </a:blip>
          <a:srcRect/>
          <a:stretch/>
        </p:blipFill>
        <p:spPr>
          <a:xfrm>
            <a:off x="2921301" y="1957255"/>
            <a:ext cx="6360133" cy="3550472"/>
          </a:xfrm>
          <a:prstGeom prst="rect">
            <a:avLst/>
          </a:prstGeom>
          <a:noFill/>
          <a:ln>
            <a:noFill/>
          </a:ln>
        </p:spPr>
      </p:pic>
      <p:sp>
        <p:nvSpPr>
          <p:cNvPr id="2" name="TextBox 1">
            <a:extLst>
              <a:ext uri="{FF2B5EF4-FFF2-40B4-BE49-F238E27FC236}">
                <a16:creationId xmlns:a16="http://schemas.microsoft.com/office/drawing/2014/main" id="{67E4C626-8C99-135A-4FBC-9E1B354A78B8}"/>
              </a:ext>
            </a:extLst>
          </p:cNvPr>
          <p:cNvSpPr txBox="1"/>
          <p:nvPr/>
        </p:nvSpPr>
        <p:spPr>
          <a:xfrm>
            <a:off x="3149277" y="5818083"/>
            <a:ext cx="5904180" cy="369332"/>
          </a:xfrm>
          <a:prstGeom prst="rect">
            <a:avLst/>
          </a:prstGeom>
          <a:noFill/>
        </p:spPr>
        <p:txBody>
          <a:bodyPr wrap="none" rtlCol="0">
            <a:spAutoFit/>
          </a:bodyPr>
          <a:lstStyle/>
          <a:p>
            <a:pPr algn="ctr"/>
            <a:r>
              <a:rPr lang="en-US" sz="1800" dirty="0">
                <a:hlinkClick r:id="rId3"/>
              </a:rPr>
              <a:t>https://www.youtube.com/watch?v=zaXBVYr9Ij0&amp;t=12s</a:t>
            </a:r>
            <a:r>
              <a:rPr lang="en-US" sz="1800"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8"/>
          <p:cNvSpPr txBox="1">
            <a:spLocks noGrp="1"/>
          </p:cNvSpPr>
          <p:nvPr>
            <p:ph type="title" idx="4294967295"/>
          </p:nvPr>
        </p:nvSpPr>
        <p:spPr>
          <a:xfrm>
            <a:off x="967550" y="59934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800"/>
              <a:buFont typeface="Lato Black"/>
              <a:buNone/>
            </a:pPr>
            <a:r>
              <a:rPr lang="en-US" sz="4200" b="1" dirty="0">
                <a:solidFill>
                  <a:srgbClr val="1B75BC"/>
                </a:solidFill>
                <a:latin typeface="Arial" panose="020B0604020202020204" pitchFamily="34" charset="0"/>
                <a:cs typeface="Arial" panose="020B0604020202020204" pitchFamily="34" charset="0"/>
              </a:rPr>
              <a:t>What is Idling and Why is it Bad?</a:t>
            </a:r>
            <a:endParaRPr sz="4200" b="1" dirty="0">
              <a:solidFill>
                <a:srgbClr val="1B75BC"/>
              </a:solidFill>
              <a:latin typeface="Arial" panose="020B0604020202020204" pitchFamily="34" charset="0"/>
              <a:cs typeface="Arial" panose="020B0604020202020204" pitchFamily="34" charset="0"/>
            </a:endParaRPr>
          </a:p>
        </p:txBody>
      </p:sp>
      <p:sp>
        <p:nvSpPr>
          <p:cNvPr id="187" name="Google Shape;187;p18"/>
          <p:cNvSpPr/>
          <p:nvPr/>
        </p:nvSpPr>
        <p:spPr>
          <a:xfrm>
            <a:off x="0" y="2939016"/>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188" name="Google Shape;188;p18"/>
          <p:cNvSpPr/>
          <p:nvPr/>
        </p:nvSpPr>
        <p:spPr>
          <a:xfrm>
            <a:off x="2363123" y="5825618"/>
            <a:ext cx="7465753" cy="30777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FF"/>
              </a:buClr>
              <a:buSzPts val="1400"/>
              <a:buFont typeface="Calibri"/>
              <a:buNone/>
            </a:pPr>
            <a:r>
              <a:rPr lang="en-US" sz="1800" u="sng" strike="noStrike" cap="none" dirty="0">
                <a:solidFill>
                  <a:srgbClr val="0000FF"/>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https://www.youtube.com/watch?v=FWDOC-QyHrM</a:t>
            </a:r>
            <a:endParaRPr sz="1800" b="0" i="0" u="none" strike="noStrike" cap="none" dirty="0">
              <a:solidFill>
                <a:schemeClr val="dk1"/>
              </a:solidFill>
              <a:latin typeface="Arial"/>
              <a:ea typeface="Arial"/>
              <a:cs typeface="Arial"/>
              <a:sym typeface="Arial"/>
            </a:endParaRPr>
          </a:p>
        </p:txBody>
      </p:sp>
      <p:pic>
        <p:nvPicPr>
          <p:cNvPr id="189" name="Google Shape;189;p18" descr="A person driving a car&#10;&#10;Description automatically generated with medium confidence">
            <a:hlinkClick r:id="rId3"/>
          </p:cNvPr>
          <p:cNvPicPr preferRelativeResize="0"/>
          <p:nvPr/>
        </p:nvPicPr>
        <p:blipFill rotWithShape="1">
          <a:blip r:embed="rId4">
            <a:alphaModFix/>
          </a:blip>
          <a:srcRect/>
          <a:stretch/>
        </p:blipFill>
        <p:spPr>
          <a:xfrm>
            <a:off x="2768191" y="1813618"/>
            <a:ext cx="6655617" cy="3743241"/>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1" ma:contentTypeDescription="Create a new document." ma:contentTypeScope="" ma:versionID="582939fea6809478ce2f0e09776484d8">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d7404e23223fce26ef04569d6cc3799b"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E9A276-0204-42B7-8CCC-A38D60D456D4}"/>
</file>

<file path=customXml/itemProps2.xml><?xml version="1.0" encoding="utf-8"?>
<ds:datastoreItem xmlns:ds="http://schemas.openxmlformats.org/officeDocument/2006/customXml" ds:itemID="{EC454C51-E9D0-4B99-B931-F1686173606C}">
  <ds:schemaRefs>
    <ds:schemaRef ds:uri="http://purl.org/dc/elements/1.1/"/>
    <ds:schemaRef ds:uri="http://schemas.microsoft.com/office/2006/documentManagement/types"/>
    <ds:schemaRef ds:uri="http://schemas.microsoft.com/office/infopath/2007/PartnerControls"/>
    <ds:schemaRef ds:uri="74dc3a40-890b-4f8b-b8ed-58aba020899a"/>
    <ds:schemaRef ds:uri="http://schemas.openxmlformats.org/package/2006/metadata/core-properties"/>
    <ds:schemaRef ds:uri="http://www.w3.org/XML/1998/namespace"/>
    <ds:schemaRef ds:uri="http://purl.org/dc/terms/"/>
    <ds:schemaRef ds:uri="http://schemas.microsoft.com/office/2006/metadata/properties"/>
    <ds:schemaRef ds:uri="http://purl.org/dc/dcmitype/"/>
    <ds:schemaRef ds:uri="38eecb3b-80c0-4dca-901d-6db9fab07931"/>
  </ds:schemaRefs>
</ds:datastoreItem>
</file>

<file path=customXml/itemProps3.xml><?xml version="1.0" encoding="utf-8"?>
<ds:datastoreItem xmlns:ds="http://schemas.openxmlformats.org/officeDocument/2006/customXml" ds:itemID="{E513CFD1-B986-4EF1-BE27-3E0ED0759D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1392</TotalTime>
  <Words>1960</Words>
  <Application>Microsoft Office PowerPoint</Application>
  <PresentationFormat>Widescreen</PresentationFormat>
  <Paragraphs>130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Theme</vt:lpstr>
      <vt:lpstr>PowerPoint Presentation</vt:lpstr>
      <vt:lpstr>How does idling impact the environment and health? </vt:lpstr>
      <vt:lpstr>What Do You Think? </vt:lpstr>
      <vt:lpstr>Collecting Data from the Car Rider Lanes</vt:lpstr>
      <vt:lpstr>Analyzing Data</vt:lpstr>
      <vt:lpstr>Graphing Idling Data</vt:lpstr>
      <vt:lpstr>Where do you think the fuel for  cars comes from? </vt:lpstr>
      <vt:lpstr>Where does fuel for your car come from? </vt:lpstr>
      <vt:lpstr>What is Idling and Why is it Bad?</vt:lpstr>
      <vt:lpstr>Idling and Its Impacts on the Environment and Health</vt:lpstr>
      <vt:lpstr>Make the Call</vt:lpstr>
      <vt:lpstr>Your Steps: Stop &amp; Think</vt:lpstr>
      <vt:lpstr>Your Steps: Choose</vt:lpstr>
      <vt:lpstr>Your Steps: Reflect and Communicate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Jenny Guadalupe</cp:lastModifiedBy>
  <cp:revision>29</cp:revision>
  <dcterms:modified xsi:type="dcterms:W3CDTF">2026-04-08T18:51:48Z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y fmtid="{D5CDD505-2E9C-101B-9397-08002B2CF9AE}" pid="3" name="MediaServiceImageTags">
    <vt:lpwstr/>
  </property>
</Properties>
</file>